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handoutMasterIdLst>
    <p:handoutMasterId r:id="rId136"/>
  </p:handoutMasterIdLst>
  <p:sldIdLst>
    <p:sldId id="258" r:id="rId2"/>
    <p:sldId id="348" r:id="rId3"/>
    <p:sldId id="361" r:id="rId4"/>
    <p:sldId id="354" r:id="rId5"/>
    <p:sldId id="355" r:id="rId6"/>
    <p:sldId id="357" r:id="rId7"/>
    <p:sldId id="352" r:id="rId8"/>
    <p:sldId id="347" r:id="rId9"/>
    <p:sldId id="358" r:id="rId10"/>
    <p:sldId id="351" r:id="rId11"/>
    <p:sldId id="360" r:id="rId12"/>
    <p:sldId id="359" r:id="rId13"/>
    <p:sldId id="350" r:id="rId14"/>
    <p:sldId id="349" r:id="rId15"/>
    <p:sldId id="345" r:id="rId16"/>
    <p:sldId id="353" r:id="rId17"/>
    <p:sldId id="356" r:id="rId18"/>
    <p:sldId id="363" r:id="rId19"/>
    <p:sldId id="364" r:id="rId20"/>
    <p:sldId id="365" r:id="rId21"/>
    <p:sldId id="277" r:id="rId22"/>
    <p:sldId id="366" r:id="rId23"/>
    <p:sldId id="367" r:id="rId24"/>
    <p:sldId id="368" r:id="rId25"/>
    <p:sldId id="369" r:id="rId26"/>
    <p:sldId id="266" r:id="rId27"/>
    <p:sldId id="268" r:id="rId28"/>
    <p:sldId id="270" r:id="rId29"/>
    <p:sldId id="271" r:id="rId30"/>
    <p:sldId id="272" r:id="rId31"/>
    <p:sldId id="283" r:id="rId32"/>
    <p:sldId id="265" r:id="rId33"/>
    <p:sldId id="282" r:id="rId34"/>
    <p:sldId id="346" r:id="rId35"/>
    <p:sldId id="378" r:id="rId36"/>
    <p:sldId id="379" r:id="rId37"/>
    <p:sldId id="385" r:id="rId38"/>
    <p:sldId id="380" r:id="rId39"/>
    <p:sldId id="383" r:id="rId40"/>
    <p:sldId id="384" r:id="rId41"/>
    <p:sldId id="381" r:id="rId42"/>
    <p:sldId id="382" r:id="rId43"/>
    <p:sldId id="386" r:id="rId44"/>
    <p:sldId id="387" r:id="rId45"/>
    <p:sldId id="259" r:id="rId46"/>
    <p:sldId id="260" r:id="rId47"/>
    <p:sldId id="261" r:id="rId48"/>
    <p:sldId id="263" r:id="rId49"/>
    <p:sldId id="264" r:id="rId50"/>
    <p:sldId id="262" r:id="rId51"/>
    <p:sldId id="276" r:id="rId52"/>
    <p:sldId id="278" r:id="rId53"/>
    <p:sldId id="279" r:id="rId54"/>
    <p:sldId id="280" r:id="rId55"/>
    <p:sldId id="281" r:id="rId56"/>
    <p:sldId id="284" r:id="rId57"/>
    <p:sldId id="344" r:id="rId58"/>
    <p:sldId id="329" r:id="rId59"/>
    <p:sldId id="330" r:id="rId60"/>
    <p:sldId id="331" r:id="rId61"/>
    <p:sldId id="335" r:id="rId62"/>
    <p:sldId id="334" r:id="rId63"/>
    <p:sldId id="342" r:id="rId64"/>
    <p:sldId id="337" r:id="rId65"/>
    <p:sldId id="336" r:id="rId66"/>
    <p:sldId id="343" r:id="rId67"/>
    <p:sldId id="338" r:id="rId68"/>
    <p:sldId id="393" r:id="rId69"/>
    <p:sldId id="397" r:id="rId70"/>
    <p:sldId id="396" r:id="rId71"/>
    <p:sldId id="398" r:id="rId72"/>
    <p:sldId id="394" r:id="rId73"/>
    <p:sldId id="395" r:id="rId74"/>
    <p:sldId id="339" r:id="rId75"/>
    <p:sldId id="340" r:id="rId76"/>
    <p:sldId id="341" r:id="rId77"/>
    <p:sldId id="388" r:id="rId78"/>
    <p:sldId id="389" r:id="rId79"/>
    <p:sldId id="390" r:id="rId80"/>
    <p:sldId id="391" r:id="rId81"/>
    <p:sldId id="392" r:id="rId82"/>
    <p:sldId id="304" r:id="rId83"/>
    <p:sldId id="305" r:id="rId84"/>
    <p:sldId id="306" r:id="rId85"/>
    <p:sldId id="308" r:id="rId86"/>
    <p:sldId id="314" r:id="rId87"/>
    <p:sldId id="310" r:id="rId88"/>
    <p:sldId id="311" r:id="rId89"/>
    <p:sldId id="312" r:id="rId90"/>
    <p:sldId id="313" r:id="rId91"/>
    <p:sldId id="315" r:id="rId92"/>
    <p:sldId id="316" r:id="rId93"/>
    <p:sldId id="309" r:id="rId94"/>
    <p:sldId id="317" r:id="rId95"/>
    <p:sldId id="318" r:id="rId96"/>
    <p:sldId id="322" r:id="rId97"/>
    <p:sldId id="320" r:id="rId98"/>
    <p:sldId id="321" r:id="rId99"/>
    <p:sldId id="307" r:id="rId100"/>
    <p:sldId id="302" r:id="rId101"/>
    <p:sldId id="303" r:id="rId102"/>
    <p:sldId id="288" r:id="rId103"/>
    <p:sldId id="289" r:id="rId104"/>
    <p:sldId id="290" r:id="rId105"/>
    <p:sldId id="291" r:id="rId106"/>
    <p:sldId id="292" r:id="rId107"/>
    <p:sldId id="294" r:id="rId108"/>
    <p:sldId id="295" r:id="rId109"/>
    <p:sldId id="296" r:id="rId110"/>
    <p:sldId id="297" r:id="rId111"/>
    <p:sldId id="298" r:id="rId112"/>
    <p:sldId id="299" r:id="rId113"/>
    <p:sldId id="300" r:id="rId114"/>
    <p:sldId id="301" r:id="rId115"/>
    <p:sldId id="286" r:id="rId116"/>
    <p:sldId id="285" r:id="rId117"/>
    <p:sldId id="287" r:id="rId118"/>
    <p:sldId id="408" r:id="rId119"/>
    <p:sldId id="327" r:id="rId120"/>
    <p:sldId id="328" r:id="rId121"/>
    <p:sldId id="407" r:id="rId122"/>
    <p:sldId id="323" r:id="rId123"/>
    <p:sldId id="362" r:id="rId124"/>
    <p:sldId id="324" r:id="rId125"/>
    <p:sldId id="325" r:id="rId126"/>
    <p:sldId id="326" r:id="rId127"/>
    <p:sldId id="405" r:id="rId128"/>
    <p:sldId id="399" r:id="rId129"/>
    <p:sldId id="400" r:id="rId130"/>
    <p:sldId id="401" r:id="rId131"/>
    <p:sldId id="410" r:id="rId132"/>
    <p:sldId id="411" r:id="rId133"/>
    <p:sldId id="409" r:id="rId1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73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235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5882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1E5D1-BB46-47DA-967E-212BC84DE7BF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B0C5E-C76B-461E-A1E4-C6FBB394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31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BA8F4-DB82-4757-A6B4-E359A527D885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011C4-8C33-470F-91E7-867BB8C05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6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011C4-8C33-470F-91E7-867BB8C056D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0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8F129-3B0E-4F17-9943-2C88A724D959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7C230-2B7F-40A0-8716-D27F78A3A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5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6" t="4122" r="7486" b="64509"/>
          <a:stretch/>
        </p:blipFill>
        <p:spPr bwMode="auto">
          <a:xfrm>
            <a:off x="25153" y="16935"/>
            <a:ext cx="9067799" cy="684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6212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 Physics Department ~1950</a:t>
            </a:r>
          </a:p>
        </p:txBody>
      </p:sp>
    </p:spTree>
    <p:extLst>
      <p:ext uri="{BB962C8B-B14F-4D97-AF65-F5344CB8AC3E}">
        <p14:creationId xmlns:p14="http://schemas.microsoft.com/office/powerpoint/2010/main" val="170267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vs-fs1\acad\Physics\schererl\My Documents\Scanned Documents\Back Row T. Michael O'Keefe -- David Haschka SJ, Joseph Vargo, Catherine Brust, front Thomas Danninger, Robert Keller, Donald Wolkerstorfer jan 19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4496"/>
          <a:stretch/>
        </p:blipFill>
        <p:spPr bwMode="auto">
          <a:xfrm>
            <a:off x="0" y="0"/>
            <a:ext cx="917073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745" y="57912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January 1965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Back Row: T. Michael O'Keefe, ?, David </a:t>
            </a:r>
            <a:r>
              <a:rPr lang="en-US" b="1" dirty="0" err="1">
                <a:solidFill>
                  <a:schemeClr val="bg1"/>
                </a:solidFill>
              </a:rPr>
              <a:t>Haschka</a:t>
            </a:r>
            <a:r>
              <a:rPr lang="en-US" b="1" dirty="0">
                <a:solidFill>
                  <a:schemeClr val="bg1"/>
                </a:solidFill>
              </a:rPr>
              <a:t>, SJ., Joseph </a:t>
            </a:r>
            <a:r>
              <a:rPr lang="en-US" b="1" dirty="0" err="1">
                <a:solidFill>
                  <a:schemeClr val="bg1"/>
                </a:solidFill>
              </a:rPr>
              <a:t>Vargo</a:t>
            </a:r>
            <a:r>
              <a:rPr lang="en-US" b="1" dirty="0">
                <a:solidFill>
                  <a:schemeClr val="bg1"/>
                </a:solidFill>
              </a:rPr>
              <a:t>, Catherine </a:t>
            </a:r>
            <a:r>
              <a:rPr lang="en-US" b="1" dirty="0" err="1">
                <a:solidFill>
                  <a:schemeClr val="bg1"/>
                </a:solidFill>
              </a:rPr>
              <a:t>Brust</a:t>
            </a:r>
            <a:r>
              <a:rPr lang="en-US" b="1" dirty="0">
                <a:solidFill>
                  <a:schemeClr val="bg1"/>
                </a:solidFill>
              </a:rPr>
              <a:t>, Front Row: Thomas </a:t>
            </a:r>
            <a:r>
              <a:rPr lang="en-US" b="1" dirty="0" err="1">
                <a:solidFill>
                  <a:schemeClr val="bg1"/>
                </a:solidFill>
              </a:rPr>
              <a:t>Danninger</a:t>
            </a:r>
            <a:r>
              <a:rPr lang="en-US" b="1" dirty="0">
                <a:solidFill>
                  <a:schemeClr val="bg1"/>
                </a:solidFill>
              </a:rPr>
              <a:t>, Robert Keller, Donald </a:t>
            </a:r>
            <a:r>
              <a:rPr lang="en-US" b="1" dirty="0" err="1">
                <a:solidFill>
                  <a:schemeClr val="bg1"/>
                </a:solidFill>
              </a:rPr>
              <a:t>Wolkerstorfer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chererl\Pictures\Pictures\2003-05 (May)\HPIM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7599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152400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Awards Banquet 2003</a:t>
            </a:r>
          </a:p>
        </p:txBody>
      </p:sp>
    </p:spTree>
    <p:extLst>
      <p:ext uri="{BB962C8B-B14F-4D97-AF65-F5344CB8AC3E}">
        <p14:creationId xmlns:p14="http://schemas.microsoft.com/office/powerpoint/2010/main" val="26929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chererl\Pictures\Pictures\2003-04 (Apr)\HPIM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52400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Awards Banquet 2003</a:t>
            </a:r>
          </a:p>
        </p:txBody>
      </p:sp>
    </p:spTree>
    <p:extLst>
      <p:ext uri="{BB962C8B-B14F-4D97-AF65-F5344CB8AC3E}">
        <p14:creationId xmlns:p14="http://schemas.microsoft.com/office/powerpoint/2010/main" val="35204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hererl\Pictures\Pictures\ARSC_T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96324"/>
            <a:ext cx="7696200" cy="576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61650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Summer Cookout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4660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chererl\Pictures\Pictures\Bri&amp;Vick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2"/>
            <a:ext cx="9144000" cy="685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1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schererl\Pictures\Pictures\KingOfTheGr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05400" cy="681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0" y="6089374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Summer Cookout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4881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chererl\Pictures\Pictures\LetsGoThat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"/>
            <a:ext cx="5140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10400" y="60198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Summer Cookout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6138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chererl\Pictures\Pictures\Physics faculty students &amp; lab2011\11_00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00" y="6475061"/>
            <a:ext cx="9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33857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chererl\Pictures\Pictures\Physics faculty students &amp; lab2011\11_006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r="3386"/>
          <a:stretch/>
        </p:blipFill>
        <p:spPr bwMode="auto">
          <a:xfrm>
            <a:off x="-61454" y="0"/>
            <a:ext cx="9205454" cy="6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00" y="6475061"/>
            <a:ext cx="9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9510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schererl\Pictures\Pictures\Physics faculty students &amp; lab2011\11_00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00" y="6475061"/>
            <a:ext cx="9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36203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schererl\Pictures\Pictures\Physics faculty students &amp; lab2011\11_00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00" y="6475061"/>
            <a:ext cx="9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5518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vs-fs1\acad\Physics\schererl\My Documents\Scanned Documents\Robt Vallis, Darrell Diem, James Rich, James Kolata, Peter Ryge June 19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2" t="30957" r="11815"/>
          <a:stretch/>
        </p:blipFill>
        <p:spPr bwMode="auto">
          <a:xfrm>
            <a:off x="1" y="0"/>
            <a:ext cx="9144000" cy="574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6120" y="5966085"/>
            <a:ext cx="5031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1964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Darrell Diem, James Rich, James </a:t>
            </a:r>
            <a:r>
              <a:rPr lang="en-US" b="1" dirty="0" err="1">
                <a:solidFill>
                  <a:schemeClr val="bg1"/>
                </a:solidFill>
              </a:rPr>
              <a:t>Kolata</a:t>
            </a:r>
            <a:r>
              <a:rPr lang="en-US" b="1" dirty="0">
                <a:solidFill>
                  <a:schemeClr val="bg1"/>
                </a:solidFill>
              </a:rPr>
              <a:t>, Peter </a:t>
            </a:r>
            <a:r>
              <a:rPr lang="en-US" b="1" dirty="0" err="1">
                <a:solidFill>
                  <a:schemeClr val="bg1"/>
                </a:solidFill>
              </a:rPr>
              <a:t>Ryge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1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chererl\Pictures\Pictures\Physics faculty students &amp; lab2011\11_00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00" y="6475061"/>
            <a:ext cx="9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6548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chererl\Pictures\Pictures\Physics faculty students &amp; lab2011\11_00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00" y="6475061"/>
            <a:ext cx="9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335750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chererl\Pictures\Pictures\Physics faculty students &amp; lab2011\11_00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30200"/>
            <a:ext cx="910590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00" y="6475061"/>
            <a:ext cx="9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4579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chererl\Pictures\Pictures\Physics faculty students &amp; lab2011\11_00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3999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00" y="6475061"/>
            <a:ext cx="9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14643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chererl\Pictures\Pictures\Physics faculty students &amp; lab2011\11_00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53524" cy="61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00" y="6475061"/>
            <a:ext cx="914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549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hererl\Pictures\club2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r="3293"/>
          <a:stretch/>
        </p:blipFill>
        <p:spPr bwMode="auto">
          <a:xfrm>
            <a:off x="381000" y="9939"/>
            <a:ext cx="8458200" cy="625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600" y="6400800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Women in Physics 2012</a:t>
            </a:r>
          </a:p>
        </p:txBody>
      </p:sp>
    </p:spTree>
    <p:extLst>
      <p:ext uri="{BB962C8B-B14F-4D97-AF65-F5344CB8AC3E}">
        <p14:creationId xmlns:p14="http://schemas.microsoft.com/office/powerpoint/2010/main" val="14195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hererl\Pictures\physics_dept2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r="4658" b="10532"/>
          <a:stretch/>
        </p:blipFill>
        <p:spPr bwMode="auto">
          <a:xfrm>
            <a:off x="-1" y="0"/>
            <a:ext cx="9133611" cy="61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3304" y="6238043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Physics Department 2012</a:t>
            </a:r>
          </a:p>
        </p:txBody>
      </p:sp>
    </p:spTree>
    <p:extLst>
      <p:ext uri="{BB962C8B-B14F-4D97-AF65-F5344CB8AC3E}">
        <p14:creationId xmlns:p14="http://schemas.microsoft.com/office/powerpoint/2010/main" val="38952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chererl\Pictures\physics_club2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r="9848" b="5260"/>
          <a:stretch/>
        </p:blipFill>
        <p:spPr bwMode="auto">
          <a:xfrm>
            <a:off x="300952" y="33130"/>
            <a:ext cx="8538248" cy="61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3300" y="6316435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Physics Club 2012</a:t>
            </a:r>
          </a:p>
        </p:txBody>
      </p:sp>
    </p:spTree>
    <p:extLst>
      <p:ext uri="{BB962C8B-B14F-4D97-AF65-F5344CB8AC3E}">
        <p14:creationId xmlns:p14="http://schemas.microsoft.com/office/powerpoint/2010/main" val="20023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vs-fs1\acad\Physics\schererl\My Documents\Pictures\Abigails SPS Pics\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43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vs-fs1\acad\Physics\schererl\My Documents\Pictures\Abigails SPS Pics\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"/>
          <a:stretch/>
        </p:blipFill>
        <p:spPr bwMode="auto">
          <a:xfrm>
            <a:off x="0" y="2514600"/>
            <a:ext cx="547752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30392" y="60198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SPS Congress 2012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Orlando, FL</a:t>
            </a:r>
          </a:p>
        </p:txBody>
      </p:sp>
    </p:spTree>
    <p:extLst>
      <p:ext uri="{BB962C8B-B14F-4D97-AF65-F5344CB8AC3E}">
        <p14:creationId xmlns:p14="http://schemas.microsoft.com/office/powerpoint/2010/main" val="250978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chererl\AppData\Local\Microsoft\Windows\Temporary Internet Files\Content.Outlook\41D3Y6BC\photo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400" y="6488668"/>
            <a:ext cx="4206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Wei Wu, Abigail Searfoss, Kyle Kimminau</a:t>
            </a:r>
          </a:p>
        </p:txBody>
      </p:sp>
    </p:spTree>
    <p:extLst>
      <p:ext uri="{BB962C8B-B14F-4D97-AF65-F5344CB8AC3E}">
        <p14:creationId xmlns:p14="http://schemas.microsoft.com/office/powerpoint/2010/main" val="3353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7947" y="6096000"/>
            <a:ext cx="2353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1965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Phys</a:t>
            </a:r>
            <a:r>
              <a:rPr lang="en-US" b="1" dirty="0">
                <a:solidFill>
                  <a:schemeClr val="bg1"/>
                </a:solidFill>
              </a:rPr>
              <a:t> 121 X-Ray Lab</a:t>
            </a:r>
          </a:p>
        </p:txBody>
      </p:sp>
      <p:pic>
        <p:nvPicPr>
          <p:cNvPr id="15362" name="Picture 2" descr="\\vs-fs1\acad\Physics\schererl\My Documents\Scanned Documents\Phys 121 X-Ray lab 19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t="13384" r="1311" b="1339"/>
          <a:stretch/>
        </p:blipFill>
        <p:spPr bwMode="auto">
          <a:xfrm>
            <a:off x="-2498" y="1248"/>
            <a:ext cx="9113947" cy="601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chererl\AppData\Local\Microsoft\Windows\Temporary Internet Files\Content.Outlook\41D3Y6BC\photo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18511"/>
          <a:stretch/>
        </p:blipFill>
        <p:spPr bwMode="auto">
          <a:xfrm>
            <a:off x="-14056" y="0"/>
            <a:ext cx="9158056" cy="611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52400" y="6121639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63550" algn="l"/>
              </a:tabLst>
            </a:pPr>
            <a:r>
              <a:rPr lang="en-US" b="1" dirty="0">
                <a:solidFill>
                  <a:schemeClr val="bg1"/>
                </a:solidFill>
              </a:rPr>
              <a:t>SPS Congress 2012</a:t>
            </a:r>
          </a:p>
          <a:p>
            <a:pPr algn="ctr">
              <a:tabLst>
                <a:tab pos="463550" algn="l"/>
              </a:tabLst>
            </a:pPr>
            <a:r>
              <a:rPr lang="en-US" b="1" dirty="0">
                <a:solidFill>
                  <a:schemeClr val="bg1"/>
                </a:solidFill>
              </a:rPr>
              <a:t>Mike Nichols, Abigail Searfoss, Speaker Dr. Jocelyn Bell </a:t>
            </a:r>
            <a:r>
              <a:rPr lang="en-US" b="1" dirty="0" err="1">
                <a:solidFill>
                  <a:schemeClr val="bg1"/>
                </a:solidFill>
              </a:rPr>
              <a:t>Burnell</a:t>
            </a:r>
            <a:r>
              <a:rPr lang="en-US" b="1" dirty="0">
                <a:solidFill>
                  <a:schemeClr val="bg1"/>
                </a:solidFill>
              </a:rPr>
              <a:t>, Kyle Kimminau, Justin Provance</a:t>
            </a:r>
          </a:p>
        </p:txBody>
      </p:sp>
    </p:spTree>
    <p:extLst>
      <p:ext uri="{BB962C8B-B14F-4D97-AF65-F5344CB8AC3E}">
        <p14:creationId xmlns:p14="http://schemas.microsoft.com/office/powerpoint/2010/main" val="36051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vs-fs1\acad\Physics\schererl\My Documents\Pictures\Abigails SPS Pics\1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9" b="7283"/>
          <a:stretch/>
        </p:blipFill>
        <p:spPr bwMode="auto">
          <a:xfrm>
            <a:off x="-211" y="990600"/>
            <a:ext cx="443577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vs-fs1\acad\Physics\schererl\My Documents\Pictures\Abigails SPS Pics\1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9"/>
          <a:stretch/>
        </p:blipFill>
        <p:spPr bwMode="auto">
          <a:xfrm>
            <a:off x="4618022" y="3254721"/>
            <a:ext cx="3200400" cy="360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vs-fs1\acad\Physics\schererl\My Documents\Pictures\Abigails SPS Pics\1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7" r="7194"/>
          <a:stretch/>
        </p:blipFill>
        <p:spPr bwMode="auto">
          <a:xfrm>
            <a:off x="4618022" y="0"/>
            <a:ext cx="4525978" cy="31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50" y="5791200"/>
            <a:ext cx="4332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Poster presentations at SPS Congress by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Mike Nichols, Kyle Kimminau, and Nick Lopez-Canelas</a:t>
            </a:r>
          </a:p>
        </p:txBody>
      </p:sp>
    </p:spTree>
    <p:extLst>
      <p:ext uri="{BB962C8B-B14F-4D97-AF65-F5344CB8AC3E}">
        <p14:creationId xmlns:p14="http://schemas.microsoft.com/office/powerpoint/2010/main" val="33693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\\vs-fs1\acad\Physics\schererl\My Documents\Pictures\Holiday Party 2013\IMG_13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1" t="8699"/>
          <a:stretch/>
        </p:blipFill>
        <p:spPr bwMode="auto">
          <a:xfrm>
            <a:off x="33291" y="28113"/>
            <a:ext cx="5605509" cy="518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\\vs-fs1\acad\Physics\schererl\My Documents\Pictures\Holiday Party 2013\IMG_13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t="3148"/>
          <a:stretch/>
        </p:blipFill>
        <p:spPr bwMode="auto">
          <a:xfrm>
            <a:off x="3771972" y="2619597"/>
            <a:ext cx="5372028" cy="423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600" y="57150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January 2013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Holiday Party</a:t>
            </a:r>
          </a:p>
        </p:txBody>
      </p:sp>
    </p:spTree>
    <p:extLst>
      <p:ext uri="{BB962C8B-B14F-4D97-AF65-F5344CB8AC3E}">
        <p14:creationId xmlns:p14="http://schemas.microsoft.com/office/powerpoint/2010/main" val="172467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vs-fs1\acad\Physics\schererl\My Documents\Pictures\Holiday Party 2013\IMG_14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8777" r="10724" b="28122"/>
          <a:stretch/>
        </p:blipFill>
        <p:spPr bwMode="auto">
          <a:xfrm>
            <a:off x="0" y="1"/>
            <a:ext cx="76969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43800" y="762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January 2013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Holiday Party</a:t>
            </a:r>
          </a:p>
        </p:txBody>
      </p:sp>
    </p:spTree>
    <p:extLst>
      <p:ext uri="{BB962C8B-B14F-4D97-AF65-F5344CB8AC3E}">
        <p14:creationId xmlns:p14="http://schemas.microsoft.com/office/powerpoint/2010/main" val="201078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vs-fs1\acad\Physics\schererl\My Documents\Pictures\Holiday Party 2013\IMG_1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9050"/>
            <a:ext cx="5771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15200" y="1524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January 2013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Holiday Party</a:t>
            </a:r>
          </a:p>
        </p:txBody>
      </p:sp>
    </p:spTree>
    <p:extLst>
      <p:ext uri="{BB962C8B-B14F-4D97-AF65-F5344CB8AC3E}">
        <p14:creationId xmlns:p14="http://schemas.microsoft.com/office/powerpoint/2010/main" val="223334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vs-fs1\acad\Physics\schererl\My Documents\Pictures\Holiday Party 2013\IMG_1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471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91400" y="762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January 2013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Holiday Party</a:t>
            </a:r>
          </a:p>
        </p:txBody>
      </p:sp>
    </p:spTree>
    <p:extLst>
      <p:ext uri="{BB962C8B-B14F-4D97-AF65-F5344CB8AC3E}">
        <p14:creationId xmlns:p14="http://schemas.microsoft.com/office/powerpoint/2010/main" val="86501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vs-fs1\acad\Physics\schererl\My Documents\Pictures\Holiday Party 2013\IMG_14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22" r="1696"/>
          <a:stretch/>
        </p:blipFill>
        <p:spPr bwMode="auto">
          <a:xfrm>
            <a:off x="2438400" y="489621"/>
            <a:ext cx="4170865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39000" y="1524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January 2013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Holiday Party</a:t>
            </a:r>
          </a:p>
        </p:txBody>
      </p:sp>
    </p:spTree>
    <p:extLst>
      <p:ext uri="{BB962C8B-B14F-4D97-AF65-F5344CB8AC3E}">
        <p14:creationId xmlns:p14="http://schemas.microsoft.com/office/powerpoint/2010/main" val="41557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vs-fs1\acad\Physics\schererl\My Documents\Pictures\Andrew's Advising Award\Kunz &amp; Brown &amp; student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981200"/>
            <a:ext cx="5029200" cy="28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12400" y="5486400"/>
            <a:ext cx="309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Andrew Kunz received the 2013 Excellence in Faculty Advising Award!</a:t>
            </a:r>
          </a:p>
        </p:txBody>
      </p:sp>
    </p:spTree>
    <p:extLst>
      <p:ext uri="{BB962C8B-B14F-4D97-AF65-F5344CB8AC3E}">
        <p14:creationId xmlns:p14="http://schemas.microsoft.com/office/powerpoint/2010/main" val="15457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s-fs1\acad\Physics\schererl\My Documents\Pictures\SPS Daisy Outreach\phot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 r="3175"/>
          <a:stretch/>
        </p:blipFill>
        <p:spPr bwMode="auto">
          <a:xfrm>
            <a:off x="3019212" y="34771"/>
            <a:ext cx="6102594" cy="40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49000" y="5054430"/>
            <a:ext cx="229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Women in Physics celebrating Earth Day with a local Daisy Troop </a:t>
            </a:r>
          </a:p>
        </p:txBody>
      </p:sp>
      <p:pic>
        <p:nvPicPr>
          <p:cNvPr id="4" name="Picture 5" descr="\\vs-fs1\acad\Physics\schererl\My Documents\Pictures\SPS Daisy Outreach\photo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3" t="9394" r="21714" b="2449"/>
          <a:stretch/>
        </p:blipFill>
        <p:spPr bwMode="auto">
          <a:xfrm>
            <a:off x="304800" y="453501"/>
            <a:ext cx="2555800" cy="357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vs-fs1\acad\Physics\schererl\My Documents\Pictures\Women in Physics Daisy Outreach\photo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9" b="16375"/>
          <a:stretch/>
        </p:blipFill>
        <p:spPr bwMode="auto">
          <a:xfrm>
            <a:off x="21454" y="4174191"/>
            <a:ext cx="6921623" cy="26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1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vs-fs1\acad\Physics\schererl\My Documents\Pictures\SPS Daisy Outreach\photo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8"/>
          <a:stretch/>
        </p:blipFill>
        <p:spPr bwMode="auto">
          <a:xfrm>
            <a:off x="3952830" y="0"/>
            <a:ext cx="522674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vs-fs1\acad\Physics\schererl\My Documents\Pictures\SPS Daisy Outreach\photo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21250" b="18908"/>
          <a:stretch/>
        </p:blipFill>
        <p:spPr bwMode="auto">
          <a:xfrm>
            <a:off x="0" y="0"/>
            <a:ext cx="3867379" cy="361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vs-fs1\acad\Physics\schererl\My Documents\Pictures\SPS Daisy Outreach\photo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 r="7592"/>
          <a:stretch/>
        </p:blipFill>
        <p:spPr bwMode="auto">
          <a:xfrm rot="5400000">
            <a:off x="2490185" y="3485225"/>
            <a:ext cx="324922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91796" y="6072909"/>
            <a:ext cx="229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Making birdhouses!</a:t>
            </a:r>
          </a:p>
        </p:txBody>
      </p:sp>
    </p:spTree>
    <p:extLst>
      <p:ext uri="{BB962C8B-B14F-4D97-AF65-F5344CB8AC3E}">
        <p14:creationId xmlns:p14="http://schemas.microsoft.com/office/powerpoint/2010/main" val="36588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vs-fs1\acad\Physics\schererl\My Documents\Scanned Documents\August 19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15503" r="2200"/>
          <a:stretch/>
        </p:blipFill>
        <p:spPr bwMode="auto">
          <a:xfrm>
            <a:off x="-27709" y="34251"/>
            <a:ext cx="8257309" cy="682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15745" y="6451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1968</a:t>
            </a:r>
          </a:p>
        </p:txBody>
      </p:sp>
    </p:spTree>
    <p:extLst>
      <p:ext uri="{BB962C8B-B14F-4D97-AF65-F5344CB8AC3E}">
        <p14:creationId xmlns:p14="http://schemas.microsoft.com/office/powerpoint/2010/main" val="24179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\\vs-fs1\acad\Physics\schererl\My Documents\Pictures\SPS Daisy Outreach\phot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" y="37969"/>
            <a:ext cx="9131423" cy="68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85" y="13771"/>
            <a:ext cx="91817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81800" y="152400"/>
            <a:ext cx="229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Physics Club at the Chicago Museum of Science and Industry</a:t>
            </a:r>
            <a:r>
              <a:rPr lang="en-US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61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"/>
            <a:ext cx="9144000" cy="682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2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chererl\AppData\Local\Microsoft\Windows\Temporary Internet Files\Content.Outlook\41D3Y6BC\10_0927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04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6600" y="6304002"/>
            <a:ext cx="229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269735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vs-fs1\acad\Physics\schererl\My Documents\Scanned Documents\August 1968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t="12755" r="18254" b="17901"/>
          <a:stretch/>
        </p:blipFill>
        <p:spPr bwMode="auto">
          <a:xfrm>
            <a:off x="0" y="-1"/>
            <a:ext cx="7010400" cy="686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67600" y="642376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1968</a:t>
            </a:r>
          </a:p>
        </p:txBody>
      </p:sp>
    </p:spTree>
    <p:extLst>
      <p:ext uri="{BB962C8B-B14F-4D97-AF65-F5344CB8AC3E}">
        <p14:creationId xmlns:p14="http://schemas.microsoft.com/office/powerpoint/2010/main" val="2866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s-fs1\acad\Physics\schererl\My Documents\Scanned Documents\1970s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" b="1695"/>
          <a:stretch/>
        </p:blipFill>
        <p:spPr bwMode="auto">
          <a:xfrm>
            <a:off x="0" y="20782"/>
            <a:ext cx="9148516" cy="602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6248400"/>
            <a:ext cx="95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~1970</a:t>
            </a:r>
          </a:p>
        </p:txBody>
      </p:sp>
    </p:spTree>
    <p:extLst>
      <p:ext uri="{BB962C8B-B14F-4D97-AF65-F5344CB8AC3E}">
        <p14:creationId xmlns:p14="http://schemas.microsoft.com/office/powerpoint/2010/main" val="28163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vs-fs1\acad\Physics\schererl\My Documents\Scanned Documents\Frank Karioris, Sue Ratkowski, Chris Jam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9"/>
          <a:stretch/>
        </p:blipFill>
        <p:spPr bwMode="auto">
          <a:xfrm rot="16200000">
            <a:off x="765465" y="-730827"/>
            <a:ext cx="6823364" cy="83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838200"/>
            <a:ext cx="4439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Frank </a:t>
            </a:r>
            <a:r>
              <a:rPr lang="en-US" b="1" dirty="0" err="1">
                <a:solidFill>
                  <a:schemeClr val="bg1"/>
                </a:solidFill>
              </a:rPr>
              <a:t>Karioris</a:t>
            </a:r>
            <a:r>
              <a:rPr lang="en-US" b="1" dirty="0">
                <a:solidFill>
                  <a:schemeClr val="bg1"/>
                </a:solidFill>
              </a:rPr>
              <a:t>, Sue </a:t>
            </a:r>
            <a:r>
              <a:rPr lang="en-US" b="1" dirty="0" err="1">
                <a:solidFill>
                  <a:schemeClr val="bg1"/>
                </a:solidFill>
              </a:rPr>
              <a:t>Ratkowski</a:t>
            </a:r>
            <a:r>
              <a:rPr lang="en-US" b="1" dirty="0">
                <a:solidFill>
                  <a:schemeClr val="bg1"/>
                </a:solidFill>
              </a:rPr>
              <a:t>, Chris James</a:t>
            </a:r>
          </a:p>
        </p:txBody>
      </p:sp>
    </p:spTree>
    <p:extLst>
      <p:ext uri="{BB962C8B-B14F-4D97-AF65-F5344CB8AC3E}">
        <p14:creationId xmlns:p14="http://schemas.microsoft.com/office/powerpoint/2010/main" val="16571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7521" y="6096000"/>
            <a:ext cx="4373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1972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James </a:t>
            </a:r>
            <a:r>
              <a:rPr lang="en-US" b="1" dirty="0" err="1">
                <a:solidFill>
                  <a:schemeClr val="bg1"/>
                </a:solidFill>
              </a:rPr>
              <a:t>Pendzick</a:t>
            </a:r>
            <a:r>
              <a:rPr lang="en-US" b="1" dirty="0">
                <a:solidFill>
                  <a:schemeClr val="bg1"/>
                </a:solidFill>
              </a:rPr>
              <a:t>, Chris James, Sue </a:t>
            </a:r>
            <a:r>
              <a:rPr lang="en-US" b="1" dirty="0" err="1">
                <a:solidFill>
                  <a:schemeClr val="bg1"/>
                </a:solidFill>
              </a:rPr>
              <a:t>Ratkowski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291" name="Picture 3" descr="\\vs-fs1\acad\Physics\schererl\My Documents\Scanned Documents\James Penzik, Chris James, Sue Ratkowski 19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"/>
          <a:stretch/>
        </p:blipFill>
        <p:spPr bwMode="auto">
          <a:xfrm>
            <a:off x="0" y="11243"/>
            <a:ext cx="9144000" cy="597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s-fs1\acad\Physics\schererl\My Documents\Scanned Documents\Image (15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3046" r="13532" b="56977"/>
          <a:stretch/>
        </p:blipFill>
        <p:spPr bwMode="auto">
          <a:xfrm>
            <a:off x="23191" y="61291"/>
            <a:ext cx="4220887" cy="466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vs-fs1\acad\Physics\schererl\My Documents\Scanned Documents\Image (15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54839" b="3610"/>
          <a:stretch/>
        </p:blipFill>
        <p:spPr bwMode="auto">
          <a:xfrm>
            <a:off x="4355249" y="2057401"/>
            <a:ext cx="478875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304" y="5943600"/>
            <a:ext cx="4373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1972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Sue </a:t>
            </a:r>
            <a:r>
              <a:rPr lang="en-US" b="1" dirty="0" err="1">
                <a:solidFill>
                  <a:schemeClr val="bg1"/>
                </a:solidFill>
              </a:rPr>
              <a:t>Ratkowski</a:t>
            </a:r>
            <a:r>
              <a:rPr lang="en-US" b="1" dirty="0">
                <a:solidFill>
                  <a:schemeClr val="bg1"/>
                </a:solidFill>
              </a:rPr>
              <a:t>, Chris James, James </a:t>
            </a:r>
            <a:r>
              <a:rPr lang="en-US" b="1" dirty="0" err="1">
                <a:solidFill>
                  <a:schemeClr val="bg1"/>
                </a:solidFill>
              </a:rPr>
              <a:t>Pendzick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vs-fs1\acad\Physics\schererl\My Documents\Scanned Documents\Image (1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2"/>
          <a:stretch/>
        </p:blipFill>
        <p:spPr bwMode="auto">
          <a:xfrm>
            <a:off x="0" y="16565"/>
            <a:ext cx="9144000" cy="628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52347" y="6400800"/>
            <a:ext cx="1658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James </a:t>
            </a:r>
            <a:r>
              <a:rPr lang="en-US" b="1" dirty="0" err="1">
                <a:solidFill>
                  <a:schemeClr val="bg1"/>
                </a:solidFill>
              </a:rPr>
              <a:t>Pendzick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6082143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1954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Arthur G. </a:t>
            </a:r>
            <a:r>
              <a:rPr lang="en-US" b="1" dirty="0" err="1">
                <a:solidFill>
                  <a:schemeClr val="bg1"/>
                </a:solidFill>
              </a:rPr>
              <a:t>Barkow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\\vs-fs1\acad\Physics\schererl\My Documents\Scanned Documents\Arthur G. Barkow 19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9" t="11304" r="26140" b="66984"/>
          <a:stretch/>
        </p:blipFill>
        <p:spPr bwMode="auto">
          <a:xfrm>
            <a:off x="27709" y="6927"/>
            <a:ext cx="9116291" cy="599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6324600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Chris James</a:t>
            </a:r>
            <a:endParaRPr lang="en-US" dirty="0"/>
          </a:p>
        </p:txBody>
      </p:sp>
      <p:pic>
        <p:nvPicPr>
          <p:cNvPr id="3" name="Picture 2" descr="\\vs-fs1\acad\Physics\schererl\My Documents\Scanned Documents\Image (1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30" r="2133"/>
          <a:stretch/>
        </p:blipFill>
        <p:spPr bwMode="auto">
          <a:xfrm>
            <a:off x="3123" y="13252"/>
            <a:ext cx="9117686" cy="61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28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\\vs-fs1\acad\Physics\schererl\My Documents\Physics Advisory Board\pictures\Phys students groundbreaking 1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8752"/>
            <a:ext cx="7772400" cy="687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Physics Students at groundbreaking 1972</a:t>
            </a:r>
          </a:p>
        </p:txBody>
      </p:sp>
    </p:spTree>
    <p:extLst>
      <p:ext uri="{BB962C8B-B14F-4D97-AF65-F5344CB8AC3E}">
        <p14:creationId xmlns:p14="http://schemas.microsoft.com/office/powerpoint/2010/main" val="25017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9929" y="6477000"/>
            <a:ext cx="3503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Sue </a:t>
            </a:r>
            <a:r>
              <a:rPr lang="en-US" b="1" dirty="0" err="1">
                <a:solidFill>
                  <a:schemeClr val="bg1"/>
                </a:solidFill>
              </a:rPr>
              <a:t>Ratkowski</a:t>
            </a:r>
            <a:r>
              <a:rPr lang="en-US" b="1" dirty="0">
                <a:solidFill>
                  <a:schemeClr val="bg1"/>
                </a:solidFill>
              </a:rPr>
              <a:t> and James </a:t>
            </a:r>
            <a:r>
              <a:rPr lang="en-US" b="1" dirty="0" err="1">
                <a:solidFill>
                  <a:schemeClr val="bg1"/>
                </a:solidFill>
              </a:rPr>
              <a:t>Pendzick</a:t>
            </a:r>
            <a:endParaRPr lang="en-US" dirty="0"/>
          </a:p>
        </p:txBody>
      </p:sp>
      <p:pic>
        <p:nvPicPr>
          <p:cNvPr id="3074" name="Picture 2" descr="\\vs-fs1\acad\Physics\schererl\My Documents\Scanned Documents\Image (1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8" b="1269"/>
          <a:stretch/>
        </p:blipFill>
        <p:spPr bwMode="auto">
          <a:xfrm rot="16200000">
            <a:off x="1409015" y="-1233424"/>
            <a:ext cx="6301409" cy="8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4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24" y="6324600"/>
            <a:ext cx="3237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Chris James and James </a:t>
            </a:r>
            <a:r>
              <a:rPr lang="en-US" b="1" dirty="0" err="1">
                <a:solidFill>
                  <a:schemeClr val="bg1"/>
                </a:solidFill>
              </a:rPr>
              <a:t>Pendzick</a:t>
            </a:r>
            <a:endParaRPr lang="en-US" dirty="0"/>
          </a:p>
        </p:txBody>
      </p:sp>
      <p:pic>
        <p:nvPicPr>
          <p:cNvPr id="4098" name="Picture 2" descr="\\vs-fs1\acad\Physics\schererl\My Documents\Scanned Documents\Image (18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/>
          <a:stretch/>
        </p:blipFill>
        <p:spPr bwMode="auto">
          <a:xfrm rot="5400000">
            <a:off x="1454269" y="-812158"/>
            <a:ext cx="6267973" cy="78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vs-fs1\acad\Physics\schererl\My Documents\Scanned Documents\Image (19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2976" r="7929" b="17241"/>
          <a:stretch/>
        </p:blipFill>
        <p:spPr bwMode="auto">
          <a:xfrm rot="16200000">
            <a:off x="1124426" y="-866010"/>
            <a:ext cx="6857998" cy="859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33771" y="6324600"/>
            <a:ext cx="1658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James </a:t>
            </a:r>
            <a:r>
              <a:rPr lang="en-US" b="1" dirty="0" err="1"/>
              <a:t>Pendzick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4898" y="6172200"/>
            <a:ext cx="21405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Physics Department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October 1972</a:t>
            </a:r>
            <a:endParaRPr lang="en-US" dirty="0"/>
          </a:p>
        </p:txBody>
      </p:sp>
      <p:pic>
        <p:nvPicPr>
          <p:cNvPr id="6146" name="Picture 2" descr="\\vs-fs1\acad\Physics\schererl\My Documents\Scanned Documents\Image (2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r="8238" b="4314"/>
          <a:stretch/>
        </p:blipFill>
        <p:spPr bwMode="auto">
          <a:xfrm rot="16200000">
            <a:off x="1856779" y="-1180194"/>
            <a:ext cx="5416825" cy="91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98282" y="152400"/>
            <a:ext cx="1533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Gary </a:t>
            </a:r>
            <a:r>
              <a:rPr lang="en-US" b="1" dirty="0" err="1">
                <a:solidFill>
                  <a:schemeClr val="bg1"/>
                </a:solidFill>
              </a:rPr>
              <a:t>Essmann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8021" y="274549"/>
            <a:ext cx="1562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Sue </a:t>
            </a:r>
            <a:r>
              <a:rPr lang="en-US" b="1" dirty="0" err="1">
                <a:solidFill>
                  <a:schemeClr val="bg1"/>
                </a:solidFill>
              </a:rPr>
              <a:t>Ratkowski</a:t>
            </a:r>
            <a:endParaRPr lang="en-US" dirty="0"/>
          </a:p>
        </p:txBody>
      </p:sp>
      <p:cxnSp>
        <p:nvCxnSpPr>
          <p:cNvPr id="15" name="Curved Connector 14"/>
          <p:cNvCxnSpPr/>
          <p:nvPr/>
        </p:nvCxnSpPr>
        <p:spPr>
          <a:xfrm>
            <a:off x="2075155" y="486193"/>
            <a:ext cx="914400" cy="768218"/>
          </a:xfrm>
          <a:prstGeom prst="curvedConnector3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>
            <a:off x="5257800" y="352030"/>
            <a:ext cx="1121993" cy="573264"/>
          </a:xfrm>
          <a:prstGeom prst="curved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4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\\vs-fs1\acad\Physics\schererl\My Documents\Physics Advisory Board\pictures\clearing ground for building 1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709"/>
            <a:ext cx="7393465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91400" y="228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1972</a:t>
            </a:r>
          </a:p>
        </p:txBody>
      </p:sp>
    </p:spTree>
    <p:extLst>
      <p:ext uri="{BB962C8B-B14F-4D97-AF65-F5344CB8AC3E}">
        <p14:creationId xmlns:p14="http://schemas.microsoft.com/office/powerpoint/2010/main" val="7360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vs-fs1\acad\Physics\schererl\My Documents\Physics Advisory Board\pictures\construction 1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5" y="0"/>
            <a:ext cx="7634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5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vs-fs1\acad\Physics\schererl\My Documents\Physics Advisory Board\pictures\construction from southwest 1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5" y="0"/>
            <a:ext cx="763466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7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vs-fs1\acad\Physics\schererl\My Documents\Physics Advisory Board\pictures\Edward J. O'Donnell, S. J. cornerstone 1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7562"/>
            <a:ext cx="4648200" cy="68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81800" y="1524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1973</a:t>
            </a:r>
          </a:p>
          <a:p>
            <a:r>
              <a:rPr lang="en-US" b="1" dirty="0"/>
              <a:t>Edward J. O’Donnell, S. J.</a:t>
            </a:r>
          </a:p>
          <a:p>
            <a:r>
              <a:rPr lang="en-US" b="1" dirty="0"/>
              <a:t>at cornerstone ceremony</a:t>
            </a:r>
          </a:p>
        </p:txBody>
      </p:sp>
    </p:spTree>
    <p:extLst>
      <p:ext uri="{BB962C8B-B14F-4D97-AF65-F5344CB8AC3E}">
        <p14:creationId xmlns:p14="http://schemas.microsoft.com/office/powerpoint/2010/main" val="42231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vs-fs1\acad\Physics\schererl\My Documents\Scanned Documents\Walter Kluck 19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5" t="9402" r="35359" b="62743"/>
          <a:stretch/>
        </p:blipFill>
        <p:spPr bwMode="auto">
          <a:xfrm>
            <a:off x="380999" y="-2215"/>
            <a:ext cx="5491801" cy="68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05600" y="58674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1954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Walter </a:t>
            </a:r>
            <a:r>
              <a:rPr lang="en-US" b="1" dirty="0" err="1">
                <a:solidFill>
                  <a:schemeClr val="bg1"/>
                </a:solidFill>
              </a:rPr>
              <a:t>Kluck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vs-fs1\acad\Physics\schererl\My Documents\Physics Advisory Board\pictures\John P. Raynor, S.J. and Ralph Schulz 1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391111" cy="68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311" y="60960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John P. </a:t>
            </a:r>
            <a:r>
              <a:rPr lang="en-US" b="1" dirty="0" err="1">
                <a:solidFill>
                  <a:schemeClr val="bg1"/>
                </a:solidFill>
              </a:rPr>
              <a:t>Raynor</a:t>
            </a:r>
            <a:r>
              <a:rPr lang="en-US" b="1" dirty="0">
                <a:solidFill>
                  <a:schemeClr val="bg1"/>
                </a:solidFill>
              </a:rPr>
              <a:t>, S.J., and Ralph Schulz 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1972 </a:t>
            </a:r>
          </a:p>
        </p:txBody>
      </p:sp>
    </p:spTree>
    <p:extLst>
      <p:ext uri="{BB962C8B-B14F-4D97-AF65-F5344CB8AC3E}">
        <p14:creationId xmlns:p14="http://schemas.microsoft.com/office/powerpoint/2010/main" val="6895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vs-fs1\acad\Physics\schererl\My Documents\Physics Advisory Board\pictures\View south, 1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772400" cy="684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vs-fs1\acad\Physics\schererl\My Documents\Physics Advisory Board\pictures\bldg 1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173"/>
            <a:ext cx="7620000" cy="68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152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4021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vs-fs1\acad\Physics\schererl\My Documents\Physics Advisory Board\pictures\View looking north on 15th street, 1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543800" cy="688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6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vs-fs1\acad\Physics\schererl\My Documents\Scanned Documents\1970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r="19192"/>
          <a:stretch/>
        </p:blipFill>
        <p:spPr bwMode="auto">
          <a:xfrm rot="16200000">
            <a:off x="2073658" y="-1235457"/>
            <a:ext cx="5029201" cy="91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6172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 Physics Department ~1970</a:t>
            </a:r>
          </a:p>
        </p:txBody>
      </p:sp>
    </p:spTree>
    <p:extLst>
      <p:ext uri="{BB962C8B-B14F-4D97-AF65-F5344CB8AC3E}">
        <p14:creationId xmlns:p14="http://schemas.microsoft.com/office/powerpoint/2010/main" val="8500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1366" y="626755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1973</a:t>
            </a:r>
          </a:p>
        </p:txBody>
      </p:sp>
      <p:pic>
        <p:nvPicPr>
          <p:cNvPr id="7170" name="Picture 2" descr="\\vs-fs1\acad\Physics\schererl\My Documents\Scanned Documents\Image (2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56715" b="57113"/>
          <a:stretch/>
        </p:blipFill>
        <p:spPr bwMode="auto">
          <a:xfrm>
            <a:off x="23190" y="9939"/>
            <a:ext cx="4676886" cy="463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vs-fs1\acad\Physics\schererl\My Documents\Scanned Documents\Image (2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9" t="1749" r="2420" b="56278"/>
          <a:stretch/>
        </p:blipFill>
        <p:spPr bwMode="auto">
          <a:xfrm>
            <a:off x="4196330" y="2133600"/>
            <a:ext cx="4912883" cy="46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5257800"/>
            <a:ext cx="19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Robert Hugo, Budd Brown,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Sue </a:t>
            </a:r>
            <a:r>
              <a:rPr lang="en-US" b="1" dirty="0" err="1">
                <a:solidFill>
                  <a:schemeClr val="bg1"/>
                </a:solidFill>
              </a:rPr>
              <a:t>Ratkowski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6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4360" y="635009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1973</a:t>
            </a:r>
          </a:p>
        </p:txBody>
      </p:sp>
      <p:pic>
        <p:nvPicPr>
          <p:cNvPr id="3" name="Picture 2" descr="\\vs-fs1\acad\Physics\schererl\My Documents\Scanned Documents\Image (2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55394" r="52270" b="1480"/>
          <a:stretch/>
        </p:blipFill>
        <p:spPr bwMode="auto">
          <a:xfrm>
            <a:off x="0" y="0"/>
            <a:ext cx="6916711" cy="68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95994" y="5426765"/>
            <a:ext cx="19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Robert Hugo, Frank </a:t>
            </a:r>
            <a:r>
              <a:rPr lang="en-US" b="1" dirty="0" err="1">
                <a:solidFill>
                  <a:schemeClr val="bg1"/>
                </a:solidFill>
              </a:rPr>
              <a:t>Karioris</a:t>
            </a:r>
            <a:r>
              <a:rPr lang="en-US" b="1" dirty="0">
                <a:solidFill>
                  <a:schemeClr val="bg1"/>
                </a:solidFill>
              </a:rPr>
              <a:t>, Budd Brown</a:t>
            </a:r>
          </a:p>
        </p:txBody>
      </p:sp>
    </p:spTree>
    <p:extLst>
      <p:ext uri="{BB962C8B-B14F-4D97-AF65-F5344CB8AC3E}">
        <p14:creationId xmlns:p14="http://schemas.microsoft.com/office/powerpoint/2010/main" val="1842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10400" y="5642977"/>
            <a:ext cx="194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Andy </a:t>
            </a:r>
            <a:r>
              <a:rPr lang="en-US" b="1" dirty="0" err="1">
                <a:solidFill>
                  <a:schemeClr val="bg1"/>
                </a:solidFill>
              </a:rPr>
              <a:t>Kluka</a:t>
            </a:r>
            <a:r>
              <a:rPr lang="en-US" b="1" dirty="0">
                <a:solidFill>
                  <a:schemeClr val="bg1"/>
                </a:solidFill>
              </a:rPr>
              <a:t>, George Ridgeway</a:t>
            </a:r>
          </a:p>
        </p:txBody>
      </p:sp>
      <p:pic>
        <p:nvPicPr>
          <p:cNvPr id="8195" name="Picture 3" descr="\\vs-fs1\acad\Physics\schererl\My Documents\Scanned Documents\Image (2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t="8555" r="55158" b="65408"/>
          <a:stretch/>
        </p:blipFill>
        <p:spPr bwMode="auto">
          <a:xfrm>
            <a:off x="0" y="0"/>
            <a:ext cx="6934200" cy="68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38766" y="625286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134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38766" y="625286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1973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0400" y="5638800"/>
            <a:ext cx="194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Debra </a:t>
            </a:r>
            <a:r>
              <a:rPr lang="en-US" b="1" dirty="0" err="1">
                <a:solidFill>
                  <a:schemeClr val="bg1"/>
                </a:solidFill>
              </a:rPr>
              <a:t>Schwacher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Stephen Jarvis</a:t>
            </a:r>
          </a:p>
        </p:txBody>
      </p:sp>
      <p:pic>
        <p:nvPicPr>
          <p:cNvPr id="9219" name="Picture 3" descr="\\vs-fs1\acad\Physics\schererl\My Documents\Scanned Documents\Image (2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8" t="7749" r="10507" b="65718"/>
          <a:stretch/>
        </p:blipFill>
        <p:spPr bwMode="auto">
          <a:xfrm>
            <a:off x="0" y="0"/>
            <a:ext cx="6781800" cy="691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8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07357" y="5329535"/>
            <a:ext cx="1713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Frank </a:t>
            </a:r>
            <a:r>
              <a:rPr lang="en-US" b="1" dirty="0" err="1">
                <a:solidFill>
                  <a:schemeClr val="bg1"/>
                </a:solidFill>
              </a:rPr>
              <a:t>Karioris</a:t>
            </a:r>
            <a:r>
              <a:rPr lang="en-US" b="1" dirty="0">
                <a:solidFill>
                  <a:schemeClr val="bg1"/>
                </a:solidFill>
              </a:rPr>
              <a:t>, Budd Brown, Robert Hugo, </a:t>
            </a:r>
          </a:p>
        </p:txBody>
      </p:sp>
      <p:pic>
        <p:nvPicPr>
          <p:cNvPr id="10243" name="Picture 3" descr="\\vs-fs1\acad\Physics\schererl\My Documents\Scanned Documents\Image (2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9" t="44494" r="11509" b="32793"/>
          <a:stretch/>
        </p:blipFill>
        <p:spPr bwMode="auto">
          <a:xfrm>
            <a:off x="0" y="0"/>
            <a:ext cx="7627180" cy="68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81666" y="625286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88142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vs-fs1\acad\Physics\schererl\My Documents\Scanned Documents\Friedrich Weber Benjamin Oh 19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11884" r="27451" b="66187"/>
          <a:stretch/>
        </p:blipFill>
        <p:spPr bwMode="auto">
          <a:xfrm>
            <a:off x="0" y="0"/>
            <a:ext cx="9144000" cy="61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6133375"/>
            <a:ext cx="3422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1959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Friedrich Weber and Benjamin Oh</a:t>
            </a:r>
          </a:p>
        </p:txBody>
      </p:sp>
    </p:spTree>
    <p:extLst>
      <p:ext uri="{BB962C8B-B14F-4D97-AF65-F5344CB8AC3E}">
        <p14:creationId xmlns:p14="http://schemas.microsoft.com/office/powerpoint/2010/main" val="18862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vs-fs1\acad\Physics\schererl\My Documents\Scanned Documents\Image (2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38"/>
          <a:stretch/>
        </p:blipFill>
        <p:spPr bwMode="auto">
          <a:xfrm>
            <a:off x="-36443" y="-1"/>
            <a:ext cx="6818243" cy="68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0400" y="5791200"/>
            <a:ext cx="194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Mark Kimball, Ramsey Clark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9732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7722" y="5562600"/>
            <a:ext cx="169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Clarine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Magedanz</a:t>
            </a:r>
            <a:r>
              <a:rPr lang="en-US" b="1" dirty="0">
                <a:solidFill>
                  <a:schemeClr val="bg1"/>
                </a:solidFill>
              </a:rPr>
              <a:t>, Thomas </a:t>
            </a:r>
            <a:r>
              <a:rPr lang="en-US" b="1" dirty="0" err="1">
                <a:solidFill>
                  <a:schemeClr val="bg1"/>
                </a:solidFill>
              </a:rPr>
              <a:t>Keuch</a:t>
            </a:r>
            <a:r>
              <a:rPr lang="en-US" b="1" dirty="0">
                <a:solidFill>
                  <a:schemeClr val="bg1"/>
                </a:solidFill>
              </a:rPr>
              <a:t> 1975</a:t>
            </a:r>
          </a:p>
        </p:txBody>
      </p:sp>
      <p:pic>
        <p:nvPicPr>
          <p:cNvPr id="3" name="Picture 2" descr="\\vs-fs1\acad\Physics\schererl\My Documents\Scanned Documents\Image (2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8" r="3865" b="659"/>
          <a:stretch/>
        </p:blipFill>
        <p:spPr bwMode="auto">
          <a:xfrm>
            <a:off x="-1" y="-3812"/>
            <a:ext cx="7447723" cy="68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vs-fs1\acad\Physics\schererl\My Documents\Scanned Documents\Image (25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45" b="57156"/>
          <a:stretch/>
        </p:blipFill>
        <p:spPr bwMode="auto">
          <a:xfrm>
            <a:off x="-16565" y="-36443"/>
            <a:ext cx="7179365" cy="68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5889872"/>
            <a:ext cx="1696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Debra </a:t>
            </a:r>
            <a:r>
              <a:rPr lang="en-US" b="1" dirty="0" err="1">
                <a:solidFill>
                  <a:schemeClr val="bg1"/>
                </a:solidFill>
              </a:rPr>
              <a:t>Schwacher</a:t>
            </a:r>
            <a:r>
              <a:rPr lang="en-US" b="1" dirty="0">
                <a:solidFill>
                  <a:schemeClr val="bg1"/>
                </a:solidFill>
              </a:rPr>
              <a:t> 1975</a:t>
            </a:r>
          </a:p>
        </p:txBody>
      </p:sp>
    </p:spTree>
    <p:extLst>
      <p:ext uri="{BB962C8B-B14F-4D97-AF65-F5344CB8AC3E}">
        <p14:creationId xmlns:p14="http://schemas.microsoft.com/office/powerpoint/2010/main" val="138905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vs-fs1\acad\Physics\schererl\My Documents\Scanned Documents\Image (25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3" t="1664" r="2272" b="58635"/>
          <a:stretch/>
        </p:blipFill>
        <p:spPr bwMode="auto">
          <a:xfrm>
            <a:off x="0" y="0"/>
            <a:ext cx="75146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47722" y="5562600"/>
            <a:ext cx="169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George Ridgeway, Stephen Jarvis 1975</a:t>
            </a:r>
          </a:p>
        </p:txBody>
      </p:sp>
    </p:spTree>
    <p:extLst>
      <p:ext uri="{BB962C8B-B14F-4D97-AF65-F5344CB8AC3E}">
        <p14:creationId xmlns:p14="http://schemas.microsoft.com/office/powerpoint/2010/main" val="13529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vs-fs1\acad\Physics\schererl\My Documents\Scanned Documents\Image (25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" t="61448" r="60475" b="616"/>
          <a:stretch/>
        </p:blipFill>
        <p:spPr bwMode="auto">
          <a:xfrm>
            <a:off x="0" y="0"/>
            <a:ext cx="7055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55534" y="4953000"/>
            <a:ext cx="2088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George </a:t>
            </a:r>
            <a:r>
              <a:rPr lang="en-US" b="1" dirty="0" err="1">
                <a:solidFill>
                  <a:schemeClr val="bg1"/>
                </a:solidFill>
              </a:rPr>
              <a:t>Lochbraum</a:t>
            </a:r>
            <a:r>
              <a:rPr lang="en-US" b="1" dirty="0">
                <a:solidFill>
                  <a:schemeClr val="bg1"/>
                </a:solidFill>
              </a:rPr>
              <a:t>, Mark Kimball, </a:t>
            </a:r>
            <a:r>
              <a:rPr lang="en-US" b="1" dirty="0" err="1">
                <a:solidFill>
                  <a:schemeClr val="bg1"/>
                </a:solidFill>
              </a:rPr>
              <a:t>Clarine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Magedanz</a:t>
            </a:r>
            <a:r>
              <a:rPr lang="en-US" b="1" dirty="0">
                <a:solidFill>
                  <a:schemeClr val="bg1"/>
                </a:solidFill>
              </a:rPr>
              <a:t>, Theodore </a:t>
            </a:r>
            <a:r>
              <a:rPr lang="en-US" b="1" dirty="0" err="1">
                <a:solidFill>
                  <a:schemeClr val="bg1"/>
                </a:solidFill>
              </a:rPr>
              <a:t>Leeson</a:t>
            </a:r>
            <a:r>
              <a:rPr lang="en-US" b="1" dirty="0">
                <a:solidFill>
                  <a:schemeClr val="bg1"/>
                </a:solidFill>
              </a:rPr>
              <a:t>, Ramsey Clark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1975</a:t>
            </a:r>
          </a:p>
        </p:txBody>
      </p:sp>
    </p:spTree>
    <p:extLst>
      <p:ext uri="{BB962C8B-B14F-4D97-AF65-F5344CB8AC3E}">
        <p14:creationId xmlns:p14="http://schemas.microsoft.com/office/powerpoint/2010/main" val="533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vs-fs1\acad\Physics\schererl\My Documents\Physics Advisory Board\pictures\1975 student l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194"/>
            <a:ext cx="7620000" cy="684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76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1975</a:t>
            </a:r>
          </a:p>
        </p:txBody>
      </p:sp>
    </p:spTree>
    <p:extLst>
      <p:ext uri="{BB962C8B-B14F-4D97-AF65-F5344CB8AC3E}">
        <p14:creationId xmlns:p14="http://schemas.microsoft.com/office/powerpoint/2010/main" val="11196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vs-fs1\acad\Physics\schererl\My Documents\Physics Advisory Board\pictures\1975 stu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669"/>
            <a:ext cx="7397750" cy="683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152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1975</a:t>
            </a:r>
          </a:p>
        </p:txBody>
      </p:sp>
    </p:spTree>
    <p:extLst>
      <p:ext uri="{BB962C8B-B14F-4D97-AF65-F5344CB8AC3E}">
        <p14:creationId xmlns:p14="http://schemas.microsoft.com/office/powerpoint/2010/main" val="23372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8" name="Picture 28" descr="\\vs-fs1\acad\Physics\schererl\My Documents\Physics Advisory Board\pictures\19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178"/>
            <a:ext cx="7620000" cy="6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91400" y="152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1975</a:t>
            </a:r>
          </a:p>
        </p:txBody>
      </p:sp>
    </p:spTree>
    <p:extLst>
      <p:ext uri="{BB962C8B-B14F-4D97-AF65-F5344CB8AC3E}">
        <p14:creationId xmlns:p14="http://schemas.microsoft.com/office/powerpoint/2010/main" val="21060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vs-fs1\acad\Physics\schererl\My Documents\Physics Advisory Board\pictures\1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597009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vs-fs1\acad\Physics\schererl\My Documents\Physics Advisory Board\pictures\Andrea Spruck 19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9" y="1"/>
            <a:ext cx="77878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78882" y="2771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1976</a:t>
            </a:r>
          </a:p>
        </p:txBody>
      </p:sp>
    </p:spTree>
    <p:extLst>
      <p:ext uri="{BB962C8B-B14F-4D97-AF65-F5344CB8AC3E}">
        <p14:creationId xmlns:p14="http://schemas.microsoft.com/office/powerpoint/2010/main" val="37699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vs-fs1\acad\Physics\schererl\My Documents\Scanned Documents\Friedrich Weber Gregory Kulas Carol Squire 19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5" t="16462" r="25312" b="61308"/>
          <a:stretch/>
        </p:blipFill>
        <p:spPr bwMode="auto">
          <a:xfrm>
            <a:off x="17974" y="0"/>
            <a:ext cx="909956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8358" y="6123709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1959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Friedrich Weber, Gregory </a:t>
            </a:r>
            <a:r>
              <a:rPr lang="en-US" b="1" dirty="0" err="1">
                <a:solidFill>
                  <a:schemeClr val="bg1"/>
                </a:solidFill>
              </a:rPr>
              <a:t>Kulas</a:t>
            </a:r>
            <a:r>
              <a:rPr lang="en-US" b="1" dirty="0">
                <a:solidFill>
                  <a:schemeClr val="bg1"/>
                </a:solidFill>
              </a:rPr>
              <a:t>, Carol Squire</a:t>
            </a:r>
          </a:p>
        </p:txBody>
      </p:sp>
    </p:spTree>
    <p:extLst>
      <p:ext uri="{BB962C8B-B14F-4D97-AF65-F5344CB8AC3E}">
        <p14:creationId xmlns:p14="http://schemas.microsoft.com/office/powerpoint/2010/main" val="23626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vs-fs1\acad\Physics\schererl\My Documents\Physics Advisory Board\pictures\1984 lab de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4571"/>
            <a:ext cx="7391400" cy="687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43800" y="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1984</a:t>
            </a:r>
          </a:p>
        </p:txBody>
      </p:sp>
    </p:spTree>
    <p:extLst>
      <p:ext uri="{BB962C8B-B14F-4D97-AF65-F5344CB8AC3E}">
        <p14:creationId xmlns:p14="http://schemas.microsoft.com/office/powerpoint/2010/main" val="17252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vs-fs1\acad\Physics\schererl\My Documents\Physics Advisory Board\pictures\ma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686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0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\\vs-fs1\acad\Physics\schererl\My Documents\Physics Advisory Board\pictures\Steve Jensen 19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55" y="32670"/>
            <a:ext cx="7606145" cy="681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vs-fs1\acad\Physics\schererl\My Documents\Physics Advisory Board\pictures\student with equ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747"/>
            <a:ext cx="4648200" cy="685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6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vs-fs1\acad\Physics\schererl\My Documents\Physics Advisory Board\pictures\students 1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782"/>
            <a:ext cx="7620000" cy="68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2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vs-fs1\acad\Physics\schererl\My Documents\Physics Advisory Board\pictures\Sue Ratkows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14" y="0"/>
            <a:ext cx="7343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http://cdm16280.contentdm.oclc.org/utils/ajaxhelper/?CISOROOT=p128701coll6&amp;CISOPTR=1558&amp;action=2&amp;DMSCALE=65&amp;DMWIDTH=512&amp;DMHEIGHT=467&amp;DMX=0&amp;DMY=0&amp;DMTEXT=physics&amp;DMROTATE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688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8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vs-fs1\acad\Physics\schererl\My Documents\Physics Advisory Board\pictures\Scans\SPS 19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7"/>
          <a:stretch/>
        </p:blipFill>
        <p:spPr bwMode="auto">
          <a:xfrm>
            <a:off x="49567" y="19899"/>
            <a:ext cx="7452064" cy="609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54031" y="76200"/>
            <a:ext cx="1489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SPS Chapter</a:t>
            </a:r>
          </a:p>
          <a:p>
            <a:r>
              <a:rPr lang="en-US" dirty="0">
                <a:solidFill>
                  <a:schemeClr val="bg1"/>
                </a:solidFill>
              </a:rPr>
              <a:t>April 7, 1978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2728" y="44957"/>
            <a:ext cx="149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99"/>
                </a:solidFill>
              </a:rPr>
              <a:t>Paul </a:t>
            </a:r>
            <a:r>
              <a:rPr lang="en-US" dirty="0" err="1">
                <a:solidFill>
                  <a:srgbClr val="003399"/>
                </a:solidFill>
              </a:rPr>
              <a:t>Lett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5" y="60960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 Row: Keith </a:t>
            </a:r>
            <a:r>
              <a:rPr lang="en-US" dirty="0" err="1">
                <a:solidFill>
                  <a:schemeClr val="bg1"/>
                </a:solidFill>
              </a:rPr>
              <a:t>Trischan</a:t>
            </a:r>
            <a:r>
              <a:rPr lang="en-US" dirty="0">
                <a:solidFill>
                  <a:schemeClr val="bg1"/>
                </a:solidFill>
              </a:rPr>
              <a:t>, Michael </a:t>
            </a:r>
            <a:r>
              <a:rPr lang="en-US" dirty="0" err="1">
                <a:solidFill>
                  <a:schemeClr val="bg1"/>
                </a:solidFill>
              </a:rPr>
              <a:t>Cherney</a:t>
            </a:r>
            <a:r>
              <a:rPr lang="en-US" dirty="0">
                <a:solidFill>
                  <a:schemeClr val="bg1"/>
                </a:solidFill>
              </a:rPr>
              <a:t>, Paul </a:t>
            </a:r>
            <a:r>
              <a:rPr lang="en-US" dirty="0" err="1">
                <a:solidFill>
                  <a:schemeClr val="bg1"/>
                </a:solidFill>
              </a:rPr>
              <a:t>Lett</a:t>
            </a:r>
            <a:r>
              <a:rPr lang="en-US" dirty="0">
                <a:solidFill>
                  <a:schemeClr val="bg1"/>
                </a:solidFill>
              </a:rPr>
              <a:t>, Chris James, Cliff Kelley</a:t>
            </a:r>
          </a:p>
          <a:p>
            <a:r>
              <a:rPr lang="en-US" dirty="0">
                <a:solidFill>
                  <a:schemeClr val="bg1"/>
                </a:solidFill>
              </a:rPr>
              <a:t>Front Row: Norm </a:t>
            </a:r>
            <a:r>
              <a:rPr lang="en-US" dirty="0" err="1">
                <a:solidFill>
                  <a:schemeClr val="bg1"/>
                </a:solidFill>
              </a:rPr>
              <a:t>LaFond</a:t>
            </a:r>
            <a:r>
              <a:rPr lang="en-US" dirty="0">
                <a:solidFill>
                  <a:schemeClr val="bg1"/>
                </a:solidFill>
              </a:rPr>
              <a:t>, Frank G. </a:t>
            </a:r>
            <a:r>
              <a:rPr lang="en-US" dirty="0" err="1">
                <a:solidFill>
                  <a:schemeClr val="bg1"/>
                </a:solidFill>
              </a:rPr>
              <a:t>Karioris</a:t>
            </a:r>
            <a:r>
              <a:rPr lang="en-US" dirty="0">
                <a:solidFill>
                  <a:schemeClr val="bg1"/>
                </a:solidFill>
              </a:rPr>
              <a:t>, Andrea </a:t>
            </a:r>
            <a:r>
              <a:rPr lang="en-US" dirty="0" err="1">
                <a:solidFill>
                  <a:schemeClr val="bg1"/>
                </a:solidFill>
              </a:rPr>
              <a:t>Spruck</a:t>
            </a:r>
            <a:r>
              <a:rPr lang="en-US" dirty="0">
                <a:solidFill>
                  <a:schemeClr val="bg1"/>
                </a:solidFill>
              </a:rPr>
              <a:t>, Donald Rudy</a:t>
            </a:r>
          </a:p>
        </p:txBody>
      </p:sp>
      <p:cxnSp>
        <p:nvCxnSpPr>
          <p:cNvPr id="7" name="Elbow Connector 6"/>
          <p:cNvCxnSpPr/>
          <p:nvPr/>
        </p:nvCxnSpPr>
        <p:spPr>
          <a:xfrm rot="10800000" flipV="1">
            <a:off x="3198888" y="222225"/>
            <a:ext cx="534912" cy="52188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7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s-fs1\acad\Physics\schererl\My Documents\Physics Advisory Board\pictures\Scans\198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52"/>
          <a:stretch/>
        </p:blipFill>
        <p:spPr bwMode="auto">
          <a:xfrm>
            <a:off x="-1" y="-1"/>
            <a:ext cx="9144001" cy="567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5791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1982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Frank </a:t>
            </a:r>
            <a:r>
              <a:rPr lang="en-US" dirty="0" err="1">
                <a:solidFill>
                  <a:schemeClr val="bg1"/>
                </a:solidFill>
              </a:rPr>
              <a:t>Karioris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Wasantha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Wijesundera</a:t>
            </a:r>
            <a:r>
              <a:rPr lang="en-US" dirty="0">
                <a:solidFill>
                  <a:schemeClr val="bg1"/>
                </a:solidFill>
              </a:rPr>
              <a:t>,  A. Bari </a:t>
            </a:r>
            <a:r>
              <a:rPr lang="en-US" dirty="0" err="1">
                <a:solidFill>
                  <a:schemeClr val="bg1"/>
                </a:solidFill>
              </a:rPr>
              <a:t>Siddique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Ummey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Khalida</a:t>
            </a:r>
            <a:r>
              <a:rPr lang="en-US" dirty="0">
                <a:solidFill>
                  <a:schemeClr val="bg1"/>
                </a:solidFill>
              </a:rPr>
              <a:t> Begum</a:t>
            </a:r>
          </a:p>
        </p:txBody>
      </p:sp>
    </p:spTree>
    <p:extLst>
      <p:ext uri="{BB962C8B-B14F-4D97-AF65-F5344CB8AC3E}">
        <p14:creationId xmlns:p14="http://schemas.microsoft.com/office/powerpoint/2010/main" val="631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vs-fs1\acad\Physics\schererl\My Documents\Physics Advisory Board\pictures\Scans\198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t="15345" r="14779" b="35022"/>
          <a:stretch/>
        </p:blipFill>
        <p:spPr bwMode="auto">
          <a:xfrm>
            <a:off x="5179" y="0"/>
            <a:ext cx="9138821" cy="57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00" y="57912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1983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Ken </a:t>
            </a:r>
            <a:r>
              <a:rPr lang="en-US" dirty="0" err="1">
                <a:solidFill>
                  <a:schemeClr val="bg1"/>
                </a:solidFill>
              </a:rPr>
              <a:t>Mendelson</a:t>
            </a:r>
            <a:r>
              <a:rPr lang="en-US" dirty="0">
                <a:solidFill>
                  <a:schemeClr val="bg1"/>
                </a:solidFill>
              </a:rPr>
              <a:t>, Father Burch, S. J., </a:t>
            </a:r>
            <a:r>
              <a:rPr lang="en-US" dirty="0" err="1">
                <a:solidFill>
                  <a:schemeClr val="bg1"/>
                </a:solidFill>
              </a:rPr>
              <a:t>Wadda</a:t>
            </a:r>
            <a:r>
              <a:rPr lang="en-US" dirty="0">
                <a:solidFill>
                  <a:schemeClr val="bg1"/>
                </a:solidFill>
              </a:rPr>
              <a:t> al-</a:t>
            </a:r>
            <a:r>
              <a:rPr lang="en-US" dirty="0" err="1">
                <a:solidFill>
                  <a:schemeClr val="bg1"/>
                </a:solidFill>
              </a:rPr>
              <a:t>Hinai</a:t>
            </a:r>
            <a:r>
              <a:rPr lang="en-US" dirty="0">
                <a:solidFill>
                  <a:schemeClr val="bg1"/>
                </a:solidFill>
              </a:rPr>
              <a:t>, Frank </a:t>
            </a:r>
            <a:r>
              <a:rPr lang="en-US" dirty="0" err="1">
                <a:solidFill>
                  <a:schemeClr val="bg1"/>
                </a:solidFill>
              </a:rPr>
              <a:t>Karioris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Kuuck</a:t>
            </a:r>
            <a:r>
              <a:rPr lang="en-US" dirty="0">
                <a:solidFill>
                  <a:schemeClr val="bg1"/>
                </a:solidFill>
              </a:rPr>
              <a:t> Lee</a:t>
            </a:r>
          </a:p>
        </p:txBody>
      </p:sp>
    </p:spTree>
    <p:extLst>
      <p:ext uri="{BB962C8B-B14F-4D97-AF65-F5344CB8AC3E}">
        <p14:creationId xmlns:p14="http://schemas.microsoft.com/office/powerpoint/2010/main" val="22884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573" y="6133374"/>
            <a:ext cx="1119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1959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Jim </a:t>
            </a:r>
            <a:r>
              <a:rPr lang="en-US" b="1" dirty="0" err="1">
                <a:solidFill>
                  <a:schemeClr val="bg1"/>
                </a:solidFill>
              </a:rPr>
              <a:t>Sovey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\\vs-fs1\acad\Physics\schererl\My Documents\Scanned Documents\Jim Sovey 19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t="10208" r="30144" b="67952"/>
          <a:stretch/>
        </p:blipFill>
        <p:spPr bwMode="auto">
          <a:xfrm>
            <a:off x="26233" y="0"/>
            <a:ext cx="9117767" cy="60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0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vs-fs1\acad\Physics\schererl\My Documents\Physics Advisory Board\pictures\Scans\1984 lecture demo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" b="38115"/>
          <a:stretch/>
        </p:blipFill>
        <p:spPr bwMode="auto">
          <a:xfrm>
            <a:off x="19235" y="23907"/>
            <a:ext cx="9124765" cy="617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61983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Lecture  Demonstrations - November 1984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Richard </a:t>
            </a:r>
            <a:r>
              <a:rPr lang="en-US" dirty="0" err="1">
                <a:solidFill>
                  <a:schemeClr val="bg1"/>
                </a:solidFill>
              </a:rPr>
              <a:t>Dittman</a:t>
            </a:r>
            <a:r>
              <a:rPr lang="en-US" dirty="0">
                <a:solidFill>
                  <a:schemeClr val="bg1"/>
                </a:solidFill>
              </a:rPr>
              <a:t> and Glenn </a:t>
            </a:r>
            <a:r>
              <a:rPr lang="en-US" dirty="0" err="1">
                <a:solidFill>
                  <a:schemeClr val="bg1"/>
                </a:solidFill>
              </a:rPr>
              <a:t>Schmieg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vs-fs1\acad\Physics\schererl\My Documents\Physics Advisory Board\pictures\Scans\lecture demo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004" r="1364" b="3590"/>
          <a:stretch/>
        </p:blipFill>
        <p:spPr bwMode="auto">
          <a:xfrm>
            <a:off x="0" y="0"/>
            <a:ext cx="9143999" cy="60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60960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Lecture  Demonstrations - November 1984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Richard </a:t>
            </a:r>
            <a:r>
              <a:rPr lang="en-US" dirty="0" err="1">
                <a:solidFill>
                  <a:schemeClr val="bg1"/>
                </a:solidFill>
              </a:rPr>
              <a:t>Dittman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4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vs-fs1\acad\Physics\schererl\My Documents\Physics Advisory Board\pictures\Scans\1986-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6" r="8641"/>
          <a:stretch/>
        </p:blipFill>
        <p:spPr bwMode="auto">
          <a:xfrm>
            <a:off x="-1" y="-1"/>
            <a:ext cx="9144001" cy="610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6187579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Phys</a:t>
            </a:r>
            <a:r>
              <a:rPr lang="en-US" dirty="0">
                <a:solidFill>
                  <a:schemeClr val="bg1"/>
                </a:solidFill>
              </a:rPr>
              <a:t> 162 1986-87</a:t>
            </a:r>
          </a:p>
        </p:txBody>
      </p:sp>
    </p:spTree>
    <p:extLst>
      <p:ext uri="{BB962C8B-B14F-4D97-AF65-F5344CB8AC3E}">
        <p14:creationId xmlns:p14="http://schemas.microsoft.com/office/powerpoint/2010/main" val="6621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vs-fs1\acad\Physics\schererl\My Documents\Physics Advisory Board\pictures\Scans\Dept picnic 1987-8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5"/>
          <a:stretch/>
        </p:blipFill>
        <p:spPr bwMode="auto">
          <a:xfrm>
            <a:off x="27709" y="1371600"/>
            <a:ext cx="9138252" cy="40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2335" y="575893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Physics Department Picnic 1987-8</a:t>
            </a:r>
          </a:p>
        </p:txBody>
      </p:sp>
    </p:spTree>
    <p:extLst>
      <p:ext uri="{BB962C8B-B14F-4D97-AF65-F5344CB8AC3E}">
        <p14:creationId xmlns:p14="http://schemas.microsoft.com/office/powerpoint/2010/main" val="34252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vs-fs1\acad\Physics\schererl\My Documents\Physics Advisory Board\pictures\Scans\1989 (3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"/>
          <a:stretch/>
        </p:blipFill>
        <p:spPr bwMode="auto">
          <a:xfrm>
            <a:off x="42285" y="261710"/>
            <a:ext cx="9101715" cy="62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8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vs-fs1\acad\Physics\schererl\My Documents\Physics Advisory Board\pictures\Scans\1989 (2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7"/>
          <a:stretch/>
        </p:blipFill>
        <p:spPr bwMode="auto">
          <a:xfrm>
            <a:off x="-3972" y="262796"/>
            <a:ext cx="9147971" cy="60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9992" y="6389132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1989</a:t>
            </a:r>
          </a:p>
        </p:txBody>
      </p:sp>
    </p:spTree>
    <p:extLst>
      <p:ext uri="{BB962C8B-B14F-4D97-AF65-F5344CB8AC3E}">
        <p14:creationId xmlns:p14="http://schemas.microsoft.com/office/powerpoint/2010/main" val="297877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vs-fs1\acad\Physics\schererl\My Documents\Physics Advisory Board\pictures\Scans\Phys 005 198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5856" r="2820"/>
          <a:stretch/>
        </p:blipFill>
        <p:spPr bwMode="auto">
          <a:xfrm>
            <a:off x="0" y="801926"/>
            <a:ext cx="9144000" cy="52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29100" y="62484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1989</a:t>
            </a:r>
          </a:p>
        </p:txBody>
      </p:sp>
    </p:spTree>
    <p:extLst>
      <p:ext uri="{BB962C8B-B14F-4D97-AF65-F5344CB8AC3E}">
        <p14:creationId xmlns:p14="http://schemas.microsoft.com/office/powerpoint/2010/main" val="13463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vs-fs1\acad\Physics\schererl\My Documents\Physics Advisory Board\pictures\Scans\198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390"/>
            <a:ext cx="9122305" cy="638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5100" y="6423903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1989</a:t>
            </a:r>
          </a:p>
        </p:txBody>
      </p:sp>
    </p:spTree>
    <p:extLst>
      <p:ext uri="{BB962C8B-B14F-4D97-AF65-F5344CB8AC3E}">
        <p14:creationId xmlns:p14="http://schemas.microsoft.com/office/powerpoint/2010/main" val="13898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1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Electronics Lab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~1985</a:t>
            </a:r>
          </a:p>
        </p:txBody>
      </p:sp>
      <p:pic>
        <p:nvPicPr>
          <p:cNvPr id="6146" name="Picture 2" descr="\\vs-fs1\acad\Physics\schererl\My Documents\Scanned Documents\Image (2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r="42718" b="68385"/>
          <a:stretch/>
        </p:blipFill>
        <p:spPr bwMode="auto">
          <a:xfrm>
            <a:off x="685800" y="228600"/>
            <a:ext cx="7924800" cy="561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1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Physics Department Picnic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1987</a:t>
            </a:r>
          </a:p>
        </p:txBody>
      </p:sp>
      <p:pic>
        <p:nvPicPr>
          <p:cNvPr id="10242" name="Picture 2" descr="\\vs-fs1\acad\Physics\schererl\My Documents\Scanned Documents\Image (2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8" t="51657" r="4407" b="4975"/>
          <a:stretch/>
        </p:blipFill>
        <p:spPr bwMode="auto">
          <a:xfrm rot="16200000">
            <a:off x="1881868" y="-1242335"/>
            <a:ext cx="5380268" cy="883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96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vs-fs1\acad\Physics\schererl\My Documents\Scanned Documents\Frank Karioris, Catherine Brust, Joseph Vargo, __, David Haschka, SJ, T. Michael O'Keef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3250" r="12598" b="2074"/>
          <a:stretch/>
        </p:blipFill>
        <p:spPr bwMode="auto">
          <a:xfrm>
            <a:off x="450273" y="0"/>
            <a:ext cx="8312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1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1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Sister </a:t>
            </a:r>
            <a:r>
              <a:rPr lang="en-US" b="1" dirty="0" err="1">
                <a:solidFill>
                  <a:schemeClr val="bg1"/>
                </a:solidFill>
              </a:rPr>
              <a:t>Feldott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1987</a:t>
            </a:r>
          </a:p>
        </p:txBody>
      </p:sp>
      <p:pic>
        <p:nvPicPr>
          <p:cNvPr id="9218" name="Picture 2" descr="\\vs-fs1\acad\Physics\schererl\My Documents\Scanned Documents\Image (2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4" t="1934" b="54883"/>
          <a:stretch/>
        </p:blipFill>
        <p:spPr bwMode="auto">
          <a:xfrm rot="16200000">
            <a:off x="1861955" y="-718955"/>
            <a:ext cx="5420089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4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100" y="6019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SPS Reception 1987</a:t>
            </a:r>
          </a:p>
        </p:txBody>
      </p:sp>
      <p:pic>
        <p:nvPicPr>
          <p:cNvPr id="11266" name="Picture 2" descr="\\vs-fs1\acad\Physics\schererl\My Documents\Scanned Documents\Image (27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1539" b="5495"/>
          <a:stretch/>
        </p:blipFill>
        <p:spPr bwMode="auto">
          <a:xfrm>
            <a:off x="22193" y="609600"/>
            <a:ext cx="914895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98830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 Crowley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98830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Jim </a:t>
            </a:r>
            <a:r>
              <a:rPr lang="en-US" dirty="0" err="1"/>
              <a:t>DeRoso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10069"/>
            <a:ext cx="96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Sister </a:t>
            </a:r>
            <a:r>
              <a:rPr lang="en-US" dirty="0" err="1"/>
              <a:t>Feldott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1219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Jane Burrows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1369" y="987757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Peter </a:t>
            </a:r>
            <a:r>
              <a:rPr lang="en-US" dirty="0" err="1"/>
              <a:t>Bandettini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54218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Anne Schaefer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54218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Frank </a:t>
            </a:r>
            <a:r>
              <a:rPr lang="en-US" dirty="0" err="1"/>
              <a:t>Karioris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28800" y="1585312"/>
            <a:ext cx="304800" cy="270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48000" y="1357634"/>
            <a:ext cx="304800" cy="2764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229100" y="1318611"/>
            <a:ext cx="228600" cy="2373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794769" y="4724400"/>
            <a:ext cx="186431" cy="773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758953" y="4724400"/>
            <a:ext cx="186431" cy="773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136755" y="2362200"/>
            <a:ext cx="108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 Lee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16850" y="531340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Ken </a:t>
            </a:r>
            <a:r>
              <a:rPr lang="en-US" dirty="0" err="1"/>
              <a:t>Mendelson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189215" y="5025660"/>
            <a:ext cx="93215" cy="3868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6197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SPS Reception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1990</a:t>
            </a:r>
          </a:p>
        </p:txBody>
      </p:sp>
      <p:pic>
        <p:nvPicPr>
          <p:cNvPr id="7170" name="Picture 2" descr="\\vs-fs1\acad\Physics\schererl\My Documents\Scanned Documents\Image (2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40667" r="42710" b="35316"/>
          <a:stretch/>
        </p:blipFill>
        <p:spPr bwMode="auto">
          <a:xfrm>
            <a:off x="109861" y="744552"/>
            <a:ext cx="9034139" cy="48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3180" y="180099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Peter </a:t>
            </a:r>
            <a:r>
              <a:rPr lang="en-US" dirty="0" err="1"/>
              <a:t>Santi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27130" y="1523999"/>
            <a:ext cx="101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Frank </a:t>
            </a:r>
            <a:r>
              <a:rPr lang="en-US" dirty="0" err="1"/>
              <a:t>Pedrotti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94243" y="1516511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Roy 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56243" y="1776363"/>
            <a:ext cx="120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Joe Collins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4290" y="133933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Smio</a:t>
            </a:r>
            <a:r>
              <a:rPr lang="en-US" dirty="0"/>
              <a:t> </a:t>
            </a:r>
            <a:r>
              <a:rPr lang="en-US" dirty="0" err="1"/>
              <a:t>Tani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28800" y="1660462"/>
            <a:ext cx="304800" cy="8541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6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51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SPS Reception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1991</a:t>
            </a:r>
          </a:p>
        </p:txBody>
      </p:sp>
      <p:pic>
        <p:nvPicPr>
          <p:cNvPr id="8194" name="Picture 2" descr="\\vs-fs1\acad\Physics\schererl\My Documents\Scanned Documents\Image (2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72903" r="43754" b="3358"/>
          <a:stretch/>
        </p:blipFill>
        <p:spPr bwMode="auto">
          <a:xfrm>
            <a:off x="239697" y="762000"/>
            <a:ext cx="8683055" cy="47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vs-fs1\acad\Physics\schererl\My Documents\Physics Advisory Board\pictures\Scans\1992 (2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4998" r="1541" b="22288"/>
          <a:stretch/>
        </p:blipFill>
        <p:spPr bwMode="auto">
          <a:xfrm>
            <a:off x="0" y="0"/>
            <a:ext cx="9144000" cy="60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60592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November 1992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Weilin</a:t>
            </a:r>
            <a:r>
              <a:rPr lang="en-US" dirty="0">
                <a:solidFill>
                  <a:schemeClr val="bg1"/>
                </a:solidFill>
              </a:rPr>
              <a:t> Gong and </a:t>
            </a:r>
            <a:r>
              <a:rPr lang="en-US" dirty="0" err="1">
                <a:solidFill>
                  <a:schemeClr val="bg1"/>
                </a:solidFill>
              </a:rPr>
              <a:t>Kaustav</a:t>
            </a:r>
            <a:r>
              <a:rPr lang="en-US" dirty="0">
                <a:solidFill>
                  <a:schemeClr val="bg1"/>
                </a:solidFill>
              </a:rPr>
              <a:t> Banerjee</a:t>
            </a:r>
          </a:p>
        </p:txBody>
      </p:sp>
    </p:spTree>
    <p:extLst>
      <p:ext uri="{BB962C8B-B14F-4D97-AF65-F5344CB8AC3E}">
        <p14:creationId xmlns:p14="http://schemas.microsoft.com/office/powerpoint/2010/main" val="95706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vs-fs1\acad\Physics\schererl\My Documents\Physics Advisory Board\pictures\Scans\1992 (3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9"/>
          <a:stretch/>
        </p:blipFill>
        <p:spPr bwMode="auto">
          <a:xfrm>
            <a:off x="-5179" y="14560"/>
            <a:ext cx="9149179" cy="608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2510" y="6098572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Advanced Lab Fall 1992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David Huffman</a:t>
            </a:r>
          </a:p>
        </p:txBody>
      </p:sp>
    </p:spTree>
    <p:extLst>
      <p:ext uri="{BB962C8B-B14F-4D97-AF65-F5344CB8AC3E}">
        <p14:creationId xmlns:p14="http://schemas.microsoft.com/office/powerpoint/2010/main" val="184110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vs-fs1\acad\Physics\schererl\My Documents\Physics Advisory Board\pictures\Scans\199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 b="25263"/>
          <a:stretch/>
        </p:blipFill>
        <p:spPr bwMode="auto">
          <a:xfrm>
            <a:off x="0" y="0"/>
            <a:ext cx="9144000" cy="586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51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November 1992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Jonathan Filter and James Phillips</a:t>
            </a:r>
          </a:p>
        </p:txBody>
      </p:sp>
    </p:spTree>
    <p:extLst>
      <p:ext uri="{BB962C8B-B14F-4D97-AF65-F5344CB8AC3E}">
        <p14:creationId xmlns:p14="http://schemas.microsoft.com/office/powerpoint/2010/main" val="29237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s-fs1\acad\Physics\schererl\My Documents\Scanned Documents\Graduation 1991-19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t="1880" r="44563" b="67911"/>
          <a:stretch/>
        </p:blipFill>
        <p:spPr bwMode="auto">
          <a:xfrm>
            <a:off x="838200" y="533400"/>
            <a:ext cx="7345218" cy="52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51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1991-2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Joleen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Kugi</a:t>
            </a:r>
            <a:r>
              <a:rPr lang="en-US" b="1" dirty="0">
                <a:solidFill>
                  <a:schemeClr val="bg1"/>
                </a:solidFill>
              </a:rPr>
              <a:t> and John Karkheck</a:t>
            </a:r>
          </a:p>
        </p:txBody>
      </p:sp>
    </p:spTree>
    <p:extLst>
      <p:ext uri="{BB962C8B-B14F-4D97-AF65-F5344CB8AC3E}">
        <p14:creationId xmlns:p14="http://schemas.microsoft.com/office/powerpoint/2010/main" val="2762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vs-fs1\acad\Physics\schererl\My Documents\Scanned Documents\Graduation 1991-19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156" r="42792" b="34141"/>
          <a:stretch/>
        </p:blipFill>
        <p:spPr bwMode="auto">
          <a:xfrm>
            <a:off x="457200" y="55485"/>
            <a:ext cx="8077200" cy="578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51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Graduation 1991-2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Joleen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Kugi</a:t>
            </a:r>
            <a:r>
              <a:rPr lang="en-US" b="1" dirty="0">
                <a:solidFill>
                  <a:schemeClr val="bg1"/>
                </a:solidFill>
              </a:rPr>
              <a:t> and Joe Collins</a:t>
            </a:r>
          </a:p>
        </p:txBody>
      </p:sp>
    </p:spTree>
    <p:extLst>
      <p:ext uri="{BB962C8B-B14F-4D97-AF65-F5344CB8AC3E}">
        <p14:creationId xmlns:p14="http://schemas.microsoft.com/office/powerpoint/2010/main" val="14550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vs-fs1\acad\Physics\schererl\My Documents\Scanned Documents\Graduation 1991-19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55" r="43739" b="344"/>
          <a:stretch/>
        </p:blipFill>
        <p:spPr bwMode="auto">
          <a:xfrm>
            <a:off x="445363" y="76200"/>
            <a:ext cx="8253274" cy="56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5100" y="60198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Graduation 1991-2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Joe Collins and John </a:t>
            </a:r>
            <a:r>
              <a:rPr lang="en-US" b="1" dirty="0" err="1">
                <a:solidFill>
                  <a:schemeClr val="bg1"/>
                </a:solidFill>
              </a:rPr>
              <a:t>Karkeck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vs-fs1\acad\Physics\schererl\My Documents\Scanned Documents\Alan Toepfer David Cutchin Joseph Haertle Peter Chard 19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3" b="3369"/>
          <a:stretch/>
        </p:blipFill>
        <p:spPr bwMode="auto">
          <a:xfrm>
            <a:off x="34635" y="20782"/>
            <a:ext cx="9049233" cy="592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6082143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1962</a:t>
            </a:r>
          </a:p>
          <a:p>
            <a:r>
              <a:rPr lang="en-US" b="1" dirty="0">
                <a:solidFill>
                  <a:schemeClr val="bg1"/>
                </a:solidFill>
              </a:rPr>
              <a:t>Alan </a:t>
            </a:r>
            <a:r>
              <a:rPr lang="en-US" b="1" dirty="0" err="1">
                <a:solidFill>
                  <a:schemeClr val="bg1"/>
                </a:solidFill>
              </a:rPr>
              <a:t>Toepfer</a:t>
            </a:r>
            <a:r>
              <a:rPr lang="en-US" b="1" dirty="0">
                <a:solidFill>
                  <a:schemeClr val="bg1"/>
                </a:solidFill>
              </a:rPr>
              <a:t>, David </a:t>
            </a:r>
            <a:r>
              <a:rPr lang="en-US" b="1" dirty="0" err="1">
                <a:solidFill>
                  <a:schemeClr val="bg1"/>
                </a:solidFill>
              </a:rPr>
              <a:t>Cutchin</a:t>
            </a:r>
            <a:r>
              <a:rPr lang="en-US" b="1" dirty="0">
                <a:solidFill>
                  <a:schemeClr val="bg1"/>
                </a:solidFill>
              </a:rPr>
              <a:t>, Joseph </a:t>
            </a:r>
            <a:r>
              <a:rPr lang="en-US" b="1" dirty="0" err="1">
                <a:solidFill>
                  <a:schemeClr val="bg1"/>
                </a:solidFill>
              </a:rPr>
              <a:t>Haertle</a:t>
            </a:r>
            <a:r>
              <a:rPr lang="en-US" b="1" dirty="0">
                <a:solidFill>
                  <a:schemeClr val="bg1"/>
                </a:solidFill>
              </a:rPr>
              <a:t>, Peter Chard</a:t>
            </a:r>
          </a:p>
        </p:txBody>
      </p:sp>
    </p:spTree>
    <p:extLst>
      <p:ext uri="{BB962C8B-B14F-4D97-AF65-F5344CB8AC3E}">
        <p14:creationId xmlns:p14="http://schemas.microsoft.com/office/powerpoint/2010/main" val="15835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vs-fs1\acad\Physics\schererl\My Documents\Scanned Documents\Graduation 1991-19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1" t="383" b="55316"/>
          <a:stretch/>
        </p:blipFill>
        <p:spPr bwMode="auto">
          <a:xfrm rot="16200000">
            <a:off x="1537880" y="-1150224"/>
            <a:ext cx="5996481" cy="831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5100" y="620446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Graduation 1991-2</a:t>
            </a:r>
          </a:p>
        </p:txBody>
      </p:sp>
    </p:spTree>
    <p:extLst>
      <p:ext uri="{BB962C8B-B14F-4D97-AF65-F5344CB8AC3E}">
        <p14:creationId xmlns:p14="http://schemas.microsoft.com/office/powerpoint/2010/main" val="13397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vs-fs1\acad\Physics\schererl\My Documents\Scanned Documents\Graduation 1991-19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2" t="50000" b="6036"/>
          <a:stretch/>
        </p:blipFill>
        <p:spPr bwMode="auto">
          <a:xfrm rot="16200000">
            <a:off x="1669658" y="-921142"/>
            <a:ext cx="5804683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5100" y="620167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Graduation 1991-2</a:t>
            </a:r>
          </a:p>
        </p:txBody>
      </p:sp>
    </p:spTree>
    <p:extLst>
      <p:ext uri="{BB962C8B-B14F-4D97-AF65-F5344CB8AC3E}">
        <p14:creationId xmlns:p14="http://schemas.microsoft.com/office/powerpoint/2010/main" val="36811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schererl\Pictures\Pictures\2002-11 (Nov)\HPIM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" y="0"/>
            <a:ext cx="9101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159026"/>
            <a:ext cx="1333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13521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chererl\Pictures\Pictures\2002-03 (Mar)\HPIM03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7"/>
          <a:stretch/>
        </p:blipFill>
        <p:spPr bwMode="auto">
          <a:xfrm rot="16200000">
            <a:off x="1142427" y="-152974"/>
            <a:ext cx="6838950" cy="718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6200" y="19048"/>
            <a:ext cx="110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8065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chererl\Pictures\Pictures\2002-03 (Mar)\HPIM03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41443"/>
          <a:stretch/>
        </p:blipFill>
        <p:spPr bwMode="auto">
          <a:xfrm rot="16200000">
            <a:off x="1120227" y="-967827"/>
            <a:ext cx="6857998" cy="87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6200" y="26504"/>
            <a:ext cx="110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33932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chererl\Pictures\Pictures\2002-03 (Mar)\HPIM03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38"/>
          <a:stretch/>
        </p:blipFill>
        <p:spPr bwMode="auto">
          <a:xfrm rot="16200000">
            <a:off x="1247776" y="9524"/>
            <a:ext cx="6877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592" y="76200"/>
            <a:ext cx="110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34552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chererl\Pictures\Pictures\2002-02 (Feb)\HPIM02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t="27851" r="9870" b="9884"/>
          <a:stretch/>
        </p:blipFill>
        <p:spPr bwMode="auto">
          <a:xfrm>
            <a:off x="1" y="762000"/>
            <a:ext cx="9144000" cy="52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chererl\Pictures\Pictures\2002-02 (Feb)\HPIM0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chererl\Pictures\Pictures\2002-02 (Feb)\HPIM02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13999" r="11023"/>
          <a:stretch/>
        </p:blipFill>
        <p:spPr bwMode="auto">
          <a:xfrm>
            <a:off x="0" y="54785"/>
            <a:ext cx="9143999" cy="68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chererl\Pictures\Pictures\2002-02 (Feb)\HPIM0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5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6133375"/>
            <a:ext cx="1274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1962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Jim </a:t>
            </a:r>
            <a:r>
              <a:rPr lang="en-US" b="1" dirty="0" err="1">
                <a:solidFill>
                  <a:schemeClr val="bg1"/>
                </a:solidFill>
              </a:rPr>
              <a:t>Stoffels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338" name="Picture 2" descr="\\vs-fs1\acad\Physics\schererl\My Documents\Scanned Documents\Jim Stoffels 19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" b="5235"/>
          <a:stretch/>
        </p:blipFill>
        <p:spPr bwMode="auto">
          <a:xfrm>
            <a:off x="0" y="0"/>
            <a:ext cx="9144000" cy="61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5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chererl\Pictures\Pictures\2002-02 (Feb)\HPIM0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4" y="0"/>
            <a:ext cx="9101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5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schererl\Pictures\Pictures\2002-02 (Feb)\HPIM0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1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chererl\Pictures\Pictures\2002-02 (Feb)\HPIM0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0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chererl\Pictures\Pictures\2002-02 (Feb)\HPIM02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/>
          <a:stretch/>
        </p:blipFill>
        <p:spPr bwMode="auto">
          <a:xfrm>
            <a:off x="0" y="457200"/>
            <a:ext cx="9101271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39100" y="6400800"/>
            <a:ext cx="110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16521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chererl\Pictures\Pictures\2002-02 (Feb)\HPIM03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29444" r="15005" b="18333"/>
          <a:stretch/>
        </p:blipFill>
        <p:spPr bwMode="auto">
          <a:xfrm>
            <a:off x="0" y="1066800"/>
            <a:ext cx="9144000" cy="488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4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chererl\Pictures\Pictures\2002-02 (Feb)\HPIM0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01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chererl\Pictures\Pictures\2002-02 (Feb)\HPIM03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18056" r="13973"/>
          <a:stretch/>
        </p:blipFill>
        <p:spPr bwMode="auto">
          <a:xfrm>
            <a:off x="0" y="-24866"/>
            <a:ext cx="9144000" cy="686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2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schererl\Pictures\Pictures\2002-02 (Feb)\HPIM0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6" t="10834" r="8087"/>
          <a:stretch/>
        </p:blipFill>
        <p:spPr bwMode="auto">
          <a:xfrm>
            <a:off x="0" y="124592"/>
            <a:ext cx="9144000" cy="66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C:\Users\schererl\Pictures\Pictures\2002-02 (Feb)\HPIM0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1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schererl\Pictures\Pictures\2002-03 (Mar)\HPIM03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2412" b="11874"/>
          <a:stretch/>
        </p:blipFill>
        <p:spPr bwMode="auto">
          <a:xfrm>
            <a:off x="1" y="0"/>
            <a:ext cx="9144000" cy="63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1" y="64008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Physics Department 2002</a:t>
            </a:r>
          </a:p>
        </p:txBody>
      </p:sp>
    </p:spTree>
    <p:extLst>
      <p:ext uri="{BB962C8B-B14F-4D97-AF65-F5344CB8AC3E}">
        <p14:creationId xmlns:p14="http://schemas.microsoft.com/office/powerpoint/2010/main" val="21489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9">
      <a:dk1>
        <a:srgbClr val="292934"/>
      </a:dk1>
      <a:lt1>
        <a:srgbClr val="FFFFFF"/>
      </a:lt1>
      <a:dk2>
        <a:srgbClr val="002060"/>
      </a:dk2>
      <a:lt2>
        <a:srgbClr val="F3F2DC"/>
      </a:lt2>
      <a:accent1>
        <a:srgbClr val="00007F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614</Words>
  <Application>Microsoft Macintosh PowerPoint</Application>
  <PresentationFormat>On-screen Show (4:3)</PresentationFormat>
  <Paragraphs>177</Paragraphs>
  <Slides>133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Marquette University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Marquette University Physics Department Reunion!</dc:title>
  <dc:creator>Local Admin</dc:creator>
  <cp:lastModifiedBy>Enrique Torruco</cp:lastModifiedBy>
  <cp:revision>53</cp:revision>
  <dcterms:created xsi:type="dcterms:W3CDTF">2013-03-06T21:46:23Z</dcterms:created>
  <dcterms:modified xsi:type="dcterms:W3CDTF">2018-11-06T20:06:25Z</dcterms:modified>
</cp:coreProperties>
</file>