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70" r:id="rId6"/>
    <p:sldMasterId id="2147483678" r:id="rId7"/>
    <p:sldMasterId id="2147483680" r:id="rId8"/>
    <p:sldMasterId id="2147483687" r:id="rId9"/>
    <p:sldMasterId id="2147483693" r:id="rId10"/>
    <p:sldMasterId id="2147483700" r:id="rId11"/>
    <p:sldMasterId id="2147483707" r:id="rId12"/>
  </p:sldMasterIdLst>
  <p:notesMasterIdLst>
    <p:notesMasterId r:id="rId55"/>
  </p:notesMasterIdLst>
  <p:sldIdLst>
    <p:sldId id="361" r:id="rId13"/>
    <p:sldId id="468" r:id="rId14"/>
    <p:sldId id="2156" r:id="rId15"/>
    <p:sldId id="2649" r:id="rId16"/>
    <p:sldId id="2716" r:id="rId17"/>
    <p:sldId id="2724" r:id="rId18"/>
    <p:sldId id="287" r:id="rId19"/>
    <p:sldId id="284" r:id="rId20"/>
    <p:sldId id="293" r:id="rId21"/>
    <p:sldId id="272" r:id="rId22"/>
    <p:sldId id="307" r:id="rId23"/>
    <p:sldId id="276" r:id="rId24"/>
    <p:sldId id="298" r:id="rId25"/>
    <p:sldId id="308" r:id="rId26"/>
    <p:sldId id="300" r:id="rId27"/>
    <p:sldId id="531" r:id="rId28"/>
    <p:sldId id="533" r:id="rId29"/>
    <p:sldId id="292" r:id="rId30"/>
    <p:sldId id="2725" r:id="rId31"/>
    <p:sldId id="2717" r:id="rId32"/>
    <p:sldId id="2718" r:id="rId33"/>
    <p:sldId id="2719" r:id="rId34"/>
    <p:sldId id="2720" r:id="rId35"/>
    <p:sldId id="2721" r:id="rId36"/>
    <p:sldId id="2722" r:id="rId37"/>
    <p:sldId id="2723" r:id="rId38"/>
    <p:sldId id="2707" r:id="rId39"/>
    <p:sldId id="264" r:id="rId40"/>
    <p:sldId id="2711" r:id="rId41"/>
    <p:sldId id="901" r:id="rId42"/>
    <p:sldId id="986" r:id="rId43"/>
    <p:sldId id="295" r:id="rId44"/>
    <p:sldId id="530" r:id="rId45"/>
    <p:sldId id="991" r:id="rId46"/>
    <p:sldId id="514" r:id="rId47"/>
    <p:sldId id="503" r:id="rId48"/>
    <p:sldId id="2677" r:id="rId49"/>
    <p:sldId id="2680" r:id="rId50"/>
    <p:sldId id="2678" r:id="rId51"/>
    <p:sldId id="2714" r:id="rId52"/>
    <p:sldId id="2713" r:id="rId53"/>
    <p:sldId id="224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7" d="100"/>
          <a:sy n="87" d="100"/>
        </p:scale>
        <p:origin x="38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80C91-A715-4320-B8F1-C2EE3E663229}"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54553-1BC2-4ACE-98F7-AACF6AA29868}" type="slidenum">
              <a:rPr lang="en-US" smtClean="0"/>
              <a:t>‹#›</a:t>
            </a:fld>
            <a:endParaRPr lang="en-US"/>
          </a:p>
        </p:txBody>
      </p:sp>
    </p:spTree>
    <p:extLst>
      <p:ext uri="{BB962C8B-B14F-4D97-AF65-F5344CB8AC3E}">
        <p14:creationId xmlns:p14="http://schemas.microsoft.com/office/powerpoint/2010/main" val="4006993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806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95687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7550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79792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9571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r>
              <a:rPr lang="en-US">
                <a:cs typeface="Calibri"/>
              </a:rPr>
              <a:t>The NCTE awards recognize the profession's leaders for their commitment and dedication to advancing literacy, the field of education or their organization. </a:t>
            </a:r>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6730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1647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 &amp; Alan please check this slide – feel free to revise/edit/add</a:t>
            </a:r>
          </a:p>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5589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 &amp; Alan please check this slide – feel free to revise/edit/add</a:t>
            </a:r>
          </a:p>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617065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05506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31" indent="-1750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77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7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latin typeface="Arial" panose="020B0604020202020204" pitchFamily="34" charset="0"/>
                <a:cs typeface="Arial" panose="020B0604020202020204" pitchFamily="34" charset="0"/>
              </a:rPr>
              <a:t>2003-2004</a:t>
            </a:r>
            <a:r>
              <a:rPr lang="en-US" dirty="0">
                <a:solidFill>
                  <a:schemeClr val="accent1"/>
                </a:solidFill>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Marquette worked with agency to create brand identity</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Design and rollout 2003-2006</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Brand iteration 2006-2008</a:t>
            </a:r>
          </a:p>
          <a:p>
            <a:pPr marL="175050" indent="-1750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solidFill>
                  <a:schemeClr val="accent1"/>
                </a:solidFill>
                <a:latin typeface="Arial" panose="020B0604020202020204" pitchFamily="34" charset="0"/>
                <a:cs typeface="Arial" panose="020B0604020202020204" pitchFamily="34" charset="0"/>
              </a:rPr>
              <a:t>2008-2009</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Creative platform refresh (Internal)</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Smaller scale design and rollout 2010-2011</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Brand iteration 2012-2013</a:t>
            </a:r>
          </a:p>
          <a:p>
            <a:pPr marL="175050" indent="-1750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solidFill>
                  <a:schemeClr val="accent1"/>
                </a:solidFill>
                <a:latin typeface="Arial" panose="020B0604020202020204" pitchFamily="34" charset="0"/>
                <a:cs typeface="Arial" panose="020B0604020202020204" pitchFamily="34" charset="0"/>
              </a:rPr>
              <a:t>2013-2014</a:t>
            </a:r>
            <a:r>
              <a:rPr lang="en-US" dirty="0">
                <a:solidFill>
                  <a:schemeClr val="accent1"/>
                </a:solidFill>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Creative platform redesign with agency </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Design and rollout 2014-2017</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Brand iteration 2017 to present</a:t>
            </a:r>
          </a:p>
          <a:p>
            <a:pPr marL="175050" indent="-1750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2019</a:t>
            </a:r>
            <a:r>
              <a:rPr lang="en-US" dirty="0">
                <a:latin typeface="Arial" panose="020B0604020202020204" pitchFamily="34" charset="0"/>
                <a:cs typeface="Arial" panose="020B0604020202020204" pitchFamily="34" charset="0"/>
              </a:rPr>
              <a:t>- Internal team platform iteration to include more dynamic visual elements, chevron and illustration.</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Temporary to extend current platform use</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Same time, started efforts on brand refresh with an agency, was put on hold with COVID</a:t>
            </a:r>
          </a:p>
          <a:p>
            <a:pPr marL="175050" indent="-1750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5050" indent="-1750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4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a:t>
            </a:r>
            <a:r>
              <a:rPr lang="en-US" dirty="0"/>
              <a:t> </a:t>
            </a:r>
          </a:p>
          <a:p>
            <a:endParaRPr lang="en-US" dirty="0"/>
          </a:p>
          <a:p>
            <a:r>
              <a:rPr lang="en-US" b="1" dirty="0">
                <a:latin typeface="Arial" panose="020B0604020202020204" pitchFamily="34" charset="0"/>
                <a:cs typeface="Arial" panose="020B0604020202020204" pitchFamily="34" charset="0"/>
              </a:rPr>
              <a:t>Strategic reasons </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Need to lean into brand to show value of Marquette education</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Increased competition within our primary areas of brand strength </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Operational reasons </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The visual language of the brand platform is becoming dated, last brand refresh was in 2014</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University has increased marketing graduate students and online learners </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There are more external partners implementing the brand (online program managers for nursing, graduate programs, and online programs)</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Social media and digital video are a larger part of marketing mix since 2014 </a:t>
            </a:r>
          </a:p>
          <a:p>
            <a:pPr marL="175050" indent="-175050">
              <a:buFont typeface="Arial" panose="020B0604020202020204" pitchFamily="34" charset="0"/>
              <a:buChar char="•"/>
            </a:pPr>
            <a:r>
              <a:rPr lang="en-US" dirty="0">
                <a:latin typeface="Arial" panose="020B0604020202020204" pitchFamily="34" charset="0"/>
                <a:cs typeface="Arial" panose="020B0604020202020204" pitchFamily="34" charset="0"/>
              </a:rPr>
              <a:t>Need to accommodate pace of new programs / initiatives developed by university.</a:t>
            </a:r>
          </a:p>
          <a:p>
            <a:endParaRPr lang="en-US" dirty="0"/>
          </a:p>
          <a:p>
            <a:endParaRPr lang="en-US" dirty="0"/>
          </a:p>
          <a:p>
            <a:r>
              <a:rPr lang="en-US" b="1" dirty="0"/>
              <a:t>WHAT</a:t>
            </a:r>
          </a:p>
          <a:p>
            <a:endParaRPr lang="en-US" dirty="0"/>
          </a:p>
          <a:p>
            <a:r>
              <a:rPr lang="en-US" dirty="0"/>
              <a:t>1) Updated creative platform that will define usage of:</a:t>
            </a:r>
          </a:p>
          <a:p>
            <a:pPr marL="175050" indent="-175050">
              <a:buFont typeface="Arial" panose="020B0604020202020204" pitchFamily="34" charset="0"/>
              <a:buChar char="•"/>
            </a:pPr>
            <a:r>
              <a:rPr lang="en-US" dirty="0"/>
              <a:t>Brand message and voice  </a:t>
            </a:r>
          </a:p>
          <a:p>
            <a:pPr marL="175050" indent="-175050">
              <a:buFont typeface="Arial" panose="020B0604020202020204" pitchFamily="34" charset="0"/>
              <a:buChar char="•"/>
            </a:pPr>
            <a:r>
              <a:rPr lang="en-US" dirty="0"/>
              <a:t>Typography </a:t>
            </a:r>
          </a:p>
          <a:p>
            <a:pPr marL="175050" indent="-175050">
              <a:buFont typeface="Arial" panose="020B0604020202020204" pitchFamily="34" charset="0"/>
              <a:buChar char="•"/>
            </a:pPr>
            <a:r>
              <a:rPr lang="en-US" dirty="0"/>
              <a:t>Colors </a:t>
            </a:r>
          </a:p>
          <a:p>
            <a:pPr marL="175050" indent="-175050">
              <a:buFont typeface="Arial" panose="020B0604020202020204" pitchFamily="34" charset="0"/>
              <a:buChar char="•"/>
            </a:pPr>
            <a:r>
              <a:rPr lang="en-US" dirty="0"/>
              <a:t>Photography </a:t>
            </a:r>
          </a:p>
          <a:p>
            <a:pPr marL="175050" indent="-175050">
              <a:buFont typeface="Arial" panose="020B0604020202020204" pitchFamily="34" charset="0"/>
              <a:buChar char="•"/>
            </a:pPr>
            <a:r>
              <a:rPr lang="en-US" dirty="0"/>
              <a:t>Visual elements </a:t>
            </a:r>
          </a:p>
          <a:p>
            <a:pPr marL="175050" indent="-175050">
              <a:buFont typeface="Arial" panose="020B0604020202020204" pitchFamily="34" charset="0"/>
              <a:buChar char="•"/>
            </a:pPr>
            <a:r>
              <a:rPr lang="en-US" dirty="0"/>
              <a:t>Social media elements</a:t>
            </a:r>
          </a:p>
          <a:p>
            <a:pPr marL="175050" indent="-175050">
              <a:buFont typeface="Arial" panose="020B0604020202020204" pitchFamily="34" charset="0"/>
              <a:buChar char="•"/>
            </a:pPr>
            <a:r>
              <a:rPr lang="en-US" dirty="0"/>
              <a:t>Video elements</a:t>
            </a:r>
          </a:p>
          <a:p>
            <a:pPr marL="175050" indent="-175050">
              <a:buFont typeface="Arial" panose="020B0604020202020204" pitchFamily="34" charset="0"/>
              <a:buChar char="•"/>
            </a:pPr>
            <a:r>
              <a:rPr lang="en-US" dirty="0"/>
              <a:t>Illustration </a:t>
            </a:r>
          </a:p>
          <a:p>
            <a:endParaRPr lang="en-US" dirty="0"/>
          </a:p>
          <a:p>
            <a:r>
              <a:rPr lang="en-US" dirty="0"/>
              <a:t>2) Concepts for application of the creative platform to:</a:t>
            </a:r>
          </a:p>
          <a:p>
            <a:pPr marL="175050" indent="-175050">
              <a:buFont typeface="Arial" panose="020B0604020202020204" pitchFamily="34" charset="0"/>
              <a:buChar char="•"/>
            </a:pPr>
            <a:r>
              <a:rPr lang="en-US" dirty="0"/>
              <a:t>Social media</a:t>
            </a:r>
          </a:p>
          <a:p>
            <a:pPr marL="175050" indent="-175050">
              <a:buFont typeface="Arial" panose="020B0604020202020204" pitchFamily="34" charset="0"/>
              <a:buChar char="•"/>
            </a:pPr>
            <a:r>
              <a:rPr lang="en-US" dirty="0"/>
              <a:t>Video</a:t>
            </a:r>
          </a:p>
          <a:p>
            <a:pPr marL="175050" indent="-175050">
              <a:buFont typeface="Arial" panose="020B0604020202020204" pitchFamily="34" charset="0"/>
              <a:buChar char="•"/>
            </a:pPr>
            <a:r>
              <a:rPr lang="en-US" dirty="0"/>
              <a:t>Advertising, print and digital</a:t>
            </a:r>
          </a:p>
          <a:p>
            <a:pPr marL="175050" indent="-175050">
              <a:buFont typeface="Arial" panose="020B0604020202020204" pitchFamily="34" charset="0"/>
              <a:buChar char="•"/>
            </a:pPr>
            <a:r>
              <a:rPr lang="en-US" dirty="0"/>
              <a:t>Digital </a:t>
            </a:r>
          </a:p>
          <a:p>
            <a:pPr marL="175050" indent="-175050">
              <a:buFont typeface="Arial" panose="020B0604020202020204" pitchFamily="34" charset="0"/>
              <a:buChar char="•"/>
            </a:pPr>
            <a:endParaRPr lang="en-US" dirty="0"/>
          </a:p>
          <a:p>
            <a:r>
              <a:rPr lang="en-US" dirty="0"/>
              <a:t>3) Concepts for undergraduate and graduate marketing collateral.</a:t>
            </a:r>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latin typeface="Arial" panose="020B0604020202020204" pitchFamily="34" charset="0"/>
                <a:cs typeface="Arial" panose="020B0604020202020204" pitchFamily="34" charset="0"/>
              </a:rPr>
              <a:t>OUR MESSAGES</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Narrative foundation for our story.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Used to create we create compelling, authentic, and consistent communications. </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BRAND ATTRIBUTES</a:t>
            </a:r>
          </a:p>
          <a:p>
            <a:r>
              <a:rPr lang="en-US" sz="1200" dirty="0">
                <a:solidFill>
                  <a:schemeClr val="tx1"/>
                </a:solidFill>
                <a:latin typeface="Arial" panose="020B0604020202020204" pitchFamily="34" charset="0"/>
                <a:cs typeface="Arial" panose="020B0604020202020204" pitchFamily="34" charset="0"/>
              </a:rPr>
              <a:t>The top half of the map represents what Marquette offers. These messages support what we deliver to each of our audiences.</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BRAND BENEFITS</a:t>
            </a:r>
          </a:p>
          <a:p>
            <a:r>
              <a:rPr lang="en-US" sz="1200" dirty="0">
                <a:solidFill>
                  <a:schemeClr val="tx1"/>
                </a:solidFill>
                <a:latin typeface="Arial" panose="020B0604020202020204" pitchFamily="34" charset="0"/>
                <a:cs typeface="Arial" panose="020B0604020202020204" pitchFamily="34" charset="0"/>
              </a:rPr>
              <a:t>The lower half of the map describes what our audiences gain from the Marquette experience. these messages to give our attributes deeper meaning and relevance.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51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[Divide 20 MUAA members into four small groups of five)</a:t>
            </a:r>
          </a:p>
          <a:p>
            <a:pPr marL="0" indent="0">
              <a:buFont typeface="Arial" panose="020B0604020202020204" pitchFamily="34" charset="0"/>
              <a:buNone/>
            </a:pPr>
            <a:r>
              <a:rPr lang="en-US" dirty="0"/>
              <a:t>[Ask two groups to look at the top half of the message map – the ATTRIBUTES</a:t>
            </a:r>
          </a:p>
          <a:p>
            <a:pPr marL="0" indent="0">
              <a:buFont typeface="Arial" panose="020B0604020202020204" pitchFamily="34" charset="0"/>
              <a:buNone/>
            </a:pPr>
            <a:r>
              <a:rPr lang="en-US" dirty="0"/>
              <a:t>and do three things:</a:t>
            </a:r>
          </a:p>
          <a:p>
            <a:pPr marL="171450" indent="-171450">
              <a:buFont typeface="Arial" panose="020B0604020202020204" pitchFamily="34" charset="0"/>
              <a:buChar char="•"/>
            </a:pPr>
            <a:r>
              <a:rPr lang="en-US" dirty="0"/>
              <a:t>Pick three boxes the resonate most with you </a:t>
            </a:r>
          </a:p>
          <a:p>
            <a:pPr marL="171450" indent="-171450">
              <a:buFont typeface="Arial" panose="020B0604020202020204" pitchFamily="34" charset="0"/>
              <a:buChar char="•"/>
            </a:pPr>
            <a:r>
              <a:rPr lang="en-US" dirty="0"/>
              <a:t>Pick three boxes that are unique to Marquette</a:t>
            </a:r>
          </a:p>
          <a:p>
            <a:pPr marL="171450" indent="-171450">
              <a:buFont typeface="Arial" panose="020B0604020202020204" pitchFamily="34" charset="0"/>
              <a:buChar char="•"/>
            </a:pPr>
            <a:r>
              <a:rPr lang="en-US" dirty="0"/>
              <a:t>Pick any box that you think you think needs to be changed for some reason, and identify why?</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Ask two groups to look at the bottom half of the message map – the BENEFITS</a:t>
            </a:r>
          </a:p>
          <a:p>
            <a:pPr marL="0" indent="0">
              <a:buFont typeface="Arial" panose="020B0604020202020204" pitchFamily="34" charset="0"/>
              <a:buNone/>
            </a:pPr>
            <a:r>
              <a:rPr lang="en-US" dirty="0"/>
              <a:t>Pick three boxes the resonate most with you as an alum of the university</a:t>
            </a:r>
          </a:p>
          <a:p>
            <a:pPr marL="0" indent="0">
              <a:buFont typeface="Arial" panose="020B0604020202020204" pitchFamily="34" charset="0"/>
              <a:buNone/>
            </a:pPr>
            <a:r>
              <a:rPr lang="en-US" dirty="0"/>
              <a:t>Pick three boxes that you think matter most to today’s prospective students</a:t>
            </a:r>
          </a:p>
          <a:p>
            <a:pPr marL="0" indent="0">
              <a:buFont typeface="Arial" panose="020B0604020202020204" pitchFamily="34" charset="0"/>
              <a:buNone/>
            </a:pPr>
            <a:r>
              <a:rPr lang="en-US" dirty="0"/>
              <a:t>Pick any box that you think needs to be changed for some reason, and identify why?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Come back and report out to the larger group.</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927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677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[Ask two groups to look at the top half of the message map – the ATTRIBUTES: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Pick three boxes that </a:t>
            </a:r>
            <a:r>
              <a:rPr lang="en-US" b="1" dirty="0">
                <a:solidFill>
                  <a:schemeClr val="tx2"/>
                </a:solidFill>
                <a:latin typeface="Arial" panose="020B0604020202020204" pitchFamily="34" charset="0"/>
                <a:cs typeface="Arial" panose="020B0604020202020204" pitchFamily="34" charset="0"/>
              </a:rPr>
              <a:t>resonate most with you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Pick three boxes that are </a:t>
            </a:r>
            <a:r>
              <a:rPr lang="en-US" b="1" dirty="0">
                <a:solidFill>
                  <a:schemeClr val="tx2"/>
                </a:solidFill>
                <a:latin typeface="Arial" panose="020B0604020202020204" pitchFamily="34" charset="0"/>
                <a:cs typeface="Arial" panose="020B0604020202020204" pitchFamily="34" charset="0"/>
              </a:rPr>
              <a:t>unique to Marquette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Should any box </a:t>
            </a:r>
            <a:r>
              <a:rPr lang="en-US" b="1" dirty="0">
                <a:solidFill>
                  <a:schemeClr val="tx2"/>
                </a:solidFill>
                <a:latin typeface="Arial" panose="020B0604020202020204" pitchFamily="34" charset="0"/>
                <a:cs typeface="Arial" panose="020B0604020202020204" pitchFamily="34" charset="0"/>
              </a:rPr>
              <a:t>need to change? If so, why?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Ask two groups to look at the bottom half of the message map – the BENEFITS</a:t>
            </a:r>
          </a:p>
          <a:p>
            <a:pPr marL="171450" indent="-171450">
              <a:buFont typeface="Arial" panose="020B0604020202020204" pitchFamily="34" charset="0"/>
              <a:buChar char="•"/>
            </a:pPr>
            <a:r>
              <a:rPr lang="en-US" dirty="0"/>
              <a:t>Pick three boxes the resonate most with you as an alum of the university</a:t>
            </a:r>
          </a:p>
          <a:p>
            <a:pPr marL="171450" indent="-171450">
              <a:buFont typeface="Arial" panose="020B0604020202020204" pitchFamily="34" charset="0"/>
              <a:buChar char="•"/>
            </a:pPr>
            <a:r>
              <a:rPr lang="en-US" dirty="0"/>
              <a:t>Pick three boxes that you think matter most to today’s prospective students</a:t>
            </a:r>
          </a:p>
          <a:p>
            <a:pPr marL="171450" indent="-171450">
              <a:buFont typeface="Arial" panose="020B0604020202020204" pitchFamily="34" charset="0"/>
              <a:buChar char="•"/>
            </a:pPr>
            <a:r>
              <a:rPr lang="en-US" dirty="0"/>
              <a:t>Pick any box that you think needs to be changed for some reason, and identify why?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35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20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committee learned more about of the selection process for National Board members as well as an overview of the various “Ecosystem Pipelines” for alumni volunteers. </a:t>
            </a:r>
          </a:p>
          <a:p>
            <a:r>
              <a:rPr lang="en-US" sz="1200"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2B7EAD-7B91-43E4-8543-E82DB29D84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51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Engagement staff culls nominees from a variety of 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Staff recommendations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Alumni referrals and nominations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Regional club involvement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 event attendance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Prior volunteer service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media presence and posts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Alumni in the news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2AC6-E69F-42B7-8D35-A46FAAB8D7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32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02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Maintaining a healthy pipeline of potential board members is an ongoing process.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any time, we like to have 75-100 names in the National Board Pipeline. Invariably, some will not be qualified, some will have other committee commitments or conflicts. Individuals stay in the pipeline and may rise to the top for consideration in a given year, depending on an array of variables.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B7EAD-7B91-43E4-8543-E82DB29D8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954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Governance Committee considers upcoming candidates in a two part process, culminating in consideration of the finalist candidates in the spring session.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Nominations for National Board are accepted anytime during the year. </a:t>
            </a:r>
          </a:p>
          <a:p>
            <a:pPr lvl="0"/>
            <a:r>
              <a:rPr lang="en-US" sz="1200" kern="1200" dirty="0">
                <a:solidFill>
                  <a:schemeClr val="tx1"/>
                </a:solidFill>
                <a:effectLst/>
                <a:latin typeface="+mn-lt"/>
                <a:ea typeface="+mn-ea"/>
                <a:cs typeface="+mn-cs"/>
              </a:rPr>
              <a:t>For the upcoming recruitment cycle we will consider nominations received by November 30, 2020. </a:t>
            </a:r>
          </a:p>
          <a:p>
            <a:pPr lvl="0"/>
            <a:r>
              <a:rPr lang="en-US" sz="1200" kern="1200" dirty="0">
                <a:solidFill>
                  <a:schemeClr val="tx1"/>
                </a:solidFill>
                <a:effectLst/>
                <a:latin typeface="+mn-lt"/>
                <a:ea typeface="+mn-ea"/>
                <a:cs typeface="+mn-cs"/>
              </a:rPr>
              <a:t>Current National Board members are strongly encouraged to recommend other alumni for board, council and speaker considerations.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470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Action: You are strongly encouraged to recommend other alumni for the board, other councils, Alumni Awards or potential speakers for programs.  Board members can drop suggestions in the chat, submit online or send names directly to Sarah or Rachelle. The links will be included in the post meeting email.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123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40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Advent Calendar: </a:t>
            </a:r>
          </a:p>
          <a:p>
            <a:r>
              <a:rPr lang="en-US" dirty="0"/>
              <a:t>We partnered with Milwaukee Food Tours to create a 12 Days of Marquette Advent Calendar that is available to purchase as a holiday gift on their website. The box includes 12 items from Marquette-owned small businesses, such a chocolates, coffee and other treats and a portion of the proceeds benefits Bridge to the Future Fund. I will include a link in the follow-up notes.</a:t>
            </a:r>
          </a:p>
          <a:p>
            <a:endParaRPr lang="en-US" dirty="0"/>
          </a:p>
          <a:p>
            <a:r>
              <a:rPr lang="en-US" dirty="0"/>
              <a:t>Windy City Challenge:</a:t>
            </a:r>
          </a:p>
          <a:p>
            <a:r>
              <a:rPr lang="en-US" dirty="0"/>
              <a:t>Through this challenge, we have an opportunity to unlock $250,000 for student scholarships from a generous benefactor when 110 donors from Chicago join the President’s Society as new members.</a:t>
            </a:r>
          </a:p>
          <a:p>
            <a:endParaRPr lang="en-US" dirty="0"/>
          </a:p>
          <a:p>
            <a:r>
              <a:rPr lang="en-US" dirty="0"/>
              <a:t>End of Calendar Year Appeal:</a:t>
            </a:r>
          </a:p>
          <a:p>
            <a:r>
              <a:rPr lang="en-US" dirty="0"/>
              <a:t>Focusing on the Ignatian Year as our theme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953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253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fifth annual Give Marquette Day.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491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592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all meeting dates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84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Bill to kick-off.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126EE-9A85-474B-A306-CC772CAF3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56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6A0EDEF-2A0A-4874-BB03-886C56A7C568}"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5253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1396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05869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54989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BOT 12-6-19 President's Report</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FB8D3B6-509F-6C4D-A448-C6D04978A9AD}"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5555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12427"/>
            <a:ext cx="10363200" cy="1362075"/>
          </a:xfrm>
          <a:prstGeom prst="rect">
            <a:avLst/>
          </a:prstGeom>
        </p:spPr>
        <p:txBody>
          <a:bodyPr anchor="t">
            <a:noAutofit/>
          </a:bodyPr>
          <a:lstStyle>
            <a:lvl1pPr algn="l">
              <a:defRPr sz="4267" b="1"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963084" y="2512239"/>
            <a:ext cx="10363200" cy="1500187"/>
          </a:xfrm>
          <a:prstGeom prst="rect">
            <a:avLst/>
          </a:prstGeom>
        </p:spPr>
        <p:txBody>
          <a:bodyPr anchor="b">
            <a:normAutofit/>
          </a:bodyPr>
          <a:lstStyle>
            <a:lvl1pPr marL="0" indent="0">
              <a:buNone/>
              <a:defRPr sz="2400">
                <a:solidFill>
                  <a:schemeClr val="bg1"/>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864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0433" y="6510868"/>
            <a:ext cx="2844800" cy="364067"/>
          </a:xfrm>
        </p:spPr>
        <p:txBody>
          <a:bodyPr/>
          <a:lstStyle>
            <a:lvl1pPr>
              <a:defRPr sz="600">
                <a:solidFill>
                  <a:schemeClr val="bg1">
                    <a:lumMod val="75000"/>
                  </a:schemeClr>
                </a:solidFill>
                <a:latin typeface="Arial"/>
                <a:cs typeface="Arial"/>
              </a:defRPr>
            </a:lvl1pPr>
          </a:lstStyle>
          <a:p>
            <a:pPr>
              <a:defRPr/>
            </a:pPr>
            <a:fld id="{5A2C5579-0217-A945-913E-9118C6187557}" type="datetimeFigureOut">
              <a:rPr lang="en-US"/>
              <a:pPr>
                <a:defRPr/>
              </a:pPr>
              <a:t>10/13/2021</a:t>
            </a:fld>
            <a:endParaRPr lang="en-US"/>
          </a:p>
        </p:txBody>
      </p:sp>
      <p:sp>
        <p:nvSpPr>
          <p:cNvPr id="3" name="Slide Number Placeholder 5"/>
          <p:cNvSpPr>
            <a:spLocks noGrp="1"/>
          </p:cNvSpPr>
          <p:nvPr>
            <p:ph type="sldNum" sz="quarter" idx="11"/>
          </p:nvPr>
        </p:nvSpPr>
        <p:spPr>
          <a:xfrm>
            <a:off x="10928353" y="6481233"/>
            <a:ext cx="1164167" cy="366184"/>
          </a:xfrm>
          <a:prstGeom prst="rect">
            <a:avLst/>
          </a:prstGeom>
        </p:spPr>
        <p:txBody>
          <a:bodyPr/>
          <a:lstStyle>
            <a:lvl1pPr fontAlgn="auto">
              <a:spcBef>
                <a:spcPts val="0"/>
              </a:spcBef>
              <a:spcAft>
                <a:spcPts val="0"/>
              </a:spcAft>
              <a:defRPr sz="600">
                <a:solidFill>
                  <a:schemeClr val="bg1">
                    <a:lumMod val="75000"/>
                  </a:schemeClr>
                </a:solidFill>
                <a:latin typeface="Arial"/>
                <a:ea typeface="+mn-ea"/>
                <a:cs typeface="Arial"/>
              </a:defRPr>
            </a:lvl1pPr>
          </a:lstStyle>
          <a:p>
            <a:pPr>
              <a:defRPr/>
            </a:pPr>
            <a:fld id="{B60676CC-C35D-DA44-A5DB-E56E851EBE5F}" type="slidenum">
              <a:rPr lang="en-US"/>
              <a:pPr>
                <a:defRPr/>
              </a:pPr>
              <a:t>‹#›</a:t>
            </a:fld>
            <a:endParaRPr lang="en-US"/>
          </a:p>
        </p:txBody>
      </p:sp>
    </p:spTree>
    <p:extLst>
      <p:ext uri="{BB962C8B-B14F-4D97-AF65-F5344CB8AC3E}">
        <p14:creationId xmlns:p14="http://schemas.microsoft.com/office/powerpoint/2010/main" val="186275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p:cNvSpPr txBox="1">
            <a:spLocks/>
          </p:cNvSpPr>
          <p:nvPr userDrawn="1"/>
        </p:nvSpPr>
        <p:spPr>
          <a:xfrm>
            <a:off x="963084" y="2489201"/>
            <a:ext cx="10363200" cy="1361017"/>
          </a:xfrm>
          <a:prstGeom prst="rect">
            <a:avLst/>
          </a:prstGeom>
        </p:spPr>
        <p:txBody>
          <a:bodyPr anchor="b"/>
          <a:lstStyle>
            <a:lvl1pPr algn="l" defTabSz="457200" rtl="0" eaLnBrk="1" latinLnBrk="0" hangingPunct="1">
              <a:spcBef>
                <a:spcPct val="0"/>
              </a:spcBef>
              <a:buNone/>
              <a:defRPr sz="3200" b="1" kern="1200" cap="all">
                <a:solidFill>
                  <a:schemeClr val="bg1"/>
                </a:solidFill>
                <a:latin typeface="Arial"/>
                <a:ea typeface="+mj-ea"/>
                <a:cs typeface="Arial"/>
              </a:defRPr>
            </a:lvl1pPr>
          </a:lstStyle>
          <a:p>
            <a:pPr fontAlgn="auto">
              <a:spcAft>
                <a:spcPts val="0"/>
              </a:spcAft>
              <a:defRPr/>
            </a:pPr>
            <a:r>
              <a:rPr lang="en-US" sz="4267"/>
              <a:t>Click to edit Master title style</a:t>
            </a:r>
          </a:p>
        </p:txBody>
      </p:sp>
      <p:sp>
        <p:nvSpPr>
          <p:cNvPr id="4" name="Title 1"/>
          <p:cNvSpPr txBox="1">
            <a:spLocks/>
          </p:cNvSpPr>
          <p:nvPr userDrawn="1"/>
        </p:nvSpPr>
        <p:spPr>
          <a:xfrm>
            <a:off x="963084" y="2489201"/>
            <a:ext cx="10363200" cy="1361017"/>
          </a:xfrm>
          <a:prstGeom prst="rect">
            <a:avLst/>
          </a:prstGeom>
        </p:spPr>
        <p:txBody>
          <a:bodyPr anchor="b"/>
          <a:lstStyle>
            <a:lvl1pPr algn="l" defTabSz="457200" rtl="0" eaLnBrk="1" latinLnBrk="0" hangingPunct="1">
              <a:spcBef>
                <a:spcPct val="0"/>
              </a:spcBef>
              <a:buNone/>
              <a:defRPr sz="3200" b="1" kern="1200" cap="all">
                <a:solidFill>
                  <a:schemeClr val="bg1"/>
                </a:solidFill>
                <a:latin typeface="Arial"/>
                <a:ea typeface="+mj-ea"/>
                <a:cs typeface="Arial"/>
              </a:defRPr>
            </a:lvl1pPr>
          </a:lstStyle>
          <a:p>
            <a:pPr fontAlgn="auto">
              <a:spcAft>
                <a:spcPts val="0"/>
              </a:spcAft>
              <a:defRPr/>
            </a:pPr>
            <a:r>
              <a:rPr lang="en-US" sz="4267">
                <a:solidFill>
                  <a:schemeClr val="tx2"/>
                </a:solidFill>
              </a:rPr>
              <a:t>Click to edit Master title style</a:t>
            </a:r>
          </a:p>
        </p:txBody>
      </p:sp>
      <p:sp>
        <p:nvSpPr>
          <p:cNvPr id="11" name="Text Placeholder 2"/>
          <p:cNvSpPr>
            <a:spLocks noGrp="1"/>
          </p:cNvSpPr>
          <p:nvPr>
            <p:ph type="body" idx="1"/>
          </p:nvPr>
        </p:nvSpPr>
        <p:spPr>
          <a:xfrm>
            <a:off x="963084" y="3958453"/>
            <a:ext cx="10363200" cy="1206215"/>
          </a:xfrm>
          <a:prstGeom prst="rect">
            <a:avLst/>
          </a:prstGeom>
        </p:spPr>
        <p:txBody>
          <a:bodyPr anchor="t" anchorCtr="0">
            <a:normAutofit/>
          </a:bodyPr>
          <a:lstStyle>
            <a:lvl1pPr marL="0" indent="0">
              <a:buNone/>
              <a:defRPr sz="2400">
                <a:solidFill>
                  <a:schemeClr val="bg1">
                    <a:lumMod val="50000"/>
                  </a:schemeClr>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80433" y="6510867"/>
            <a:ext cx="2844800" cy="364067"/>
          </a:xfrm>
        </p:spPr>
        <p:txBody>
          <a:bodyPr/>
          <a:lstStyle>
            <a:lvl1pPr>
              <a:defRPr sz="800">
                <a:solidFill>
                  <a:schemeClr val="bg1"/>
                </a:solidFill>
                <a:latin typeface="Arial"/>
                <a:cs typeface="Arial"/>
              </a:defRPr>
            </a:lvl1pPr>
          </a:lstStyle>
          <a:p>
            <a:pPr>
              <a:defRPr/>
            </a:pPr>
            <a:fld id="{AE049C22-F9CD-9645-9325-4E45A8362A33}" type="datetimeFigureOut">
              <a:rPr lang="en-US"/>
              <a:pPr>
                <a:defRPr/>
              </a:pPr>
              <a:t>10/13/2021</a:t>
            </a:fld>
            <a:endParaRPr lang="en-US"/>
          </a:p>
        </p:txBody>
      </p:sp>
      <p:sp>
        <p:nvSpPr>
          <p:cNvPr id="6"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solidFill>
                <a:latin typeface="Arial"/>
                <a:ea typeface="+mn-ea"/>
                <a:cs typeface="Arial"/>
              </a:defRPr>
            </a:lvl1pPr>
          </a:lstStyle>
          <a:p>
            <a:pPr>
              <a:defRPr/>
            </a:pPr>
            <a:fld id="{42FF50C1-C99D-8F49-8FA6-613D5F15E906}" type="slidenum">
              <a:rPr lang="en-US"/>
              <a:pPr>
                <a:defRPr/>
              </a:pPr>
              <a:t>‹#›</a:t>
            </a:fld>
            <a:endParaRPr lang="en-US"/>
          </a:p>
        </p:txBody>
      </p:sp>
    </p:spTree>
    <p:extLst>
      <p:ext uri="{BB962C8B-B14F-4D97-AF65-F5344CB8AC3E}">
        <p14:creationId xmlns:p14="http://schemas.microsoft.com/office/powerpoint/2010/main" val="38078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012427"/>
            <a:ext cx="10246783" cy="1362075"/>
          </a:xfrm>
          <a:prstGeom prst="rect">
            <a:avLst/>
          </a:prstGeom>
        </p:spPr>
        <p:txBody>
          <a:bodyPr anchor="t">
            <a:noAutofit/>
          </a:bodyPr>
          <a:lstStyle>
            <a:lvl1pPr algn="l">
              <a:defRPr sz="4267" b="1" cap="all">
                <a:solidFill>
                  <a:schemeClr val="tx2"/>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963085" y="2512239"/>
            <a:ext cx="10246783" cy="1500187"/>
          </a:xfrm>
          <a:prstGeom prst="rect">
            <a:avLst/>
          </a:prstGeom>
        </p:spPr>
        <p:txBody>
          <a:bodyPr anchor="b">
            <a:normAutofit/>
          </a:bodyPr>
          <a:lstStyle>
            <a:lvl1pPr marL="0" indent="0">
              <a:buNone/>
              <a:defRPr sz="2400">
                <a:solidFill>
                  <a:schemeClr val="tx1">
                    <a:tint val="75000"/>
                  </a:schemeClr>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fld id="{3AE0F239-E1B9-4A40-BFE0-10D35B8EFDC7}" type="datetimeFigureOut">
              <a:rPr lang="en-US"/>
              <a:pPr>
                <a:defRPr/>
              </a:pPr>
              <a:t>10/13/2021</a:t>
            </a:fld>
            <a:endParaRPr lang="en-US"/>
          </a:p>
        </p:txBody>
      </p:sp>
      <p:sp>
        <p:nvSpPr>
          <p:cNvPr id="5"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6E34B1B0-E628-E341-AB77-6799D8636E4A}" type="slidenum">
              <a:rPr lang="en-US"/>
              <a:pPr>
                <a:defRPr/>
              </a:pPr>
              <a:t>‹#›</a:t>
            </a:fld>
            <a:endParaRPr lang="en-US"/>
          </a:p>
        </p:txBody>
      </p:sp>
    </p:spTree>
    <p:extLst>
      <p:ext uri="{BB962C8B-B14F-4D97-AF65-F5344CB8AC3E}">
        <p14:creationId xmlns:p14="http://schemas.microsoft.com/office/powerpoint/2010/main" val="257450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5200" y="1295103"/>
            <a:ext cx="10244667" cy="1143000"/>
          </a:xfrm>
          <a:prstGeom prst="rect">
            <a:avLst/>
          </a:prstGeom>
        </p:spPr>
        <p:txBody>
          <a:bodyPr>
            <a:normAutofit/>
          </a:bodyPr>
          <a:lstStyle>
            <a:lvl1pPr algn="l">
              <a:defRPr sz="4267">
                <a:solidFill>
                  <a:schemeClr val="accent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965200" y="2620665"/>
            <a:ext cx="10244667" cy="3664704"/>
          </a:xfrm>
          <a:prstGeom prst="rect">
            <a:avLst/>
          </a:prstGeom>
        </p:spPr>
        <p:txBody>
          <a:bodyPr/>
          <a:lstStyle>
            <a:lvl1pPr marL="457189" indent="-457189">
              <a:buClr>
                <a:schemeClr val="accent1"/>
              </a:buClr>
              <a:buFont typeface="Wingdings" charset="2"/>
              <a:buChar char="§"/>
              <a:defRPr sz="3733">
                <a:latin typeface="Arial"/>
                <a:cs typeface="Arial"/>
              </a:defRPr>
            </a:lvl1pPr>
            <a:lvl2pPr marL="990575" indent="-380990">
              <a:buClr>
                <a:schemeClr val="accent1"/>
              </a:buClr>
              <a:buFont typeface="Courier New"/>
              <a:buChar char="o"/>
              <a:defRPr sz="3200">
                <a:latin typeface="Arial"/>
                <a:cs typeface="Arial"/>
              </a:defRPr>
            </a:lvl2pPr>
            <a:lvl3pPr marL="1523962" indent="-304792">
              <a:buClr>
                <a:schemeClr val="accent1"/>
              </a:buClr>
              <a:buFont typeface="Wingdings" charset="2"/>
              <a:buChar char="§"/>
              <a:defRPr sz="2667">
                <a:latin typeface="Arial"/>
                <a:cs typeface="Arial"/>
              </a:defRPr>
            </a:lvl3pPr>
            <a:lvl4pPr marL="2133547" indent="-304792">
              <a:buClr>
                <a:schemeClr val="accent1"/>
              </a:buClr>
              <a:buFont typeface="Courier New"/>
              <a:buChar char="o"/>
              <a:defRPr sz="2400">
                <a:latin typeface="Arial"/>
                <a:cs typeface="Arial"/>
              </a:defRPr>
            </a:lvl4pPr>
            <a:lvl5pPr marL="2743131" indent="-304792">
              <a:buClr>
                <a:schemeClr val="accent1"/>
              </a:buClr>
              <a:buFont typeface="Wingdings" charset="2"/>
              <a:buChar char="§"/>
              <a:defRPr sz="2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fld id="{B6FAA6BD-2831-C840-90E3-452A8D2E2F0E}" type="datetimeFigureOut">
              <a:rPr lang="en-US"/>
              <a:pPr>
                <a:defRPr/>
              </a:pPr>
              <a:t>10/13/2021</a:t>
            </a:fld>
            <a:endParaRPr lang="en-US"/>
          </a:p>
        </p:txBody>
      </p:sp>
      <p:sp>
        <p:nvSpPr>
          <p:cNvPr id="5"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8EDB4D03-97E7-1741-8B51-DFCCC4C260A1}" type="slidenum">
              <a:rPr lang="en-US"/>
              <a:pPr>
                <a:defRPr/>
              </a:pPr>
              <a:t>‹#›</a:t>
            </a:fld>
            <a:endParaRPr lang="en-US"/>
          </a:p>
        </p:txBody>
      </p:sp>
    </p:spTree>
    <p:extLst>
      <p:ext uri="{BB962C8B-B14F-4D97-AF65-F5344CB8AC3E}">
        <p14:creationId xmlns:p14="http://schemas.microsoft.com/office/powerpoint/2010/main" val="14321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p:cNvSpPr txBox="1">
            <a:spLocks/>
          </p:cNvSpPr>
          <p:nvPr userDrawn="1"/>
        </p:nvSpPr>
        <p:spPr>
          <a:xfrm>
            <a:off x="965200" y="1295400"/>
            <a:ext cx="10244667" cy="1143000"/>
          </a:xfrm>
          <a:prstGeom prst="rect">
            <a:avLst/>
          </a:prstGeom>
        </p:spPr>
        <p:txBody>
          <a:bodyPr anchor="ctr">
            <a:normAutofit/>
          </a:bodyPr>
          <a:lstStyle>
            <a:lvl1pPr algn="l" defTabSz="457200" rtl="0" eaLnBrk="1" latinLnBrk="0" hangingPunct="1">
              <a:spcBef>
                <a:spcPct val="0"/>
              </a:spcBef>
              <a:buNone/>
              <a:defRPr sz="3200" kern="1200">
                <a:solidFill>
                  <a:schemeClr val="accent1"/>
                </a:solidFill>
                <a:latin typeface="Arial"/>
                <a:ea typeface="+mj-ea"/>
                <a:cs typeface="Arial"/>
              </a:defRPr>
            </a:lvl1pPr>
          </a:lstStyle>
          <a:p>
            <a:pPr fontAlgn="auto">
              <a:spcAft>
                <a:spcPts val="0"/>
              </a:spcAft>
              <a:defRPr/>
            </a:pPr>
            <a:r>
              <a:rPr lang="en-US" sz="4267"/>
              <a:t>Click to edit Master title style</a:t>
            </a:r>
          </a:p>
        </p:txBody>
      </p:sp>
      <p:sp>
        <p:nvSpPr>
          <p:cNvPr id="3" name="Text Placeholder 2"/>
          <p:cNvSpPr>
            <a:spLocks noGrp="1"/>
          </p:cNvSpPr>
          <p:nvPr>
            <p:ph type="body" idx="1"/>
          </p:nvPr>
        </p:nvSpPr>
        <p:spPr>
          <a:xfrm>
            <a:off x="965200" y="2390247"/>
            <a:ext cx="5031317" cy="639763"/>
          </a:xfrm>
          <a:prstGeom prst="rect">
            <a:avLst/>
          </a:prstGeom>
        </p:spPr>
        <p:txBody>
          <a:bodyPr anchor="b">
            <a:normAutofit/>
          </a:bodyPr>
          <a:lstStyle>
            <a:lvl1pPr marL="0" indent="0">
              <a:buNone/>
              <a:defRPr sz="2667" b="0" i="0">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65200" y="3030008"/>
            <a:ext cx="5031317" cy="2778125"/>
          </a:xfrm>
          <a:prstGeom prst="rect">
            <a:avLst/>
          </a:prstGeom>
        </p:spPr>
        <p:txBody>
          <a:bodyPr/>
          <a:lstStyle>
            <a:lvl1pPr marL="457189" indent="-457189">
              <a:buClr>
                <a:schemeClr val="accent1"/>
              </a:buClr>
              <a:buFont typeface="Wingdings" charset="2"/>
              <a:buChar char="§"/>
              <a:defRPr sz="2400">
                <a:latin typeface="Arial"/>
                <a:cs typeface="Arial"/>
              </a:defRPr>
            </a:lvl1pPr>
            <a:lvl2pPr marL="990575" indent="-380990">
              <a:buClr>
                <a:schemeClr val="accent1"/>
              </a:buClr>
              <a:buFont typeface="Courier New"/>
              <a:buChar char="o"/>
              <a:defRPr sz="2400">
                <a:latin typeface="Arial"/>
                <a:cs typeface="Arial"/>
              </a:defRPr>
            </a:lvl2pPr>
            <a:lvl3pPr marL="1523962" indent="-304792">
              <a:buClr>
                <a:schemeClr val="accent1"/>
              </a:buClr>
              <a:buFont typeface="Wingdings" charset="2"/>
              <a:buChar char="§"/>
              <a:defRPr sz="2133">
                <a:latin typeface="Arial"/>
                <a:cs typeface="Arial"/>
              </a:defRPr>
            </a:lvl3pPr>
            <a:lvl4pPr marL="2133547" indent="-304792">
              <a:buClr>
                <a:schemeClr val="accent1"/>
              </a:buClr>
              <a:buFont typeface="Courier New"/>
              <a:buChar char="o"/>
              <a:defRPr sz="1867">
                <a:latin typeface="Arial"/>
                <a:cs typeface="Arial"/>
              </a:defRPr>
            </a:lvl4pPr>
            <a:lvl5pPr marL="2743131" indent="-304792">
              <a:buClr>
                <a:schemeClr val="accent1"/>
              </a:buClr>
              <a:buFont typeface="Wingdings" charset="2"/>
              <a:buChar char="§"/>
              <a:defRPr sz="16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2390247"/>
            <a:ext cx="5016499" cy="639763"/>
          </a:xfrm>
          <a:prstGeom prst="rect">
            <a:avLst/>
          </a:prstGeom>
        </p:spPr>
        <p:txBody>
          <a:bodyPr anchor="b">
            <a:normAutofit/>
          </a:bodyPr>
          <a:lstStyle>
            <a:lvl1pPr marL="0" indent="0">
              <a:buNone/>
              <a:defRPr sz="2667" b="0">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Content Placeholder 3"/>
          <p:cNvSpPr>
            <a:spLocks noGrp="1"/>
          </p:cNvSpPr>
          <p:nvPr>
            <p:ph sz="half" idx="13"/>
          </p:nvPr>
        </p:nvSpPr>
        <p:spPr>
          <a:xfrm>
            <a:off x="6178551" y="3030010"/>
            <a:ext cx="5031317" cy="2778125"/>
          </a:xfrm>
          <a:prstGeom prst="rect">
            <a:avLst/>
          </a:prstGeom>
        </p:spPr>
        <p:txBody>
          <a:bodyPr/>
          <a:lstStyle>
            <a:lvl1pPr marL="457189" indent="-457189">
              <a:buClr>
                <a:schemeClr val="accent1"/>
              </a:buClr>
              <a:buFont typeface="Wingdings" charset="2"/>
              <a:buChar char="§"/>
              <a:defRPr sz="2400">
                <a:latin typeface="Arial"/>
                <a:cs typeface="Arial"/>
              </a:defRPr>
            </a:lvl1pPr>
            <a:lvl2pPr marL="990575" indent="-380990">
              <a:buClr>
                <a:schemeClr val="accent1"/>
              </a:buClr>
              <a:buFont typeface="Courier New"/>
              <a:buChar char="o"/>
              <a:defRPr sz="2400">
                <a:latin typeface="Arial"/>
                <a:cs typeface="Arial"/>
              </a:defRPr>
            </a:lvl2pPr>
            <a:lvl3pPr marL="1523962" indent="-304792">
              <a:buClr>
                <a:schemeClr val="accent1"/>
              </a:buClr>
              <a:buFont typeface="Wingdings" charset="2"/>
              <a:buChar char="§"/>
              <a:defRPr sz="2133">
                <a:latin typeface="Arial"/>
                <a:cs typeface="Arial"/>
              </a:defRPr>
            </a:lvl3pPr>
            <a:lvl4pPr marL="2133547" indent="-304792">
              <a:buClr>
                <a:schemeClr val="accent1"/>
              </a:buClr>
              <a:buFont typeface="Courier New"/>
              <a:buChar char="o"/>
              <a:defRPr sz="1867">
                <a:latin typeface="Arial"/>
                <a:cs typeface="Arial"/>
              </a:defRPr>
            </a:lvl4pPr>
            <a:lvl5pPr marL="2743131" indent="-304792">
              <a:buClr>
                <a:schemeClr val="accent1"/>
              </a:buClr>
              <a:buFont typeface="Wingdings" charset="2"/>
              <a:buChar char="§"/>
              <a:defRPr sz="16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4"/>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fld id="{ACE272F2-435F-C643-9FE0-22CBE796A04B}" type="datetimeFigureOut">
              <a:rPr lang="en-US"/>
              <a:pPr>
                <a:defRPr/>
              </a:pPr>
              <a:t>10/13/2021</a:t>
            </a:fld>
            <a:endParaRPr lang="en-US"/>
          </a:p>
        </p:txBody>
      </p:sp>
      <p:sp>
        <p:nvSpPr>
          <p:cNvPr id="8" name="Slide Number Placeholder 5"/>
          <p:cNvSpPr>
            <a:spLocks noGrp="1"/>
          </p:cNvSpPr>
          <p:nvPr>
            <p:ph type="sldNum" sz="quarter" idx="15"/>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77C453ED-65E9-8646-A781-EF549B33EA3F}" type="slidenum">
              <a:rPr lang="en-US"/>
              <a:pPr>
                <a:defRPr/>
              </a:pPr>
              <a:t>‹#›</a:t>
            </a:fld>
            <a:endParaRPr lang="en-US"/>
          </a:p>
        </p:txBody>
      </p:sp>
    </p:spTree>
    <p:extLst>
      <p:ext uri="{BB962C8B-B14F-4D97-AF65-F5344CB8AC3E}">
        <p14:creationId xmlns:p14="http://schemas.microsoft.com/office/powerpoint/2010/main" val="3445592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02200"/>
            <a:ext cx="7315200" cy="566739"/>
          </a:xfrm>
          <a:prstGeom prst="rect">
            <a:avLst/>
          </a:prstGeom>
        </p:spPr>
        <p:txBody>
          <a:bodyPr anchor="b">
            <a:normAutofit/>
          </a:bodyPr>
          <a:lstStyle>
            <a:lvl1pPr algn="l">
              <a:defRPr sz="24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389717" y="1083733"/>
            <a:ext cx="7315200" cy="3745441"/>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468938"/>
            <a:ext cx="7315200" cy="804863"/>
          </a:xfrm>
          <a:prstGeom prst="rect">
            <a:avLst/>
          </a:prstGeom>
        </p:spPr>
        <p:txBody>
          <a:bodyPr>
            <a:normAutofit/>
          </a:bodyPr>
          <a:lstStyle>
            <a:lvl1pPr marL="0" indent="0">
              <a:buNone/>
              <a:defRPr sz="1600">
                <a:latin typeface="Arial"/>
                <a:cs typeface="Aria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fld id="{4FC16F48-25F3-524A-8896-548A2B6F7CDE}" type="datetimeFigureOut">
              <a:rPr lang="en-US"/>
              <a:pPr>
                <a:defRPr/>
              </a:pPr>
              <a:t>10/13/2021</a:t>
            </a:fld>
            <a:endParaRPr lang="en-US"/>
          </a:p>
        </p:txBody>
      </p:sp>
      <p:sp>
        <p:nvSpPr>
          <p:cNvPr id="6"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4207BB98-A13F-8348-AC5F-3019A589CA04}" type="slidenum">
              <a:rPr lang="en-US"/>
              <a:pPr>
                <a:defRPr/>
              </a:pPr>
              <a:t>‹#›</a:t>
            </a:fld>
            <a:endParaRPr lang="en-US"/>
          </a:p>
        </p:txBody>
      </p:sp>
    </p:spTree>
    <p:extLst>
      <p:ext uri="{BB962C8B-B14F-4D97-AF65-F5344CB8AC3E}">
        <p14:creationId xmlns:p14="http://schemas.microsoft.com/office/powerpoint/2010/main" val="3927505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fld id="{5A2C5579-0217-A945-913E-9118C6187557}" type="datetimeFigureOut">
              <a:rPr lang="en-US"/>
              <a:pPr>
                <a:defRPr/>
              </a:pPr>
              <a:t>10/13/2021</a:t>
            </a:fld>
            <a:endParaRPr lang="en-US"/>
          </a:p>
        </p:txBody>
      </p:sp>
      <p:sp>
        <p:nvSpPr>
          <p:cNvPr id="3"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B60676CC-C35D-DA44-A5DB-E56E851EBE5F}" type="slidenum">
              <a:rPr lang="en-US"/>
              <a:pPr>
                <a:defRPr/>
              </a:pPr>
              <a:t>‹#›</a:t>
            </a:fld>
            <a:endParaRPr lang="en-US"/>
          </a:p>
        </p:txBody>
      </p:sp>
    </p:spTree>
    <p:extLst>
      <p:ext uri="{BB962C8B-B14F-4D97-AF65-F5344CB8AC3E}">
        <p14:creationId xmlns:p14="http://schemas.microsoft.com/office/powerpoint/2010/main" val="825265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3858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543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71034" y="702117"/>
            <a:ext cx="10049933" cy="584775"/>
          </a:xfrm>
        </p:spPr>
        <p:txBody>
          <a:bodyPr lIns="0" tIns="0" rIns="0" bIns="0"/>
          <a:lstStyle>
            <a:lvl1pPr>
              <a:defRPr sz="3800" b="1" i="0">
                <a:solidFill>
                  <a:schemeClr val="tx2"/>
                </a:solidFill>
                <a:latin typeface="Arial"/>
                <a:cs typeface="Arial"/>
              </a:defRPr>
            </a:lvl1pPr>
          </a:lstStyle>
          <a:p>
            <a:endParaRPr/>
          </a:p>
        </p:txBody>
      </p:sp>
      <p:sp>
        <p:nvSpPr>
          <p:cNvPr id="3" name="Holder 3"/>
          <p:cNvSpPr>
            <a:spLocks noGrp="1"/>
          </p:cNvSpPr>
          <p:nvPr>
            <p:ph type="body" idx="1"/>
          </p:nvPr>
        </p:nvSpPr>
        <p:spPr>
          <a:xfrm>
            <a:off x="627843" y="1769632"/>
            <a:ext cx="10936312" cy="410433"/>
          </a:xfrm>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2153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71034" y="702117"/>
            <a:ext cx="10049933" cy="584775"/>
          </a:xfrm>
        </p:spPr>
        <p:txBody>
          <a:bodyPr lIns="0" tIns="0" rIns="0" bIns="0"/>
          <a:lstStyle>
            <a:lvl1pPr>
              <a:defRPr sz="3800" b="1" i="0">
                <a:solidFill>
                  <a:schemeClr val="tx2"/>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344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12428"/>
            <a:ext cx="10363200" cy="1362075"/>
          </a:xfrm>
          <a:prstGeom prst="rect">
            <a:avLst/>
          </a:prstGeom>
        </p:spPr>
        <p:txBody>
          <a:bodyPr anchor="t">
            <a:noAutofit/>
          </a:bodyPr>
          <a:lstStyle>
            <a:lvl1pPr algn="l">
              <a:defRPr sz="4267" b="1"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963084" y="2512240"/>
            <a:ext cx="10363200" cy="1500187"/>
          </a:xfrm>
          <a:prstGeom prst="rect">
            <a:avLst/>
          </a:prstGeom>
        </p:spPr>
        <p:txBody>
          <a:bodyPr anchor="b">
            <a:normAutofit/>
          </a:bodyPr>
          <a:lstStyle>
            <a:lvl1pPr marL="0" indent="0">
              <a:buNone/>
              <a:defRPr sz="2400">
                <a:solidFill>
                  <a:schemeClr val="bg1"/>
                </a:solidFill>
                <a:latin typeface="Arial"/>
                <a:cs typeface="Aria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3282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12191999" cy="6857999"/>
          </a:xfrm>
          <a:prstGeom prst="rect">
            <a:avLst/>
          </a:prstGeom>
          <a:blipFill>
            <a:blip r:embed="rId2" cstate="print"/>
            <a:stretch>
              <a:fillRect/>
            </a:stretch>
          </a:blipFill>
        </p:spPr>
        <p:txBody>
          <a:bodyPr wrap="square" lIns="0" tIns="0" rIns="0" bIns="0" rtlCol="0"/>
          <a:lstStyle/>
          <a:p>
            <a:endParaRPr sz="2400"/>
          </a:p>
        </p:txBody>
      </p:sp>
      <p:sp>
        <p:nvSpPr>
          <p:cNvPr id="17" name="bk object 17"/>
          <p:cNvSpPr/>
          <p:nvPr/>
        </p:nvSpPr>
        <p:spPr>
          <a:xfrm>
            <a:off x="8716433" y="6227233"/>
            <a:ext cx="2899832" cy="393699"/>
          </a:xfrm>
          <a:prstGeom prst="rect">
            <a:avLst/>
          </a:prstGeom>
          <a:blipFill>
            <a:blip r:embed="rId3" cstate="print"/>
            <a:stretch>
              <a:fillRect/>
            </a:stretch>
          </a:blipFill>
        </p:spPr>
        <p:txBody>
          <a:bodyPr wrap="square" lIns="0" tIns="0" rIns="0" bIns="0" rtlCol="0"/>
          <a:lstStyle/>
          <a:p>
            <a:endParaRPr sz="2400"/>
          </a:p>
        </p:txBody>
      </p:sp>
      <p:sp>
        <p:nvSpPr>
          <p:cNvPr id="2" name="Holder 2"/>
          <p:cNvSpPr>
            <a:spLocks noGrp="1"/>
          </p:cNvSpPr>
          <p:nvPr>
            <p:ph type="title"/>
          </p:nvPr>
        </p:nvSpPr>
        <p:spPr>
          <a:xfrm>
            <a:off x="1071034" y="702117"/>
            <a:ext cx="10049933" cy="584775"/>
          </a:xfrm>
        </p:spPr>
        <p:txBody>
          <a:bodyPr lIns="0" tIns="0" rIns="0" bIns="0"/>
          <a:lstStyle>
            <a:lvl1pPr>
              <a:defRPr sz="3800" b="1" i="0">
                <a:solidFill>
                  <a:schemeClr val="tx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4733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903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12427"/>
            <a:ext cx="10363200" cy="1362075"/>
          </a:xfrm>
          <a:prstGeom prst="rect">
            <a:avLst/>
          </a:prstGeom>
        </p:spPr>
        <p:txBody>
          <a:bodyPr anchor="t">
            <a:noAutofit/>
          </a:bodyPr>
          <a:lstStyle>
            <a:lvl1pPr algn="l">
              <a:defRPr sz="4267" b="1" cap="all">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4" y="2512239"/>
            <a:ext cx="10363200" cy="1500187"/>
          </a:xfrm>
          <a:prstGeom prst="rect">
            <a:avLst/>
          </a:prstGeom>
        </p:spPr>
        <p:txBody>
          <a:bodyPr anchor="b">
            <a:normAutofit/>
          </a:bodyPr>
          <a:lstStyle>
            <a:lvl1pPr marL="0" indent="0">
              <a:buNone/>
              <a:defRPr sz="2400">
                <a:solidFill>
                  <a:schemeClr val="bg1"/>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1608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963084" y="3958453"/>
            <a:ext cx="10363200" cy="1206215"/>
          </a:xfrm>
          <a:prstGeom prst="rect">
            <a:avLst/>
          </a:prstGeom>
        </p:spPr>
        <p:txBody>
          <a:bodyPr anchor="t" anchorCtr="0">
            <a:normAutofit/>
          </a:bodyPr>
          <a:lstStyle>
            <a:lvl1pPr marL="0" indent="0">
              <a:buNone/>
              <a:defRPr sz="2400">
                <a:solidFill>
                  <a:schemeClr val="bg1"/>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Title 1"/>
          <p:cNvSpPr>
            <a:spLocks noGrp="1"/>
          </p:cNvSpPr>
          <p:nvPr>
            <p:ph type="title"/>
          </p:nvPr>
        </p:nvSpPr>
        <p:spPr>
          <a:xfrm>
            <a:off x="963084" y="2556160"/>
            <a:ext cx="10363200" cy="1362075"/>
          </a:xfrm>
          <a:prstGeom prst="rect">
            <a:avLst/>
          </a:prstGeom>
        </p:spPr>
        <p:txBody>
          <a:bodyPr anchor="b" anchorCtr="0">
            <a:noAutofit/>
          </a:bodyPr>
          <a:lstStyle>
            <a:lvl1pPr algn="l">
              <a:defRPr sz="4267"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97706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3084" y="1295103"/>
            <a:ext cx="10363201" cy="1143000"/>
          </a:xfrm>
          <a:prstGeom prst="rect">
            <a:avLst/>
          </a:prstGeom>
        </p:spPr>
        <p:txBody>
          <a:bodyPr>
            <a:normAutofit/>
          </a:bodyPr>
          <a:lstStyle>
            <a:lvl1pPr algn="l">
              <a:defRPr sz="4267">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963084" y="2620665"/>
            <a:ext cx="10363201" cy="3664704"/>
          </a:xfrm>
          <a:prstGeom prst="rect">
            <a:avLst/>
          </a:prstGeom>
        </p:spPr>
        <p:txBody>
          <a:bodyPr/>
          <a:lstStyle>
            <a:lvl1pPr marL="457189" indent="-457189">
              <a:buClr>
                <a:srgbClr val="FFFAB1"/>
              </a:buClr>
              <a:buFont typeface="Wingdings" charset="2"/>
              <a:buChar char="§"/>
              <a:defRPr sz="3733">
                <a:solidFill>
                  <a:schemeClr val="bg1"/>
                </a:solidFill>
                <a:latin typeface="Arial"/>
                <a:cs typeface="Arial"/>
              </a:defRPr>
            </a:lvl1pPr>
            <a:lvl2pPr marL="990575" indent="-380990">
              <a:buClr>
                <a:srgbClr val="FFFAB1"/>
              </a:buClr>
              <a:buFont typeface="Courier New"/>
              <a:buChar char="o"/>
              <a:defRPr sz="3200">
                <a:solidFill>
                  <a:schemeClr val="bg1"/>
                </a:solidFill>
                <a:latin typeface="Arial"/>
                <a:cs typeface="Arial"/>
              </a:defRPr>
            </a:lvl2pPr>
            <a:lvl3pPr marL="1523962" indent="-304792">
              <a:buClr>
                <a:srgbClr val="FFFAB1"/>
              </a:buClr>
              <a:buFont typeface="Wingdings" charset="2"/>
              <a:buChar char="§"/>
              <a:defRPr sz="2667">
                <a:solidFill>
                  <a:schemeClr val="bg1"/>
                </a:solidFill>
                <a:latin typeface="Arial"/>
                <a:cs typeface="Arial"/>
              </a:defRPr>
            </a:lvl3pPr>
            <a:lvl4pPr marL="2133547" indent="-304792">
              <a:buClr>
                <a:srgbClr val="FFFAB1"/>
              </a:buClr>
              <a:buFont typeface="Courier New"/>
              <a:buChar char="o"/>
              <a:defRPr sz="2400">
                <a:solidFill>
                  <a:schemeClr val="bg1"/>
                </a:solidFill>
                <a:latin typeface="Arial"/>
                <a:cs typeface="Arial"/>
              </a:defRPr>
            </a:lvl4pPr>
            <a:lvl5pPr marL="2743131" indent="-304792">
              <a:buClr>
                <a:srgbClr val="FFFAB1"/>
              </a:buClr>
              <a:buFont typeface="Wingdings" charset="2"/>
              <a:buChar char="§"/>
              <a:defRPr sz="24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677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3084" y="935039"/>
            <a:ext cx="10363201" cy="1143000"/>
          </a:xfrm>
          <a:prstGeom prst="rect">
            <a:avLst/>
          </a:prstGeom>
        </p:spPr>
        <p:txBody>
          <a:bodyPr>
            <a:normAutofit/>
          </a:bodyPr>
          <a:lstStyle>
            <a:lvl1pPr>
              <a:defRPr sz="4267">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3" y="2195513"/>
            <a:ext cx="5033435" cy="639763"/>
          </a:xfrm>
          <a:prstGeom prst="rect">
            <a:avLst/>
          </a:prstGeom>
        </p:spPr>
        <p:txBody>
          <a:bodyPr anchor="b">
            <a:noAutofit/>
          </a:bodyPr>
          <a:lstStyle>
            <a:lvl1pPr marL="0" indent="0">
              <a:buNone/>
              <a:defRPr sz="2400" b="1" i="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63083" y="2835275"/>
            <a:ext cx="5033435" cy="2922059"/>
          </a:xfrm>
          <a:prstGeom prst="rect">
            <a:avLst/>
          </a:prstGeom>
        </p:spPr>
        <p:txBody>
          <a:bodyPr/>
          <a:lstStyle>
            <a:lvl1pPr marL="457189" indent="-457189">
              <a:buClr>
                <a:srgbClr val="FFFAB1"/>
              </a:buClr>
              <a:buFont typeface="Wingdings" charset="2"/>
              <a:buChar char="§"/>
              <a:defRPr sz="2400">
                <a:solidFill>
                  <a:schemeClr val="bg1"/>
                </a:solidFill>
                <a:latin typeface="Arial"/>
                <a:cs typeface="Arial"/>
              </a:defRPr>
            </a:lvl1pPr>
            <a:lvl2pPr marL="990575" indent="-380990">
              <a:buClr>
                <a:srgbClr val="FFFAB1"/>
              </a:buClr>
              <a:buFont typeface="Courier New"/>
              <a:buChar char="o"/>
              <a:defRPr sz="2667">
                <a:solidFill>
                  <a:schemeClr val="bg1"/>
                </a:solidFill>
                <a:latin typeface="Arial"/>
                <a:cs typeface="Arial"/>
              </a:defRPr>
            </a:lvl2pPr>
            <a:lvl3pPr marL="1523962" indent="-304792">
              <a:buClr>
                <a:srgbClr val="FFFAB1"/>
              </a:buClr>
              <a:buFont typeface="Wingdings" charset="2"/>
              <a:buChar char="§"/>
              <a:defRPr sz="2400">
                <a:solidFill>
                  <a:schemeClr val="bg1"/>
                </a:solidFill>
                <a:latin typeface="Arial"/>
                <a:cs typeface="Arial"/>
              </a:defRPr>
            </a:lvl3pPr>
            <a:lvl4pPr marL="2133547" indent="-304792">
              <a:buClr>
                <a:srgbClr val="FFFAB1"/>
              </a:buClr>
              <a:buFont typeface="Courier New"/>
              <a:buChar char="o"/>
              <a:defRPr sz="2133">
                <a:solidFill>
                  <a:schemeClr val="bg1"/>
                </a:solidFill>
                <a:latin typeface="Arial"/>
                <a:cs typeface="Arial"/>
              </a:defRPr>
            </a:lvl4pPr>
            <a:lvl5pPr marL="2743131" indent="-304792">
              <a:buClr>
                <a:srgbClr val="FFFAB1"/>
              </a:buClr>
              <a:buFont typeface="Wingdings" charset="2"/>
              <a:buChar char="§"/>
              <a:defRPr sz="2133">
                <a:solidFill>
                  <a:schemeClr val="bg1"/>
                </a:solidFill>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195513"/>
            <a:ext cx="5132916" cy="639763"/>
          </a:xfrm>
          <a:prstGeom prst="rect">
            <a:avLst/>
          </a:prstGeom>
        </p:spPr>
        <p:txBody>
          <a:bodyPr anchor="b"/>
          <a:lstStyle>
            <a:lvl1pPr marL="0" indent="0">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835275"/>
            <a:ext cx="5132916" cy="2922059"/>
          </a:xfrm>
          <a:prstGeom prst="rect">
            <a:avLst/>
          </a:prstGeom>
        </p:spPr>
        <p:txBody>
          <a:bodyPr/>
          <a:lstStyle>
            <a:lvl1pPr marL="457189" indent="-457189">
              <a:buClr>
                <a:srgbClr val="FFFAB1"/>
              </a:buClr>
              <a:buFont typeface="Wingdings" charset="2"/>
              <a:buChar char="§"/>
              <a:defRPr sz="2400">
                <a:solidFill>
                  <a:schemeClr val="bg1"/>
                </a:solidFill>
                <a:latin typeface="Arial"/>
                <a:cs typeface="Arial"/>
              </a:defRPr>
            </a:lvl1pPr>
            <a:lvl2pPr marL="990575" indent="-380990">
              <a:buClr>
                <a:srgbClr val="FFFAB1"/>
              </a:buClr>
              <a:buFont typeface="Courier New"/>
              <a:buChar char="o"/>
              <a:defRPr sz="2667">
                <a:solidFill>
                  <a:schemeClr val="bg1"/>
                </a:solidFill>
                <a:latin typeface="Arial"/>
                <a:cs typeface="Arial"/>
              </a:defRPr>
            </a:lvl2pPr>
            <a:lvl3pPr marL="1523962" indent="-304792">
              <a:buClr>
                <a:srgbClr val="FFFAB1"/>
              </a:buClr>
              <a:buFont typeface="Wingdings" charset="2"/>
              <a:buChar char="§"/>
              <a:defRPr sz="2400">
                <a:solidFill>
                  <a:schemeClr val="bg1"/>
                </a:solidFill>
                <a:latin typeface="Arial"/>
                <a:cs typeface="Arial"/>
              </a:defRPr>
            </a:lvl3pPr>
            <a:lvl4pPr marL="2133547" indent="-304792">
              <a:buClr>
                <a:srgbClr val="FFFAB1"/>
              </a:buClr>
              <a:buFont typeface="Courier New"/>
              <a:buChar char="o"/>
              <a:defRPr sz="2133">
                <a:solidFill>
                  <a:schemeClr val="bg1"/>
                </a:solidFill>
                <a:latin typeface="Arial"/>
                <a:cs typeface="Arial"/>
              </a:defRPr>
            </a:lvl4pPr>
            <a:lvl5pPr marL="2743131" indent="-304792">
              <a:buClr>
                <a:srgbClr val="FFFAB1"/>
              </a:buClr>
              <a:buFont typeface="Wingdings" charset="2"/>
              <a:buChar char="§"/>
              <a:defRPr sz="2133">
                <a:solidFill>
                  <a:schemeClr val="bg1"/>
                </a:solidFill>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852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1984" y="5003800"/>
            <a:ext cx="7315200" cy="566739"/>
          </a:xfrm>
          <a:prstGeom prst="rect">
            <a:avLst/>
          </a:prstGeom>
        </p:spPr>
        <p:txBody>
          <a:bodyPr anchor="b">
            <a:normAutofit/>
          </a:bodyPr>
          <a:lstStyle>
            <a:lvl1pPr algn="l">
              <a:defRPr sz="2400" b="1">
                <a:solidFill>
                  <a:schemeClr val="bg1"/>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21984" y="1202266"/>
            <a:ext cx="7315200" cy="3691468"/>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21984" y="5570538"/>
            <a:ext cx="7315200" cy="440796"/>
          </a:xfrm>
          <a:prstGeom prst="rect">
            <a:avLst/>
          </a:prstGeom>
        </p:spPr>
        <p:txBody>
          <a:bodyPr>
            <a:normAutofit/>
          </a:bodyPr>
          <a:lstStyle>
            <a:lvl1pPr marL="0" indent="0">
              <a:buNone/>
              <a:defRPr sz="1600">
                <a:solidFill>
                  <a:schemeClr val="bg1"/>
                </a:solidFill>
                <a:latin typeface="Arial"/>
                <a:cs typeface="Aria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714594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44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12427"/>
            <a:ext cx="10363200" cy="1362075"/>
          </a:xfrm>
          <a:prstGeom prst="rect">
            <a:avLst/>
          </a:prstGeom>
        </p:spPr>
        <p:txBody>
          <a:bodyPr anchor="t">
            <a:noAutofit/>
          </a:bodyPr>
          <a:lstStyle>
            <a:lvl1pPr algn="l">
              <a:defRPr sz="4267" b="1" cap="all">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4" y="2512239"/>
            <a:ext cx="10363200" cy="1500187"/>
          </a:xfrm>
          <a:prstGeom prst="rect">
            <a:avLst/>
          </a:prstGeom>
        </p:spPr>
        <p:txBody>
          <a:bodyPr anchor="b">
            <a:normAutofit/>
          </a:bodyPr>
          <a:lstStyle>
            <a:lvl1pPr marL="0" indent="0">
              <a:buNone/>
              <a:defRPr sz="2400">
                <a:solidFill>
                  <a:schemeClr val="bg1"/>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62548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963084" y="3958453"/>
            <a:ext cx="10363200" cy="1206215"/>
          </a:xfrm>
          <a:prstGeom prst="rect">
            <a:avLst/>
          </a:prstGeom>
        </p:spPr>
        <p:txBody>
          <a:bodyPr anchor="t" anchorCtr="0">
            <a:normAutofit/>
          </a:bodyPr>
          <a:lstStyle>
            <a:lvl1pPr marL="0" indent="0">
              <a:buNone/>
              <a:defRPr sz="2400">
                <a:solidFill>
                  <a:schemeClr val="bg1"/>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Title 1"/>
          <p:cNvSpPr>
            <a:spLocks noGrp="1"/>
          </p:cNvSpPr>
          <p:nvPr>
            <p:ph type="title"/>
          </p:nvPr>
        </p:nvSpPr>
        <p:spPr>
          <a:xfrm>
            <a:off x="963084" y="2556160"/>
            <a:ext cx="10363200" cy="1362075"/>
          </a:xfrm>
          <a:prstGeom prst="rect">
            <a:avLst/>
          </a:prstGeom>
        </p:spPr>
        <p:txBody>
          <a:bodyPr anchor="b" anchorCtr="0">
            <a:noAutofit/>
          </a:bodyPr>
          <a:lstStyle>
            <a:lvl1pPr algn="l">
              <a:defRPr sz="4267"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12948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4" descr="PP AS Opening Bar No Gradient_v2_.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L-V-Reverse_Klingler.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66251" y="977900"/>
            <a:ext cx="299508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539394" y="1653149"/>
            <a:ext cx="8027940" cy="778980"/>
          </a:xfrm>
          <a:prstGeom prst="rect">
            <a:avLst/>
          </a:prstGeom>
        </p:spPr>
        <p:txBody>
          <a:bodyPr anchor="t">
            <a:noAutofit/>
          </a:bodyPr>
          <a:lstStyle>
            <a:lvl1pPr algn="l">
              <a:lnSpc>
                <a:spcPts val="2600"/>
              </a:lnSpc>
              <a:defRPr sz="2400" b="0" cap="none" spc="0" baseline="0">
                <a:solidFill>
                  <a:schemeClr val="bg1"/>
                </a:solidFill>
                <a:latin typeface="Arial"/>
                <a:cs typeface="Arial"/>
              </a:defRPr>
            </a:lvl1pPr>
          </a:lstStyle>
          <a:p>
            <a:r>
              <a:rPr lang="en-US"/>
              <a:t>Click to edit Master title style</a:t>
            </a:r>
          </a:p>
        </p:txBody>
      </p:sp>
      <p:sp>
        <p:nvSpPr>
          <p:cNvPr id="6" name="Text Placeholder 2"/>
          <p:cNvSpPr>
            <a:spLocks noGrp="1"/>
          </p:cNvSpPr>
          <p:nvPr>
            <p:ph type="body" idx="1"/>
          </p:nvPr>
        </p:nvSpPr>
        <p:spPr>
          <a:xfrm>
            <a:off x="1539394" y="977820"/>
            <a:ext cx="8027940" cy="571423"/>
          </a:xfrm>
          <a:prstGeom prst="rect">
            <a:avLst/>
          </a:prstGeom>
        </p:spPr>
        <p:txBody>
          <a:bodyPr anchor="b"/>
          <a:lstStyle>
            <a:lvl1pPr marL="0" indent="0">
              <a:lnSpc>
                <a:spcPts val="2100"/>
              </a:lnSpc>
              <a:spcBef>
                <a:spcPts val="0"/>
              </a:spcBef>
              <a:buNone/>
              <a:defRPr sz="18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5271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3084" y="1295103"/>
            <a:ext cx="10363201" cy="1143000"/>
          </a:xfrm>
          <a:prstGeom prst="rect">
            <a:avLst/>
          </a:prstGeom>
        </p:spPr>
        <p:txBody>
          <a:bodyPr>
            <a:normAutofit/>
          </a:bodyPr>
          <a:lstStyle>
            <a:lvl1pPr algn="l">
              <a:defRPr sz="4267">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963084" y="2620665"/>
            <a:ext cx="10363201" cy="3664704"/>
          </a:xfrm>
          <a:prstGeom prst="rect">
            <a:avLst/>
          </a:prstGeom>
        </p:spPr>
        <p:txBody>
          <a:bodyPr/>
          <a:lstStyle>
            <a:lvl1pPr marL="457189" indent="-457189">
              <a:buClr>
                <a:srgbClr val="FFFAB1"/>
              </a:buClr>
              <a:buFont typeface="Wingdings" charset="2"/>
              <a:buChar char="§"/>
              <a:defRPr sz="3733">
                <a:solidFill>
                  <a:schemeClr val="bg1"/>
                </a:solidFill>
                <a:latin typeface="Arial"/>
                <a:cs typeface="Arial"/>
              </a:defRPr>
            </a:lvl1pPr>
            <a:lvl2pPr marL="990575" indent="-380990">
              <a:buClr>
                <a:srgbClr val="FFFAB1"/>
              </a:buClr>
              <a:buFont typeface="Courier New"/>
              <a:buChar char="o"/>
              <a:defRPr sz="3200">
                <a:solidFill>
                  <a:schemeClr val="bg1"/>
                </a:solidFill>
                <a:latin typeface="Arial"/>
                <a:cs typeface="Arial"/>
              </a:defRPr>
            </a:lvl2pPr>
            <a:lvl3pPr marL="1523962" indent="-304792">
              <a:buClr>
                <a:srgbClr val="FFFAB1"/>
              </a:buClr>
              <a:buFont typeface="Wingdings" charset="2"/>
              <a:buChar char="§"/>
              <a:defRPr sz="2667">
                <a:solidFill>
                  <a:schemeClr val="bg1"/>
                </a:solidFill>
                <a:latin typeface="Arial"/>
                <a:cs typeface="Arial"/>
              </a:defRPr>
            </a:lvl3pPr>
            <a:lvl4pPr marL="2133547" indent="-304792">
              <a:buClr>
                <a:srgbClr val="FFFAB1"/>
              </a:buClr>
              <a:buFont typeface="Courier New"/>
              <a:buChar char="o"/>
              <a:defRPr sz="2400">
                <a:solidFill>
                  <a:schemeClr val="bg1"/>
                </a:solidFill>
                <a:latin typeface="Arial"/>
                <a:cs typeface="Arial"/>
              </a:defRPr>
            </a:lvl4pPr>
            <a:lvl5pPr marL="2743131" indent="-304792">
              <a:buClr>
                <a:srgbClr val="FFFAB1"/>
              </a:buClr>
              <a:buFont typeface="Wingdings" charset="2"/>
              <a:buChar char="§"/>
              <a:defRPr sz="24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3904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3084" y="935039"/>
            <a:ext cx="10363201" cy="1143000"/>
          </a:xfrm>
          <a:prstGeom prst="rect">
            <a:avLst/>
          </a:prstGeom>
        </p:spPr>
        <p:txBody>
          <a:bodyPr>
            <a:normAutofit/>
          </a:bodyPr>
          <a:lstStyle>
            <a:lvl1pPr>
              <a:defRPr sz="4267">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3" y="2195513"/>
            <a:ext cx="5033435" cy="639763"/>
          </a:xfrm>
          <a:prstGeom prst="rect">
            <a:avLst/>
          </a:prstGeom>
        </p:spPr>
        <p:txBody>
          <a:bodyPr anchor="b">
            <a:noAutofit/>
          </a:bodyPr>
          <a:lstStyle>
            <a:lvl1pPr marL="0" indent="0">
              <a:buNone/>
              <a:defRPr sz="2400" b="1" i="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63083" y="2835275"/>
            <a:ext cx="5033435" cy="2922059"/>
          </a:xfrm>
          <a:prstGeom prst="rect">
            <a:avLst/>
          </a:prstGeom>
        </p:spPr>
        <p:txBody>
          <a:bodyPr/>
          <a:lstStyle>
            <a:lvl1pPr marL="457189" indent="-457189">
              <a:buClr>
                <a:srgbClr val="FFFAB1"/>
              </a:buClr>
              <a:buFont typeface="Wingdings" charset="2"/>
              <a:buChar char="§"/>
              <a:defRPr sz="2400">
                <a:solidFill>
                  <a:schemeClr val="bg1"/>
                </a:solidFill>
                <a:latin typeface="Arial"/>
                <a:cs typeface="Arial"/>
              </a:defRPr>
            </a:lvl1pPr>
            <a:lvl2pPr marL="990575" indent="-380990">
              <a:buClr>
                <a:srgbClr val="FFFAB1"/>
              </a:buClr>
              <a:buFont typeface="Courier New"/>
              <a:buChar char="o"/>
              <a:defRPr sz="2667">
                <a:solidFill>
                  <a:schemeClr val="bg1"/>
                </a:solidFill>
                <a:latin typeface="Arial"/>
                <a:cs typeface="Arial"/>
              </a:defRPr>
            </a:lvl2pPr>
            <a:lvl3pPr marL="1523962" indent="-304792">
              <a:buClr>
                <a:srgbClr val="FFFAB1"/>
              </a:buClr>
              <a:buFont typeface="Wingdings" charset="2"/>
              <a:buChar char="§"/>
              <a:defRPr sz="2400">
                <a:solidFill>
                  <a:schemeClr val="bg1"/>
                </a:solidFill>
                <a:latin typeface="Arial"/>
                <a:cs typeface="Arial"/>
              </a:defRPr>
            </a:lvl3pPr>
            <a:lvl4pPr marL="2133547" indent="-304792">
              <a:buClr>
                <a:srgbClr val="FFFAB1"/>
              </a:buClr>
              <a:buFont typeface="Courier New"/>
              <a:buChar char="o"/>
              <a:defRPr sz="2133">
                <a:solidFill>
                  <a:schemeClr val="bg1"/>
                </a:solidFill>
                <a:latin typeface="Arial"/>
                <a:cs typeface="Arial"/>
              </a:defRPr>
            </a:lvl4pPr>
            <a:lvl5pPr marL="2743131" indent="-304792">
              <a:buClr>
                <a:srgbClr val="FFFAB1"/>
              </a:buClr>
              <a:buFont typeface="Wingdings" charset="2"/>
              <a:buChar char="§"/>
              <a:defRPr sz="2133">
                <a:solidFill>
                  <a:schemeClr val="bg1"/>
                </a:solidFill>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195513"/>
            <a:ext cx="5132916" cy="639763"/>
          </a:xfrm>
          <a:prstGeom prst="rect">
            <a:avLst/>
          </a:prstGeom>
        </p:spPr>
        <p:txBody>
          <a:bodyPr anchor="b"/>
          <a:lstStyle>
            <a:lvl1pPr marL="0" indent="0">
              <a:buNone/>
              <a:defRPr sz="26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835275"/>
            <a:ext cx="5132916" cy="2922059"/>
          </a:xfrm>
          <a:prstGeom prst="rect">
            <a:avLst/>
          </a:prstGeom>
        </p:spPr>
        <p:txBody>
          <a:bodyPr/>
          <a:lstStyle>
            <a:lvl1pPr marL="457189" indent="-457189">
              <a:buClr>
                <a:srgbClr val="FFFAB1"/>
              </a:buClr>
              <a:buFont typeface="Wingdings" charset="2"/>
              <a:buChar char="§"/>
              <a:defRPr sz="2400">
                <a:solidFill>
                  <a:schemeClr val="bg1"/>
                </a:solidFill>
                <a:latin typeface="Arial"/>
                <a:cs typeface="Arial"/>
              </a:defRPr>
            </a:lvl1pPr>
            <a:lvl2pPr marL="990575" indent="-380990">
              <a:buClr>
                <a:srgbClr val="FFFAB1"/>
              </a:buClr>
              <a:buFont typeface="Courier New"/>
              <a:buChar char="o"/>
              <a:defRPr sz="2667">
                <a:solidFill>
                  <a:schemeClr val="bg1"/>
                </a:solidFill>
                <a:latin typeface="Arial"/>
                <a:cs typeface="Arial"/>
              </a:defRPr>
            </a:lvl2pPr>
            <a:lvl3pPr marL="1523962" indent="-304792">
              <a:buClr>
                <a:srgbClr val="FFFAB1"/>
              </a:buClr>
              <a:buFont typeface="Wingdings" charset="2"/>
              <a:buChar char="§"/>
              <a:defRPr sz="2400">
                <a:solidFill>
                  <a:schemeClr val="bg1"/>
                </a:solidFill>
                <a:latin typeface="Arial"/>
                <a:cs typeface="Arial"/>
              </a:defRPr>
            </a:lvl3pPr>
            <a:lvl4pPr marL="2133547" indent="-304792">
              <a:buClr>
                <a:srgbClr val="FFFAB1"/>
              </a:buClr>
              <a:buFont typeface="Courier New"/>
              <a:buChar char="o"/>
              <a:defRPr sz="2133">
                <a:solidFill>
                  <a:schemeClr val="bg1"/>
                </a:solidFill>
                <a:latin typeface="Arial"/>
                <a:cs typeface="Arial"/>
              </a:defRPr>
            </a:lvl4pPr>
            <a:lvl5pPr marL="2743131" indent="-304792">
              <a:buClr>
                <a:srgbClr val="FFFAB1"/>
              </a:buClr>
              <a:buFont typeface="Wingdings" charset="2"/>
              <a:buChar char="§"/>
              <a:defRPr sz="2133">
                <a:solidFill>
                  <a:schemeClr val="bg1"/>
                </a:solidFill>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019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1984" y="5003800"/>
            <a:ext cx="7315200" cy="566739"/>
          </a:xfrm>
          <a:prstGeom prst="rect">
            <a:avLst/>
          </a:prstGeom>
        </p:spPr>
        <p:txBody>
          <a:bodyPr anchor="b">
            <a:normAutofit/>
          </a:bodyPr>
          <a:lstStyle>
            <a:lvl1pPr algn="l">
              <a:defRPr sz="2400" b="1">
                <a:solidFill>
                  <a:schemeClr val="bg1"/>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21984" y="1202266"/>
            <a:ext cx="7315200" cy="3691468"/>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21984" y="5570538"/>
            <a:ext cx="7315200" cy="440796"/>
          </a:xfrm>
          <a:prstGeom prst="rect">
            <a:avLst/>
          </a:prstGeom>
        </p:spPr>
        <p:txBody>
          <a:bodyPr>
            <a:normAutofit/>
          </a:bodyPr>
          <a:lstStyle>
            <a:lvl1pPr marL="0" indent="0">
              <a:buNone/>
              <a:defRPr sz="1600">
                <a:solidFill>
                  <a:schemeClr val="bg1"/>
                </a:solidFill>
                <a:latin typeface="Arial"/>
                <a:cs typeface="Aria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2455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8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p:cNvSpPr txBox="1">
            <a:spLocks/>
          </p:cNvSpPr>
          <p:nvPr userDrawn="1"/>
        </p:nvSpPr>
        <p:spPr>
          <a:xfrm>
            <a:off x="963084" y="2489201"/>
            <a:ext cx="10363200" cy="1361017"/>
          </a:xfrm>
          <a:prstGeom prst="rect">
            <a:avLst/>
          </a:prstGeom>
        </p:spPr>
        <p:txBody>
          <a:bodyPr anchor="b"/>
          <a:lstStyle>
            <a:lvl1pPr algn="l" defTabSz="457200" rtl="0" eaLnBrk="1" latinLnBrk="0" hangingPunct="1">
              <a:spcBef>
                <a:spcPct val="0"/>
              </a:spcBef>
              <a:buNone/>
              <a:defRPr sz="3200" b="1" kern="1200" cap="all">
                <a:solidFill>
                  <a:schemeClr val="bg1"/>
                </a:solidFill>
                <a:latin typeface="Arial"/>
                <a:ea typeface="+mj-ea"/>
                <a:cs typeface="Arial"/>
              </a:defRPr>
            </a:lvl1pPr>
          </a:lstStyle>
          <a:p>
            <a:pPr fontAlgn="auto">
              <a:spcAft>
                <a:spcPts val="0"/>
              </a:spcAft>
              <a:defRPr/>
            </a:pPr>
            <a:r>
              <a:rPr lang="en-US" sz="4267" dirty="0"/>
              <a:t>Click to edit Master title style</a:t>
            </a:r>
          </a:p>
        </p:txBody>
      </p:sp>
      <p:sp>
        <p:nvSpPr>
          <p:cNvPr id="11" name="Text Placeholder 2"/>
          <p:cNvSpPr>
            <a:spLocks noGrp="1"/>
          </p:cNvSpPr>
          <p:nvPr>
            <p:ph type="body" idx="1"/>
          </p:nvPr>
        </p:nvSpPr>
        <p:spPr>
          <a:xfrm>
            <a:off x="963084" y="3958453"/>
            <a:ext cx="10363200" cy="1206215"/>
          </a:xfrm>
          <a:prstGeom prst="rect">
            <a:avLst/>
          </a:prstGeom>
        </p:spPr>
        <p:txBody>
          <a:bodyPr anchor="t" anchorCtr="0">
            <a:normAutofit/>
          </a:bodyPr>
          <a:lstStyle>
            <a:lvl1pPr marL="0" indent="0">
              <a:buNone/>
              <a:defRPr sz="2400">
                <a:solidFill>
                  <a:schemeClr val="bg1">
                    <a:lumMod val="50000"/>
                  </a:schemeClr>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a:xfrm>
            <a:off x="80433" y="6510867"/>
            <a:ext cx="2844800" cy="364067"/>
          </a:xfrm>
        </p:spPr>
        <p:txBody>
          <a:bodyPr/>
          <a:lstStyle>
            <a:lvl1pPr>
              <a:defRPr sz="800">
                <a:solidFill>
                  <a:schemeClr val="bg1"/>
                </a:solidFill>
                <a:latin typeface="Arial"/>
                <a:cs typeface="Arial"/>
              </a:defRPr>
            </a:lvl1pPr>
          </a:lstStyle>
          <a:p>
            <a:pPr>
              <a:defRPr/>
            </a:pPr>
            <a:endParaRPr lang="en-US" dirty="0"/>
          </a:p>
        </p:txBody>
      </p:sp>
      <p:sp>
        <p:nvSpPr>
          <p:cNvPr id="6"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solidFill>
                <a:latin typeface="Arial"/>
                <a:ea typeface="+mn-ea"/>
                <a:cs typeface="Arial"/>
              </a:defRPr>
            </a:lvl1pPr>
          </a:lstStyle>
          <a:p>
            <a:pPr>
              <a:defRPr/>
            </a:pPr>
            <a:fld id="{42FF50C1-C99D-8F49-8FA6-613D5F15E906}" type="slidenum">
              <a:rPr lang="en-US"/>
              <a:pPr>
                <a:defRPr/>
              </a:pPr>
              <a:t>‹#›</a:t>
            </a:fld>
            <a:endParaRPr lang="en-US" dirty="0"/>
          </a:p>
        </p:txBody>
      </p:sp>
      <p:sp>
        <p:nvSpPr>
          <p:cNvPr id="7" name="Title 1"/>
          <p:cNvSpPr>
            <a:spLocks noGrp="1"/>
          </p:cNvSpPr>
          <p:nvPr>
            <p:ph type="title"/>
          </p:nvPr>
        </p:nvSpPr>
        <p:spPr>
          <a:xfrm>
            <a:off x="963084" y="2556160"/>
            <a:ext cx="10363200" cy="1362075"/>
          </a:xfrm>
          <a:prstGeom prst="rect">
            <a:avLst/>
          </a:prstGeom>
        </p:spPr>
        <p:txBody>
          <a:bodyPr anchor="b" anchorCtr="0">
            <a:noAutofit/>
          </a:bodyPr>
          <a:lstStyle>
            <a:lvl1pPr algn="l">
              <a:defRPr sz="4267" b="1" cap="all">
                <a:solidFill>
                  <a:schemeClr val="accent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659790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012427"/>
            <a:ext cx="10246783" cy="1362075"/>
          </a:xfrm>
          <a:prstGeom prst="rect">
            <a:avLst/>
          </a:prstGeom>
        </p:spPr>
        <p:txBody>
          <a:bodyPr anchor="t">
            <a:noAutofit/>
          </a:bodyPr>
          <a:lstStyle>
            <a:lvl1pPr algn="l">
              <a:defRPr sz="4267" b="1" cap="all">
                <a:solidFill>
                  <a:schemeClr val="tx2"/>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5" y="2512239"/>
            <a:ext cx="10246783" cy="1500187"/>
          </a:xfrm>
          <a:prstGeom prst="rect">
            <a:avLst/>
          </a:prstGeom>
        </p:spPr>
        <p:txBody>
          <a:bodyPr anchor="b">
            <a:normAutofit/>
          </a:bodyPr>
          <a:lstStyle>
            <a:lvl1pPr marL="0" indent="0">
              <a:buNone/>
              <a:defRPr sz="2400">
                <a:solidFill>
                  <a:schemeClr val="tx1">
                    <a:tint val="75000"/>
                  </a:schemeClr>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endParaRPr lang="en-US" dirty="0"/>
          </a:p>
        </p:txBody>
      </p:sp>
      <p:sp>
        <p:nvSpPr>
          <p:cNvPr id="5"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6E34B1B0-E628-E341-AB77-6799D8636E4A}" type="slidenum">
              <a:rPr lang="en-US"/>
              <a:pPr>
                <a:defRPr/>
              </a:pPr>
              <a:t>‹#›</a:t>
            </a:fld>
            <a:endParaRPr lang="en-US" dirty="0"/>
          </a:p>
        </p:txBody>
      </p:sp>
    </p:spTree>
    <p:extLst>
      <p:ext uri="{BB962C8B-B14F-4D97-AF65-F5344CB8AC3E}">
        <p14:creationId xmlns:p14="http://schemas.microsoft.com/office/powerpoint/2010/main" val="562038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5200" y="1295103"/>
            <a:ext cx="10244667" cy="1143000"/>
          </a:xfrm>
          <a:prstGeom prst="rect">
            <a:avLst/>
          </a:prstGeom>
        </p:spPr>
        <p:txBody>
          <a:bodyPr>
            <a:normAutofit/>
          </a:bodyPr>
          <a:lstStyle>
            <a:lvl1pPr algn="l">
              <a:defRPr sz="4267">
                <a:solidFill>
                  <a:schemeClr val="accent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965200" y="2552932"/>
            <a:ext cx="10244667" cy="3664704"/>
          </a:xfrm>
          <a:prstGeom prst="rect">
            <a:avLst/>
          </a:prstGeom>
        </p:spPr>
        <p:txBody>
          <a:bodyPr/>
          <a:lstStyle>
            <a:lvl1pPr marL="457189" indent="-457189">
              <a:buClr>
                <a:schemeClr val="accent1"/>
              </a:buClr>
              <a:buFont typeface="Wingdings" charset="2"/>
              <a:buChar char="§"/>
              <a:defRPr sz="3733">
                <a:latin typeface="Arial"/>
                <a:cs typeface="Arial"/>
              </a:defRPr>
            </a:lvl1pPr>
            <a:lvl2pPr marL="990575" indent="-380990">
              <a:buClr>
                <a:schemeClr val="accent1"/>
              </a:buClr>
              <a:buFont typeface="Courier New"/>
              <a:buChar char="o"/>
              <a:defRPr sz="3200">
                <a:latin typeface="Arial"/>
                <a:cs typeface="Arial"/>
              </a:defRPr>
            </a:lvl2pPr>
            <a:lvl3pPr marL="1523962" indent="-304792">
              <a:buClr>
                <a:schemeClr val="accent1"/>
              </a:buClr>
              <a:buFont typeface="Wingdings" charset="2"/>
              <a:buChar char="§"/>
              <a:defRPr sz="2667">
                <a:latin typeface="Arial"/>
                <a:cs typeface="Arial"/>
              </a:defRPr>
            </a:lvl3pPr>
            <a:lvl4pPr marL="2133547" indent="-304792">
              <a:buClr>
                <a:schemeClr val="accent1"/>
              </a:buClr>
              <a:buFont typeface="Courier New"/>
              <a:buChar char="o"/>
              <a:defRPr sz="2400">
                <a:latin typeface="Arial"/>
                <a:cs typeface="Arial"/>
              </a:defRPr>
            </a:lvl4pPr>
            <a:lvl5pPr marL="2743131" indent="-304792">
              <a:buClr>
                <a:schemeClr val="accent1"/>
              </a:buClr>
              <a:buFont typeface="Wingdings" charset="2"/>
              <a:buChar char="§"/>
              <a:defRPr sz="2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endParaRPr lang="en-US" dirty="0"/>
          </a:p>
        </p:txBody>
      </p:sp>
      <p:sp>
        <p:nvSpPr>
          <p:cNvPr id="5"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8EDB4D03-97E7-1741-8B51-DFCCC4C260A1}" type="slidenum">
              <a:rPr lang="en-US"/>
              <a:pPr>
                <a:defRPr/>
              </a:pPr>
              <a:t>‹#›</a:t>
            </a:fld>
            <a:endParaRPr lang="en-US" dirty="0"/>
          </a:p>
        </p:txBody>
      </p:sp>
    </p:spTree>
    <p:extLst>
      <p:ext uri="{BB962C8B-B14F-4D97-AF65-F5344CB8AC3E}">
        <p14:creationId xmlns:p14="http://schemas.microsoft.com/office/powerpoint/2010/main" val="3720147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p:cNvSpPr txBox="1">
            <a:spLocks/>
          </p:cNvSpPr>
          <p:nvPr userDrawn="1"/>
        </p:nvSpPr>
        <p:spPr>
          <a:xfrm>
            <a:off x="965200" y="1295400"/>
            <a:ext cx="10244667" cy="1143000"/>
          </a:xfrm>
          <a:prstGeom prst="rect">
            <a:avLst/>
          </a:prstGeom>
        </p:spPr>
        <p:txBody>
          <a:bodyPr anchor="ctr">
            <a:normAutofit/>
          </a:bodyPr>
          <a:lstStyle>
            <a:lvl1pPr algn="l" defTabSz="457200" rtl="0" eaLnBrk="1" latinLnBrk="0" hangingPunct="1">
              <a:spcBef>
                <a:spcPct val="0"/>
              </a:spcBef>
              <a:buNone/>
              <a:defRPr sz="3200" kern="1200">
                <a:solidFill>
                  <a:schemeClr val="accent1"/>
                </a:solidFill>
                <a:latin typeface="Arial"/>
                <a:ea typeface="+mj-ea"/>
                <a:cs typeface="Arial"/>
              </a:defRPr>
            </a:lvl1pPr>
          </a:lstStyle>
          <a:p>
            <a:pPr fontAlgn="auto">
              <a:spcAft>
                <a:spcPts val="0"/>
              </a:spcAft>
              <a:defRPr/>
            </a:pPr>
            <a:r>
              <a:rPr lang="en-US" sz="4267" dirty="0"/>
              <a:t>Click to edit Master title style</a:t>
            </a:r>
          </a:p>
        </p:txBody>
      </p:sp>
      <p:sp>
        <p:nvSpPr>
          <p:cNvPr id="3" name="Text Placeholder 2"/>
          <p:cNvSpPr>
            <a:spLocks noGrp="1"/>
          </p:cNvSpPr>
          <p:nvPr>
            <p:ph type="body" idx="1"/>
          </p:nvPr>
        </p:nvSpPr>
        <p:spPr>
          <a:xfrm>
            <a:off x="965200" y="2390247"/>
            <a:ext cx="5031317" cy="639763"/>
          </a:xfrm>
          <a:prstGeom prst="rect">
            <a:avLst/>
          </a:prstGeom>
        </p:spPr>
        <p:txBody>
          <a:bodyPr anchor="b">
            <a:normAutofit/>
          </a:bodyPr>
          <a:lstStyle>
            <a:lvl1pPr marL="0" indent="0">
              <a:buNone/>
              <a:defRPr sz="2667" b="0" i="0">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65200" y="3030008"/>
            <a:ext cx="5031317" cy="2778125"/>
          </a:xfrm>
          <a:prstGeom prst="rect">
            <a:avLst/>
          </a:prstGeom>
        </p:spPr>
        <p:txBody>
          <a:bodyPr/>
          <a:lstStyle>
            <a:lvl1pPr marL="457189" indent="-457189">
              <a:buClr>
                <a:schemeClr val="accent1"/>
              </a:buClr>
              <a:buFont typeface="Wingdings" charset="2"/>
              <a:buChar char="§"/>
              <a:defRPr sz="2400">
                <a:latin typeface="Arial"/>
                <a:cs typeface="Arial"/>
              </a:defRPr>
            </a:lvl1pPr>
            <a:lvl2pPr marL="990575" indent="-380990">
              <a:buClr>
                <a:schemeClr val="accent1"/>
              </a:buClr>
              <a:buFont typeface="Courier New"/>
              <a:buChar char="o"/>
              <a:defRPr sz="2400">
                <a:latin typeface="Arial"/>
                <a:cs typeface="Arial"/>
              </a:defRPr>
            </a:lvl2pPr>
            <a:lvl3pPr marL="1523962" indent="-304792">
              <a:buClr>
                <a:schemeClr val="accent1"/>
              </a:buClr>
              <a:buFont typeface="Wingdings" charset="2"/>
              <a:buChar char="§"/>
              <a:defRPr sz="2133">
                <a:latin typeface="Arial"/>
                <a:cs typeface="Arial"/>
              </a:defRPr>
            </a:lvl3pPr>
            <a:lvl4pPr marL="2133547" indent="-304792">
              <a:buClr>
                <a:schemeClr val="accent1"/>
              </a:buClr>
              <a:buFont typeface="Courier New"/>
              <a:buChar char="o"/>
              <a:defRPr sz="1867">
                <a:latin typeface="Arial"/>
                <a:cs typeface="Arial"/>
              </a:defRPr>
            </a:lvl4pPr>
            <a:lvl5pPr marL="2743131" indent="-304792">
              <a:buClr>
                <a:schemeClr val="accent1"/>
              </a:buClr>
              <a:buFont typeface="Wingdings" charset="2"/>
              <a:buChar char="§"/>
              <a:defRPr sz="1600">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390247"/>
            <a:ext cx="5016499" cy="639763"/>
          </a:xfrm>
          <a:prstGeom prst="rect">
            <a:avLst/>
          </a:prstGeom>
        </p:spPr>
        <p:txBody>
          <a:bodyPr anchor="b">
            <a:normAutofit/>
          </a:bodyPr>
          <a:lstStyle>
            <a:lvl1pPr marL="0" indent="0">
              <a:buNone/>
              <a:defRPr sz="2667" b="0">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1" name="Content Placeholder 3"/>
          <p:cNvSpPr>
            <a:spLocks noGrp="1"/>
          </p:cNvSpPr>
          <p:nvPr>
            <p:ph sz="half" idx="13"/>
          </p:nvPr>
        </p:nvSpPr>
        <p:spPr>
          <a:xfrm>
            <a:off x="6178551" y="3030010"/>
            <a:ext cx="5031317" cy="2778125"/>
          </a:xfrm>
          <a:prstGeom prst="rect">
            <a:avLst/>
          </a:prstGeom>
        </p:spPr>
        <p:txBody>
          <a:bodyPr/>
          <a:lstStyle>
            <a:lvl1pPr marL="457189" indent="-457189">
              <a:buClr>
                <a:schemeClr val="accent1"/>
              </a:buClr>
              <a:buFont typeface="Wingdings" charset="2"/>
              <a:buChar char="§"/>
              <a:defRPr sz="2400">
                <a:latin typeface="Arial"/>
                <a:cs typeface="Arial"/>
              </a:defRPr>
            </a:lvl1pPr>
            <a:lvl2pPr marL="990575" indent="-380990">
              <a:buClr>
                <a:schemeClr val="accent1"/>
              </a:buClr>
              <a:buFont typeface="Courier New"/>
              <a:buChar char="o"/>
              <a:defRPr sz="2400">
                <a:latin typeface="Arial"/>
                <a:cs typeface="Arial"/>
              </a:defRPr>
            </a:lvl2pPr>
            <a:lvl3pPr marL="1523962" indent="-304792">
              <a:buClr>
                <a:schemeClr val="accent1"/>
              </a:buClr>
              <a:buFont typeface="Wingdings" charset="2"/>
              <a:buChar char="§"/>
              <a:defRPr sz="2133">
                <a:latin typeface="Arial"/>
                <a:cs typeface="Arial"/>
              </a:defRPr>
            </a:lvl3pPr>
            <a:lvl4pPr marL="2133547" indent="-304792">
              <a:buClr>
                <a:schemeClr val="accent1"/>
              </a:buClr>
              <a:buFont typeface="Courier New"/>
              <a:buChar char="o"/>
              <a:defRPr sz="1867">
                <a:latin typeface="Arial"/>
                <a:cs typeface="Arial"/>
              </a:defRPr>
            </a:lvl4pPr>
            <a:lvl5pPr marL="2743131" indent="-304792">
              <a:buClr>
                <a:schemeClr val="accent1"/>
              </a:buClr>
              <a:buFont typeface="Wingdings" charset="2"/>
              <a:buChar char="§"/>
              <a:defRPr sz="1600">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4"/>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endParaRPr lang="en-US" dirty="0"/>
          </a:p>
        </p:txBody>
      </p:sp>
      <p:sp>
        <p:nvSpPr>
          <p:cNvPr id="8" name="Slide Number Placeholder 5"/>
          <p:cNvSpPr>
            <a:spLocks noGrp="1"/>
          </p:cNvSpPr>
          <p:nvPr>
            <p:ph type="sldNum" sz="quarter" idx="15"/>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77C453ED-65E9-8646-A781-EF549B33EA3F}" type="slidenum">
              <a:rPr lang="en-US"/>
              <a:pPr>
                <a:defRPr/>
              </a:pPr>
              <a:t>‹#›</a:t>
            </a:fld>
            <a:endParaRPr lang="en-US" dirty="0"/>
          </a:p>
        </p:txBody>
      </p:sp>
    </p:spTree>
    <p:extLst>
      <p:ext uri="{BB962C8B-B14F-4D97-AF65-F5344CB8AC3E}">
        <p14:creationId xmlns:p14="http://schemas.microsoft.com/office/powerpoint/2010/main" val="1155724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02200"/>
            <a:ext cx="7315200" cy="566739"/>
          </a:xfrm>
          <a:prstGeom prst="rect">
            <a:avLst/>
          </a:prstGeom>
        </p:spPr>
        <p:txBody>
          <a:bodyPr anchor="b">
            <a:normAutofit/>
          </a:bodyPr>
          <a:lstStyle>
            <a:lvl1pPr algn="l">
              <a:defRPr sz="2400" b="1">
                <a:latin typeface="Arial"/>
                <a:cs typeface="Arial"/>
              </a:defRPr>
            </a:lvl1pPr>
          </a:lstStyle>
          <a:p>
            <a:r>
              <a:rPr lang="en-US"/>
              <a:t>Click to edit Master title style</a:t>
            </a:r>
            <a:endParaRPr lang="en-US" dirty="0"/>
          </a:p>
        </p:txBody>
      </p:sp>
      <p:sp>
        <p:nvSpPr>
          <p:cNvPr id="3" name="Picture Placeholder 2"/>
          <p:cNvSpPr>
            <a:spLocks noGrp="1"/>
          </p:cNvSpPr>
          <p:nvPr>
            <p:ph type="pic" idx="1"/>
          </p:nvPr>
        </p:nvSpPr>
        <p:spPr>
          <a:xfrm>
            <a:off x="2389717" y="1083733"/>
            <a:ext cx="7315200" cy="3745441"/>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468938"/>
            <a:ext cx="7315200" cy="804863"/>
          </a:xfrm>
          <a:prstGeom prst="rect">
            <a:avLst/>
          </a:prstGeom>
        </p:spPr>
        <p:txBody>
          <a:bodyPr>
            <a:normAutofit/>
          </a:bodyPr>
          <a:lstStyle>
            <a:lvl1pPr marL="0" indent="0">
              <a:buNone/>
              <a:defRPr sz="1600">
                <a:latin typeface="Arial"/>
                <a:cs typeface="Aria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endParaRPr lang="en-US" dirty="0"/>
          </a:p>
        </p:txBody>
      </p:sp>
      <p:sp>
        <p:nvSpPr>
          <p:cNvPr id="6"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4207BB98-A13F-8348-AC5F-3019A589CA04}" type="slidenum">
              <a:rPr lang="en-US"/>
              <a:pPr>
                <a:defRPr/>
              </a:pPr>
              <a:t>‹#›</a:t>
            </a:fld>
            <a:endParaRPr lang="en-US" dirty="0"/>
          </a:p>
        </p:txBody>
      </p:sp>
    </p:spTree>
    <p:extLst>
      <p:ext uri="{BB962C8B-B14F-4D97-AF65-F5344CB8AC3E}">
        <p14:creationId xmlns:p14="http://schemas.microsoft.com/office/powerpoint/2010/main" val="313587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0433" y="6510867"/>
            <a:ext cx="2844800" cy="364067"/>
          </a:xfrm>
        </p:spPr>
        <p:txBody>
          <a:bodyPr/>
          <a:lstStyle>
            <a:lvl1pPr>
              <a:defRPr sz="800">
                <a:solidFill>
                  <a:schemeClr val="bg1">
                    <a:lumMod val="75000"/>
                  </a:schemeClr>
                </a:solidFill>
                <a:latin typeface="Arial"/>
                <a:cs typeface="Arial"/>
              </a:defRPr>
            </a:lvl1pPr>
          </a:lstStyle>
          <a:p>
            <a:pPr>
              <a:defRPr/>
            </a:pPr>
            <a:endParaRPr lang="en-US" dirty="0"/>
          </a:p>
        </p:txBody>
      </p:sp>
      <p:sp>
        <p:nvSpPr>
          <p:cNvPr id="3" name="Slide Number Placeholder 5"/>
          <p:cNvSpPr>
            <a:spLocks noGrp="1"/>
          </p:cNvSpPr>
          <p:nvPr>
            <p:ph type="sldNum" sz="quarter" idx="11"/>
          </p:nvPr>
        </p:nvSpPr>
        <p:spPr>
          <a:xfrm>
            <a:off x="10928351" y="6481233"/>
            <a:ext cx="1164167" cy="366184"/>
          </a:xfrm>
          <a:prstGeom prst="rect">
            <a:avLst/>
          </a:prstGeom>
        </p:spPr>
        <p:txBody>
          <a:bodyPr/>
          <a:lstStyle>
            <a:lvl1pPr fontAlgn="auto">
              <a:spcBef>
                <a:spcPts val="0"/>
              </a:spcBef>
              <a:spcAft>
                <a:spcPts val="0"/>
              </a:spcAft>
              <a:defRPr sz="800">
                <a:solidFill>
                  <a:schemeClr val="bg1">
                    <a:lumMod val="75000"/>
                  </a:schemeClr>
                </a:solidFill>
                <a:latin typeface="Arial"/>
                <a:ea typeface="+mn-ea"/>
                <a:cs typeface="Arial"/>
              </a:defRPr>
            </a:lvl1pPr>
          </a:lstStyle>
          <a:p>
            <a:pPr>
              <a:defRPr/>
            </a:pPr>
            <a:fld id="{B60676CC-C35D-DA44-A5DB-E56E851EBE5F}" type="slidenum">
              <a:rPr lang="en-US"/>
              <a:pPr>
                <a:defRPr/>
              </a:pPr>
              <a:t>‹#›</a:t>
            </a:fld>
            <a:endParaRPr lang="en-US" dirty="0"/>
          </a:p>
        </p:txBody>
      </p:sp>
    </p:spTree>
    <p:extLst>
      <p:ext uri="{BB962C8B-B14F-4D97-AF65-F5344CB8AC3E}">
        <p14:creationId xmlns:p14="http://schemas.microsoft.com/office/powerpoint/2010/main" val="9187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32537" y="4739987"/>
            <a:ext cx="10363200" cy="1362075"/>
          </a:xfrm>
          <a:prstGeom prst="rect">
            <a:avLst/>
          </a:prstGeom>
        </p:spPr>
        <p:txBody>
          <a:bodyPr anchor="t">
            <a:normAutofit/>
          </a:bodyPr>
          <a:lstStyle>
            <a:lvl1pPr algn="l">
              <a:defRPr sz="3200" b="0" i="0"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32537" y="4073814"/>
            <a:ext cx="10363200" cy="666173"/>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2"/>
          <p:cNvSpPr>
            <a:spLocks noGrp="1"/>
          </p:cNvSpPr>
          <p:nvPr>
            <p:ph type="pic" idx="14"/>
          </p:nvPr>
        </p:nvSpPr>
        <p:spPr>
          <a:xfrm>
            <a:off x="1332537" y="1"/>
            <a:ext cx="10363200" cy="3902365"/>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246328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Content Placeholder 2"/>
          <p:cNvSpPr>
            <a:spLocks noGrp="1"/>
          </p:cNvSpPr>
          <p:nvPr>
            <p:ph idx="1"/>
          </p:nvPr>
        </p:nvSpPr>
        <p:spPr>
          <a:xfrm>
            <a:off x="1351310" y="2065258"/>
            <a:ext cx="10451507" cy="3306843"/>
          </a:xfrm>
          <a:prstGeom prst="rect">
            <a:avLst/>
          </a:prstGeom>
        </p:spPr>
        <p:txBody>
          <a:bodyPr/>
          <a:lstStyle>
            <a:lvl1pPr marL="342900" indent="-342900">
              <a:buClr>
                <a:schemeClr val="accent1"/>
              </a:buClr>
              <a:buFont typeface="Wingdings" charset="2"/>
              <a:buChar char="§"/>
              <a:defRPr/>
            </a:lvl1pPr>
            <a:lvl2pPr marL="742950" indent="-285750">
              <a:buClr>
                <a:schemeClr val="accent1"/>
              </a:buClr>
              <a:buFont typeface="Arial"/>
              <a:buChar char="•"/>
              <a:defRPr/>
            </a:lvl2pPr>
            <a:lvl3pPr marL="1143000" indent="-228600">
              <a:buClr>
                <a:schemeClr val="accent1"/>
              </a:buClr>
              <a:buFont typeface="Wingdings" charset="2"/>
              <a:buChar char="§"/>
              <a:defRPr/>
            </a:lvl3pPr>
            <a:lvl4pPr marL="1600200" indent="-228600">
              <a:buClr>
                <a:schemeClr val="accent1"/>
              </a:buClr>
              <a:buFont typeface="Arial"/>
              <a:buChar char="•"/>
              <a:defRPr/>
            </a:lvl4pPr>
            <a:lvl5pPr marL="2057400" indent="-228600">
              <a:buClr>
                <a:schemeClr val="accent1"/>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ctrTitle"/>
          </p:nvPr>
        </p:nvSpPr>
        <p:spPr>
          <a:xfrm>
            <a:off x="1351310" y="787400"/>
            <a:ext cx="10451507" cy="1164458"/>
          </a:xfrm>
          <a:prstGeom prst="rect">
            <a:avLst/>
          </a:prstGeom>
        </p:spPr>
        <p:txBody>
          <a:bodyPr anchor="b" anchorCtr="0">
            <a:normAutofit/>
          </a:bodyPr>
          <a:lstStyle>
            <a:lvl1pPr algn="l">
              <a:defRPr sz="3600">
                <a:solidFill>
                  <a:schemeClr val="tx2"/>
                </a:solidFill>
              </a:defRPr>
            </a:lvl1pPr>
          </a:lstStyle>
          <a:p>
            <a:r>
              <a:rPr lang="en-US"/>
              <a:t>Click to edit Master title style</a:t>
            </a:r>
          </a:p>
        </p:txBody>
      </p:sp>
      <p:sp>
        <p:nvSpPr>
          <p:cNvPr id="4" name="Text Placeholder 4"/>
          <p:cNvSpPr>
            <a:spLocks noGrp="1"/>
          </p:cNvSpPr>
          <p:nvPr>
            <p:ph type="body" sz="quarter" idx="10"/>
          </p:nvPr>
        </p:nvSpPr>
        <p:spPr>
          <a:xfrm>
            <a:off x="1350718" y="5518150"/>
            <a:ext cx="10452100" cy="781050"/>
          </a:xfrm>
          <a:prstGeom prst="rect">
            <a:avLst/>
          </a:prstGeom>
        </p:spPr>
        <p:txBody>
          <a:bodyPr vert="horz"/>
          <a:lstStyle>
            <a:lvl1pPr marL="0" indent="0">
              <a:buFontTx/>
              <a:buNone/>
              <a:defRPr sz="1000" baseline="0">
                <a:solidFill>
                  <a:schemeClr val="tx1"/>
                </a:solidFill>
              </a:defRPr>
            </a:lvl1pPr>
            <a:lvl2pPr marL="457200" indent="0">
              <a:buFontTx/>
              <a:buNone/>
              <a:defRPr sz="1000" baseline="0">
                <a:solidFill>
                  <a:schemeClr val="bg1"/>
                </a:solidFill>
              </a:defRPr>
            </a:lvl2pPr>
            <a:lvl3pPr marL="914400" indent="0">
              <a:buFontTx/>
              <a:buNone/>
              <a:defRPr sz="1000" baseline="0">
                <a:solidFill>
                  <a:schemeClr val="bg1"/>
                </a:solidFill>
              </a:defRPr>
            </a:lvl3pPr>
            <a:lvl4pPr marL="1371600" indent="0">
              <a:buFontTx/>
              <a:buNone/>
              <a:defRPr sz="1000" baseline="0">
                <a:solidFill>
                  <a:schemeClr val="bg1"/>
                </a:solidFill>
              </a:defRPr>
            </a:lvl4pPr>
            <a:lvl5pPr marL="1828800" indent="0">
              <a:buFontTx/>
              <a:buNone/>
              <a:defRPr sz="100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6618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ctrTitle"/>
          </p:nvPr>
        </p:nvSpPr>
        <p:spPr>
          <a:xfrm>
            <a:off x="1335898" y="481834"/>
            <a:ext cx="7943569" cy="1470025"/>
          </a:xfrm>
          <a:prstGeom prst="rect">
            <a:avLst/>
          </a:prstGeom>
        </p:spPr>
        <p:txBody>
          <a:bodyPr anchor="b" anchorCtr="0">
            <a:normAutofit/>
          </a:bodyPr>
          <a:lstStyle>
            <a:lvl1pPr algn="l">
              <a:defRPr sz="3600">
                <a:solidFill>
                  <a:schemeClr val="tx2"/>
                </a:solidFill>
              </a:defRPr>
            </a:lvl1pPr>
          </a:lstStyle>
          <a:p>
            <a:r>
              <a:rPr lang="en-US"/>
              <a:t>Click to edit Master title style</a:t>
            </a:r>
          </a:p>
        </p:txBody>
      </p:sp>
      <p:sp>
        <p:nvSpPr>
          <p:cNvPr id="5" name="Content Placeholder 2"/>
          <p:cNvSpPr>
            <a:spLocks noGrp="1"/>
          </p:cNvSpPr>
          <p:nvPr>
            <p:ph idx="1"/>
          </p:nvPr>
        </p:nvSpPr>
        <p:spPr>
          <a:xfrm>
            <a:off x="1335898" y="2065258"/>
            <a:ext cx="7943569" cy="3357643"/>
          </a:xfrm>
          <a:prstGeom prst="rect">
            <a:avLst/>
          </a:prstGeom>
        </p:spPr>
        <p:txBody>
          <a:bodyPr/>
          <a:lstStyle>
            <a:lvl1pPr marL="342900" indent="-342900">
              <a:buClr>
                <a:schemeClr val="accent1"/>
              </a:buClr>
              <a:buFont typeface="Wingdings" charset="2"/>
              <a:buChar char="§"/>
              <a:defRPr/>
            </a:lvl1pPr>
            <a:lvl2pPr marL="742950" indent="-285750">
              <a:buClr>
                <a:schemeClr val="accent1"/>
              </a:buClr>
              <a:buFont typeface="Arial"/>
              <a:buChar char="•"/>
              <a:defRPr/>
            </a:lvl2pPr>
            <a:lvl3pPr marL="1143000" indent="-228600">
              <a:buClr>
                <a:schemeClr val="accent1"/>
              </a:buClr>
              <a:buFont typeface="Wingdings" charset="2"/>
              <a:buChar char="§"/>
              <a:defRPr/>
            </a:lvl3pPr>
            <a:lvl4pPr marL="1600200" indent="-228600">
              <a:buClr>
                <a:schemeClr val="accent1"/>
              </a:buClr>
              <a:buFont typeface="Arial"/>
              <a:buChar char="•"/>
              <a:defRPr/>
            </a:lvl4pPr>
            <a:lvl5pPr marL="2057400" indent="-228600">
              <a:buClr>
                <a:schemeClr val="accent1"/>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5"/>
          </p:nvPr>
        </p:nvSpPr>
        <p:spPr>
          <a:xfrm>
            <a:off x="9982260" y="1506457"/>
            <a:ext cx="1932931" cy="2013946"/>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9" name="Picture Placeholder 2"/>
          <p:cNvSpPr>
            <a:spLocks noGrp="1"/>
          </p:cNvSpPr>
          <p:nvPr>
            <p:ph type="pic" idx="16"/>
          </p:nvPr>
        </p:nvSpPr>
        <p:spPr>
          <a:xfrm>
            <a:off x="9983216" y="3672803"/>
            <a:ext cx="1938528" cy="2013946"/>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6" name="Text Placeholder 4"/>
          <p:cNvSpPr>
            <a:spLocks noGrp="1"/>
          </p:cNvSpPr>
          <p:nvPr>
            <p:ph type="body" sz="quarter" idx="10"/>
          </p:nvPr>
        </p:nvSpPr>
        <p:spPr>
          <a:xfrm>
            <a:off x="1350719" y="5518150"/>
            <a:ext cx="7928748" cy="781050"/>
          </a:xfrm>
          <a:prstGeom prst="rect">
            <a:avLst/>
          </a:prstGeom>
        </p:spPr>
        <p:txBody>
          <a:bodyPr vert="horz"/>
          <a:lstStyle>
            <a:lvl1pPr marL="0" indent="0">
              <a:buFontTx/>
              <a:buNone/>
              <a:defRPr sz="1000" baseline="0">
                <a:solidFill>
                  <a:schemeClr val="tx1"/>
                </a:solidFill>
              </a:defRPr>
            </a:lvl1pPr>
            <a:lvl2pPr marL="457200" indent="0">
              <a:buFontTx/>
              <a:buNone/>
              <a:defRPr sz="1000" baseline="0">
                <a:solidFill>
                  <a:schemeClr val="bg1"/>
                </a:solidFill>
              </a:defRPr>
            </a:lvl2pPr>
            <a:lvl3pPr marL="914400" indent="0">
              <a:buFontTx/>
              <a:buNone/>
              <a:defRPr sz="1000" baseline="0">
                <a:solidFill>
                  <a:schemeClr val="bg1"/>
                </a:solidFill>
              </a:defRPr>
            </a:lvl3pPr>
            <a:lvl4pPr marL="1371600" indent="0">
              <a:buFontTx/>
              <a:buNone/>
              <a:defRPr sz="1000" baseline="0">
                <a:solidFill>
                  <a:schemeClr val="bg1"/>
                </a:solidFill>
              </a:defRPr>
            </a:lvl4pPr>
            <a:lvl5pPr marL="1828800" indent="0">
              <a:buFontTx/>
              <a:buNone/>
              <a:defRPr sz="100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0816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332550" y="4542689"/>
            <a:ext cx="10549823" cy="566738"/>
          </a:xfrm>
          <a:prstGeom prst="rect">
            <a:avLst/>
          </a:prstGeom>
        </p:spPr>
        <p:txBody>
          <a:bodyPr anchor="b">
            <a:normAutofit/>
          </a:bodyPr>
          <a:lstStyle>
            <a:lvl1pPr algn="l">
              <a:defRPr sz="1800" b="1"/>
            </a:lvl1pPr>
          </a:lstStyle>
          <a:p>
            <a:r>
              <a:rPr lang="en-US"/>
              <a:t>Click to edit Master title style</a:t>
            </a:r>
          </a:p>
        </p:txBody>
      </p:sp>
      <p:sp>
        <p:nvSpPr>
          <p:cNvPr id="10" name="Text Placeholder 3"/>
          <p:cNvSpPr>
            <a:spLocks noGrp="1"/>
          </p:cNvSpPr>
          <p:nvPr>
            <p:ph type="body" sz="half" idx="2"/>
          </p:nvPr>
        </p:nvSpPr>
        <p:spPr>
          <a:xfrm>
            <a:off x="1332551" y="5109427"/>
            <a:ext cx="5085415"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4"/>
          </p:nvPr>
        </p:nvSpPr>
        <p:spPr>
          <a:xfrm>
            <a:off x="6796959" y="5109427"/>
            <a:ext cx="5085415"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2"/>
          <p:cNvSpPr>
            <a:spLocks noGrp="1"/>
          </p:cNvSpPr>
          <p:nvPr>
            <p:ph type="pic" idx="16"/>
          </p:nvPr>
        </p:nvSpPr>
        <p:spPr>
          <a:xfrm>
            <a:off x="1332551" y="915898"/>
            <a:ext cx="5085415" cy="3283896"/>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2" name="Picture Placeholder 2"/>
          <p:cNvSpPr>
            <a:spLocks noGrp="1"/>
          </p:cNvSpPr>
          <p:nvPr>
            <p:ph type="pic" idx="17"/>
          </p:nvPr>
        </p:nvSpPr>
        <p:spPr>
          <a:xfrm>
            <a:off x="6796960" y="915898"/>
            <a:ext cx="5084064" cy="3283896"/>
          </a:xfrm>
          <a:prstGeom prst="rect">
            <a:avLst/>
          </a:prstGeom>
          <a:blipFill rotWithShape="1">
            <a:blip r:embed="rId3"/>
            <a:srcRect/>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118005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332553" y="915899"/>
            <a:ext cx="3119855" cy="1547552"/>
          </a:xfrm>
          <a:prstGeom prst="rect">
            <a:avLst/>
          </a:prstGeom>
          <a:blipFill rotWithShape="1">
            <a:blip r:embed="rId2"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4" name="Picture Placeholder 2"/>
          <p:cNvSpPr>
            <a:spLocks noGrp="1"/>
          </p:cNvSpPr>
          <p:nvPr>
            <p:ph type="pic" idx="19"/>
          </p:nvPr>
        </p:nvSpPr>
        <p:spPr>
          <a:xfrm>
            <a:off x="5014792" y="915899"/>
            <a:ext cx="3119855" cy="1547552"/>
          </a:xfrm>
          <a:prstGeom prst="rect">
            <a:avLst/>
          </a:prstGeom>
          <a:blipFill rotWithShape="1">
            <a:blip r:embed="rId3"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5" name="Picture Placeholder 2"/>
          <p:cNvSpPr>
            <a:spLocks noGrp="1"/>
          </p:cNvSpPr>
          <p:nvPr>
            <p:ph type="pic" idx="20"/>
          </p:nvPr>
        </p:nvSpPr>
        <p:spPr>
          <a:xfrm>
            <a:off x="8678553" y="898932"/>
            <a:ext cx="3119855" cy="1547552"/>
          </a:xfrm>
          <a:prstGeom prst="rect">
            <a:avLst/>
          </a:prstGeom>
          <a:blipFill rotWithShape="1">
            <a:blip r:embed="rId4"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6" name="Picture Placeholder 2"/>
          <p:cNvSpPr>
            <a:spLocks noGrp="1"/>
          </p:cNvSpPr>
          <p:nvPr>
            <p:ph type="pic" idx="21"/>
          </p:nvPr>
        </p:nvSpPr>
        <p:spPr>
          <a:xfrm>
            <a:off x="1350495" y="3054115"/>
            <a:ext cx="3119855" cy="1547552"/>
          </a:xfrm>
          <a:prstGeom prst="rect">
            <a:avLst/>
          </a:prstGeom>
          <a:blipFill rotWithShape="1">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7" name="Picture Placeholder 2"/>
          <p:cNvSpPr>
            <a:spLocks noGrp="1"/>
          </p:cNvSpPr>
          <p:nvPr>
            <p:ph type="pic" idx="22"/>
          </p:nvPr>
        </p:nvSpPr>
        <p:spPr>
          <a:xfrm>
            <a:off x="5032735" y="3054115"/>
            <a:ext cx="3119855" cy="1547552"/>
          </a:xfrm>
          <a:prstGeom prst="rect">
            <a:avLst/>
          </a:prstGeom>
          <a:blipFill rotWithShape="1">
            <a:blip r:embed="rId6"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8" name="Picture Placeholder 2"/>
          <p:cNvSpPr>
            <a:spLocks noGrp="1"/>
          </p:cNvSpPr>
          <p:nvPr>
            <p:ph type="pic" idx="23"/>
          </p:nvPr>
        </p:nvSpPr>
        <p:spPr>
          <a:xfrm>
            <a:off x="8696495" y="3037148"/>
            <a:ext cx="3119855" cy="1547552"/>
          </a:xfrm>
          <a:prstGeom prst="rect">
            <a:avLst/>
          </a:prstGeom>
          <a:blipFill rotWithShape="1">
            <a:blip r:embed="rId7"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none"/>
        </p:style>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9" name="Title 1"/>
          <p:cNvSpPr>
            <a:spLocks noGrp="1"/>
          </p:cNvSpPr>
          <p:nvPr>
            <p:ph type="title"/>
          </p:nvPr>
        </p:nvSpPr>
        <p:spPr>
          <a:xfrm>
            <a:off x="1378732" y="4903362"/>
            <a:ext cx="10363200" cy="1219921"/>
          </a:xfrm>
          <a:prstGeom prst="rect">
            <a:avLst/>
          </a:prstGeom>
        </p:spPr>
        <p:txBody>
          <a:bodyPr anchor="t">
            <a:normAutofit/>
          </a:bodyPr>
          <a:lstStyle>
            <a:lvl1pPr algn="l">
              <a:defRPr sz="2400" b="0" i="0" cap="none">
                <a:solidFill>
                  <a:schemeClr val="tx2"/>
                </a:solidFill>
              </a:defRPr>
            </a:lvl1pPr>
          </a:lstStyle>
          <a:p>
            <a:r>
              <a:rPr lang="en-US"/>
              <a:t>Click to edit Master title style</a:t>
            </a:r>
          </a:p>
        </p:txBody>
      </p:sp>
    </p:spTree>
    <p:extLst>
      <p:ext uri="{BB962C8B-B14F-4D97-AF65-F5344CB8AC3E}">
        <p14:creationId xmlns:p14="http://schemas.microsoft.com/office/powerpoint/2010/main" val="86746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4" descr="PP MU open bar blue grad 1024x76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L-V-Reverse_Klingler.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9584" y="2414589"/>
            <a:ext cx="3884083"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335260" y="4459849"/>
            <a:ext cx="8574424" cy="778980"/>
          </a:xfrm>
          <a:prstGeom prst="rect">
            <a:avLst/>
          </a:prstGeom>
        </p:spPr>
        <p:txBody>
          <a:bodyPr anchor="b" anchorCtr="0">
            <a:noAutofit/>
          </a:bodyPr>
          <a:lstStyle>
            <a:lvl1pPr algn="ctr">
              <a:lnSpc>
                <a:spcPts val="2600"/>
              </a:lnSpc>
              <a:defRPr sz="2400" b="0" cap="none" spc="0" baseline="0">
                <a:solidFill>
                  <a:schemeClr val="bg1"/>
                </a:solidFill>
                <a:latin typeface="Arial"/>
                <a:cs typeface="Arial"/>
              </a:defRPr>
            </a:lvl1pPr>
          </a:lstStyle>
          <a:p>
            <a:r>
              <a:rPr lang="en-US"/>
              <a:t>Click to edit Master title style</a:t>
            </a:r>
          </a:p>
        </p:txBody>
      </p:sp>
      <p:sp>
        <p:nvSpPr>
          <p:cNvPr id="6" name="Text Placeholder 2"/>
          <p:cNvSpPr>
            <a:spLocks noGrp="1"/>
          </p:cNvSpPr>
          <p:nvPr>
            <p:ph type="body" idx="1"/>
          </p:nvPr>
        </p:nvSpPr>
        <p:spPr>
          <a:xfrm>
            <a:off x="2335260" y="5289549"/>
            <a:ext cx="8574424" cy="571423"/>
          </a:xfrm>
          <a:prstGeom prst="rect">
            <a:avLst/>
          </a:prstGeom>
        </p:spPr>
        <p:txBody>
          <a:bodyPr anchor="t" anchorCtr="0"/>
          <a:lstStyle>
            <a:lvl1pPr marL="0" indent="0" algn="ctr">
              <a:lnSpc>
                <a:spcPts val="2100"/>
              </a:lnSpc>
              <a:spcBef>
                <a:spcPts val="0"/>
              </a:spcBef>
              <a:buNone/>
              <a:defRPr sz="14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0436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6.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theme" Target="../theme/theme9.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8" descr="PPT master background 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MARQUETTE UNIVERSITY </a:t>
            </a:r>
            <a:r>
              <a:rPr lang="en-US" b="1"/>
              <a:t>BRAND GUIDELINES</a:t>
            </a:r>
          </a:p>
        </p:txBody>
      </p:sp>
      <p:sp>
        <p:nvSpPr>
          <p:cNvPr id="5"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JANUARY 2015</a:t>
            </a:r>
          </a:p>
        </p:txBody>
      </p:sp>
    </p:spTree>
    <p:extLst>
      <p:ext uri="{BB962C8B-B14F-4D97-AF65-F5344CB8AC3E}">
        <p14:creationId xmlns:p14="http://schemas.microsoft.com/office/powerpoint/2010/main" val="387593122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8" descr="PPT master background 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MARQUETTE UNIVERSITY </a:t>
            </a:r>
            <a:r>
              <a:rPr lang="en-US" b="1"/>
              <a:t>BRAND GUIDELINES</a:t>
            </a:r>
          </a:p>
        </p:txBody>
      </p:sp>
      <p:sp>
        <p:nvSpPr>
          <p:cNvPr id="5"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JANUARY 2015</a:t>
            </a:r>
          </a:p>
        </p:txBody>
      </p:sp>
    </p:spTree>
    <p:extLst>
      <p:ext uri="{BB962C8B-B14F-4D97-AF65-F5344CB8AC3E}">
        <p14:creationId xmlns:p14="http://schemas.microsoft.com/office/powerpoint/2010/main" val="1396865577"/>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descr="PP blue bars light background 1024x76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10160000" y="6577014"/>
            <a:ext cx="1422400" cy="280987"/>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DC2265D3-941E-41FE-9E1A-D5EAEE259931}" type="slidenum">
              <a:rPr lang="en-US" sz="800"/>
              <a:pPr algn="r" eaLnBrk="1" hangingPunct="1"/>
              <a:t>‹#›</a:t>
            </a:fld>
            <a:endParaRPr lang="en-US" sz="800"/>
          </a:p>
        </p:txBody>
      </p:sp>
      <p:sp>
        <p:nvSpPr>
          <p:cNvPr id="13" name="Footer Placeholder 4"/>
          <p:cNvSpPr txBox="1">
            <a:spLocks/>
          </p:cNvSpPr>
          <p:nvPr/>
        </p:nvSpPr>
        <p:spPr>
          <a:xfrm>
            <a:off x="1299633" y="6577014"/>
            <a:ext cx="3860800" cy="231775"/>
          </a:xfrm>
          <a:prstGeom prst="rect">
            <a:avLst/>
          </a:prstGeom>
        </p:spPr>
        <p:txBody>
          <a:bodyPr/>
          <a:lstStyle>
            <a:defPPr>
              <a:defRPr lang="en-US"/>
            </a:defPPr>
            <a:lvl1pPr algn="l" defTabSz="457200" rtl="0" fontAlgn="base">
              <a:spcBef>
                <a:spcPct val="0"/>
              </a:spcBef>
              <a:spcAft>
                <a:spcPct val="0"/>
              </a:spcAft>
              <a:defRPr sz="1000" kern="1200" dirty="0" smtClean="0">
                <a:solidFill>
                  <a:schemeClr val="bg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800">
                <a:solidFill>
                  <a:schemeClr val="tx1"/>
                </a:solidFill>
              </a:rPr>
              <a:t>Marquette University Klingler  College of Arts and Science</a:t>
            </a:r>
          </a:p>
        </p:txBody>
      </p:sp>
    </p:spTree>
    <p:extLst>
      <p:ext uri="{BB962C8B-B14F-4D97-AF65-F5344CB8AC3E}">
        <p14:creationId xmlns:p14="http://schemas.microsoft.com/office/powerpoint/2010/main" val="31789010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700">
                <a:solidFill>
                  <a:schemeClr val="accent5"/>
                </a:solidFill>
                <a:latin typeface="Arial"/>
                <a:ea typeface="+mn-ea"/>
                <a:cs typeface="Arial"/>
              </a:defRPr>
            </a:lvl1pPr>
          </a:lstStyle>
          <a:p>
            <a:pPr>
              <a:defRPr/>
            </a:pPr>
            <a:r>
              <a:rPr lang="en-US"/>
              <a:t>MARQUETTE UNIVERSITY </a:t>
            </a:r>
            <a:r>
              <a:rPr lang="en-US" b="1"/>
              <a:t>BRAND GUIDELINES</a:t>
            </a:r>
          </a:p>
        </p:txBody>
      </p:sp>
      <p:sp>
        <p:nvSpPr>
          <p:cNvPr id="14"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700">
                <a:solidFill>
                  <a:schemeClr val="accent5"/>
                </a:solidFill>
                <a:latin typeface="Arial"/>
                <a:ea typeface="+mn-ea"/>
                <a:cs typeface="Arial"/>
              </a:defRPr>
            </a:lvl1pPr>
          </a:lstStyle>
          <a:p>
            <a:pPr>
              <a:defRPr/>
            </a:pPr>
            <a:r>
              <a:rPr lang="en-US"/>
              <a:t>JANUARY 2015</a:t>
            </a:r>
          </a:p>
        </p:txBody>
      </p:sp>
    </p:spTree>
    <p:extLst>
      <p:ext uri="{BB962C8B-B14F-4D97-AF65-F5344CB8AC3E}">
        <p14:creationId xmlns:p14="http://schemas.microsoft.com/office/powerpoint/2010/main" val="292262485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MARQUETTE UNIVERSITY </a:t>
            </a:r>
            <a:r>
              <a:rPr lang="en-US" b="1"/>
              <a:t>BRAND GUIDELINES</a:t>
            </a:r>
          </a:p>
        </p:txBody>
      </p:sp>
      <p:sp>
        <p:nvSpPr>
          <p:cNvPr id="14"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JANUARY 2015</a:t>
            </a:r>
          </a:p>
        </p:txBody>
      </p:sp>
    </p:spTree>
    <p:extLst>
      <p:ext uri="{BB962C8B-B14F-4D97-AF65-F5344CB8AC3E}">
        <p14:creationId xmlns:p14="http://schemas.microsoft.com/office/powerpoint/2010/main" val="14289738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71034" y="702117"/>
            <a:ext cx="10049933" cy="438582"/>
          </a:xfrm>
          <a:prstGeom prst="rect">
            <a:avLst/>
          </a:prstGeom>
        </p:spPr>
        <p:txBody>
          <a:bodyPr wrap="square" lIns="0" tIns="0" rIns="0" bIns="0">
            <a:spAutoFit/>
          </a:bodyPr>
          <a:lstStyle>
            <a:lvl1pPr>
              <a:defRPr sz="2850" b="1" i="0">
                <a:solidFill>
                  <a:schemeClr val="tx2"/>
                </a:solidFill>
                <a:latin typeface="Arial"/>
                <a:cs typeface="Arial"/>
              </a:defRPr>
            </a:lvl1pPr>
          </a:lstStyle>
          <a:p>
            <a:endParaRPr/>
          </a:p>
        </p:txBody>
      </p:sp>
      <p:sp>
        <p:nvSpPr>
          <p:cNvPr id="3" name="Holder 3"/>
          <p:cNvSpPr>
            <a:spLocks noGrp="1"/>
          </p:cNvSpPr>
          <p:nvPr>
            <p:ph type="body" idx="1"/>
          </p:nvPr>
        </p:nvSpPr>
        <p:spPr>
          <a:xfrm>
            <a:off x="627843" y="1769632"/>
            <a:ext cx="10936312"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56044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8" descr="PPT master background 1.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MARQUETTE UNIVERSITY </a:t>
            </a:r>
            <a:r>
              <a:rPr lang="en-US" b="1"/>
              <a:t>BRAND GUIDELINES</a:t>
            </a:r>
          </a:p>
        </p:txBody>
      </p:sp>
      <p:sp>
        <p:nvSpPr>
          <p:cNvPr id="5"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r>
              <a:rPr lang="en-US"/>
              <a:t>JANUARY 2015</a:t>
            </a:r>
          </a:p>
        </p:txBody>
      </p:sp>
      <p:pic>
        <p:nvPicPr>
          <p:cNvPr id="6149" name="Picture 10" descr="MU Logo-BTD-H-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716434" y="6227234"/>
            <a:ext cx="2899833"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733197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8" descr="PPT master background 1.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endParaRPr lang="en-US" b="1" dirty="0"/>
          </a:p>
        </p:txBody>
      </p:sp>
      <p:sp>
        <p:nvSpPr>
          <p:cNvPr id="5"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endParaRPr lang="en-US" dirty="0"/>
          </a:p>
        </p:txBody>
      </p:sp>
      <p:pic>
        <p:nvPicPr>
          <p:cNvPr id="6149" name="Picture 10" descr="MU Logo-BTD-H-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716434" y="6227234"/>
            <a:ext cx="289983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9011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hdr="0" ft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10" descr="PPT master background white 4.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Picture 11" descr="MU Logo-BTD-H-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716434" y="6227234"/>
            <a:ext cx="289983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Date Placeholder 3"/>
          <p:cNvSpPr>
            <a:spLocks noGrp="1"/>
          </p:cNvSpPr>
          <p:nvPr>
            <p:ph type="dt" sz="half" idx="2"/>
          </p:nvPr>
        </p:nvSpPr>
        <p:spPr>
          <a:xfrm>
            <a:off x="406400" y="6434667"/>
            <a:ext cx="30480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endParaRPr lang="en-US" b="1" dirty="0"/>
          </a:p>
        </p:txBody>
      </p:sp>
      <p:sp>
        <p:nvSpPr>
          <p:cNvPr id="14" name="Footer Placeholder 4"/>
          <p:cNvSpPr>
            <a:spLocks noGrp="1"/>
          </p:cNvSpPr>
          <p:nvPr>
            <p:ph type="ftr" sz="quarter" idx="3"/>
          </p:nvPr>
        </p:nvSpPr>
        <p:spPr>
          <a:xfrm>
            <a:off x="4165600" y="6434667"/>
            <a:ext cx="3860800" cy="366184"/>
          </a:xfrm>
          <a:prstGeom prst="rect">
            <a:avLst/>
          </a:prstGeom>
        </p:spPr>
        <p:txBody>
          <a:bodyPr vert="horz" lIns="91440" tIns="45720" rIns="91440" bIns="45720" rtlCol="0" anchor="ctr"/>
          <a:lstStyle>
            <a:lvl1pPr algn="l" fontAlgn="auto">
              <a:spcBef>
                <a:spcPts val="0"/>
              </a:spcBef>
              <a:spcAft>
                <a:spcPts val="0"/>
              </a:spcAft>
              <a:defRPr sz="933">
                <a:solidFill>
                  <a:schemeClr val="accent5"/>
                </a:solidFill>
                <a:latin typeface="Arial"/>
                <a:ea typeface="+mn-ea"/>
                <a:cs typeface="Arial"/>
              </a:defRPr>
            </a:lvl1pPr>
          </a:lstStyle>
          <a:p>
            <a:pPr>
              <a:defRPr/>
            </a:pPr>
            <a:endParaRPr lang="en-US" dirty="0"/>
          </a:p>
        </p:txBody>
      </p:sp>
    </p:spTree>
    <p:extLst>
      <p:ext uri="{BB962C8B-B14F-4D97-AF65-F5344CB8AC3E}">
        <p14:creationId xmlns:p14="http://schemas.microsoft.com/office/powerpoint/2010/main" val="19211460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hf hdr="0" ft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32.jpeg"/><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0.xml"/><Relationship Id="rId16"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jp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rquette.edu/alumni/about-muaa-board-recommendation.php"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hyperlink" Target="https://www.marquette.edu/alumni/awards/nominate.php"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hyperlink" Target="https://marq-my.sharepoint.com/personal/angela_bartosik_marquette_edu/Documents/My%20Documents/MUAA%20Alumni%20Participation%20Committee/FY22/Personal%20Plea%20Video%20Instructions.pdf"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MU Logo-BTD-H-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884" y="4635500"/>
            <a:ext cx="3683000" cy="501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49469" y="1555953"/>
            <a:ext cx="11176288" cy="2308324"/>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Welcome, MUAA National Board of Directors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2089861" y="1084845"/>
            <a:ext cx="8531522" cy="646331"/>
          </a:xfrm>
          <a:prstGeom prst="rect">
            <a:avLst/>
          </a:prstGeom>
          <a:noFill/>
        </p:spPr>
        <p:txBody>
          <a:bodyPr wrap="square"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Diversity and Inclusion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2097702" y="1903266"/>
            <a:ext cx="8007476" cy="3788891"/>
          </a:xfrm>
          <a:prstGeom prst="rect">
            <a:avLst/>
          </a:prstGeom>
          <a:noFill/>
        </p:spPr>
        <p:txBody>
          <a:bodyPr wrap="square" lIns="91440" tIns="45720" rIns="91440" bIns="45720" rtlCol="0" anchor="t">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 A&amp;S          1</a:t>
            </a:r>
            <a:r>
              <a:rPr kumimoji="0" lang="en-US" sz="2400" b="1" i="0" u="none" strike="noStrike" kern="1200" cap="none" spc="0" normalizeH="0" baseline="30000" noProof="0">
                <a:ln>
                  <a:noFill/>
                </a:ln>
                <a:solidFill>
                  <a:prstClr val="white"/>
                </a:solidFill>
                <a:effectLst/>
                <a:uLnTx/>
                <a:uFillTx/>
                <a:latin typeface="Arial"/>
                <a:ea typeface="ＭＳ Ｐゴシック"/>
                <a:cs typeface="Arial"/>
              </a:rPr>
              <a:t>st</a:t>
            </a: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 </a:t>
            </a:r>
            <a:r>
              <a:rPr kumimoji="0" lang="en-US" sz="2400" b="1" i="0" u="none" strike="noStrike" kern="1200" cap="none" spc="0" normalizeH="0" baseline="0" noProof="0" err="1">
                <a:ln>
                  <a:noFill/>
                </a:ln>
                <a:solidFill>
                  <a:prstClr val="white"/>
                </a:solidFill>
                <a:effectLst/>
                <a:uLnTx/>
                <a:uFillTx/>
                <a:latin typeface="Arial"/>
                <a:ea typeface="ＭＳ Ｐゴシック"/>
                <a:cs typeface="Arial"/>
              </a:rPr>
              <a:t>yr</a:t>
            </a: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 students 39%; faculty 20% diverse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Education 1</a:t>
            </a:r>
            <a:r>
              <a:rPr kumimoji="0" lang="en-US" sz="2400" b="1" i="0" u="none" strike="noStrike" kern="1200" cap="none" spc="0" normalizeH="0" baseline="30000" noProof="0">
                <a:ln>
                  <a:noFill/>
                </a:ln>
                <a:solidFill>
                  <a:prstClr val="white"/>
                </a:solidFill>
                <a:effectLst/>
                <a:uLnTx/>
                <a:uFillTx/>
                <a:latin typeface="Arial"/>
                <a:ea typeface="ＭＳ Ｐゴシック"/>
                <a:cs typeface="Arial"/>
              </a:rPr>
              <a:t>st</a:t>
            </a: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 </a:t>
            </a:r>
            <a:r>
              <a:rPr kumimoji="0" lang="en-US" sz="2400" b="1" i="0" u="none" strike="noStrike" kern="1200" cap="none" spc="0" normalizeH="0" baseline="0" noProof="0" err="1">
                <a:ln>
                  <a:noFill/>
                </a:ln>
                <a:solidFill>
                  <a:prstClr val="white"/>
                </a:solidFill>
                <a:effectLst/>
                <a:uLnTx/>
                <a:uFillTx/>
                <a:latin typeface="Arial"/>
                <a:ea typeface="ＭＳ Ｐゴシック"/>
                <a:cs typeface="Arial"/>
              </a:rPr>
              <a:t>yr</a:t>
            </a: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 students 38%; faculty 23% diverse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Arial Nova"/>
              <a:ea typeface="Microsoft JhengHei UI"/>
              <a:cs typeface="Microsoft Himalaya"/>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ENGL 1001 Redesign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Latina/</a:t>
            </a:r>
            <a:r>
              <a:rPr kumimoji="0" lang="en-US" sz="1600" b="1" i="0" u="none" strike="noStrike" kern="1200" cap="none" spc="0" normalizeH="0" baseline="0" noProof="0" err="1">
                <a:ln>
                  <a:noFill/>
                </a:ln>
                <a:solidFill>
                  <a:srgbClr val="FFFF00"/>
                </a:solidFill>
                <a:effectLst/>
                <a:uLnTx/>
                <a:uFillTx/>
                <a:latin typeface="Arial Nova"/>
                <a:ea typeface="Microsoft JhengHei UI"/>
                <a:cs typeface="Microsoft Himalaya"/>
              </a:rPr>
              <a:t>os</a:t>
            </a: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 Well-Being Research Initiative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BLEST Hub (Black and Latino/a Ecosystem and Support Transition)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Solidarity and Ally Circles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HSI (Hispanic-Serving Institution)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Nova"/>
                <a:ea typeface="Microsoft JhengHei UI"/>
                <a:cs typeface="Microsoft Himalaya"/>
              </a:rPr>
              <a:t>Urban Scholars Program</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Arial Nova"/>
              <a:ea typeface="Microsoft JhengHei UI"/>
              <a:cs typeface="Microsoft Himalaya"/>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lumMod val="95000"/>
                </a:prstClr>
              </a:solidFill>
              <a:effectLst/>
              <a:uLnTx/>
              <a:uFillTx/>
              <a:latin typeface="Arial Nova"/>
              <a:ea typeface="Microsoft JhengHei UI"/>
              <a:cs typeface="Microsoft Himalaya"/>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FF"/>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Tree>
    <p:extLst>
      <p:ext uri="{BB962C8B-B14F-4D97-AF65-F5344CB8AC3E}">
        <p14:creationId xmlns:p14="http://schemas.microsoft.com/office/powerpoint/2010/main" val="402945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2089861" y="1084845"/>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Student Success Initiative</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2084334" y="1756213"/>
            <a:ext cx="8007476" cy="3788891"/>
          </a:xfrm>
          <a:prstGeom prst="rect">
            <a:avLst/>
          </a:prstGeom>
          <a:noFill/>
        </p:spPr>
        <p:txBody>
          <a:bodyPr wrap="square" lIns="91440" tIns="45720" rIns="91440" bIns="45720" rtlCol="0" anchor="t">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ＭＳ Ｐゴシック"/>
              <a:cs typeface="Arial"/>
            </a:endParaRPr>
          </a:p>
          <a:p>
            <a:pPr marL="800100" marR="0" lvl="1" indent="-34290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Key priority areas</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Increasing retention rates; initial focus on year 1-2 and year 2-3</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Identifying barriers to graduation and reducing time to graduation</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Creating a coordinated network of student support services</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Engaging in research and assessment for continual improvement</a:t>
            </a: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1257300" marR="0" lvl="2" indent="-34290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endParaRPr kumimoji="0" lang="en-US" sz="1600" b="1" i="0" u="none" strike="noStrike" kern="1200" cap="none" spc="0" normalizeH="0" baseline="0" noProof="0">
              <a:ln>
                <a:noFill/>
              </a:ln>
              <a:solidFill>
                <a:prstClr val="white"/>
              </a:solidFill>
              <a:effectLst/>
              <a:uLnTx/>
              <a:uFillTx/>
              <a:latin typeface="Arial"/>
              <a:ea typeface="ＭＳ Ｐゴシック"/>
              <a:cs typeface="Arial"/>
            </a:endParaRPr>
          </a:p>
          <a:p>
            <a:pPr marL="457200" marR="0" lvl="0"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Timeline</a:t>
            </a:r>
            <a:endParaRPr kumimoji="0" lang="en-US" sz="2400" b="1" i="0" u="none" strike="noStrike" kern="1200" cap="none" spc="0" normalizeH="0" baseline="0" noProof="0">
              <a:ln>
                <a:noFill/>
              </a:ln>
              <a:solidFill>
                <a:prstClr val="white"/>
              </a:solidFill>
              <a:effectLst/>
              <a:uLnTx/>
              <a:uFillTx/>
              <a:latin typeface="Arial Nova" panose="020B0504020202020204" pitchFamily="34" charset="0"/>
              <a:ea typeface="ＭＳ Ｐゴシック"/>
              <a:cs typeface="Microsoft Himalaya"/>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Fall 2021: pilot implemented</a:t>
            </a:r>
            <a:r>
              <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rPr>
              <a:t> </a:t>
            </a: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“First Nine Weeks”</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914400" marR="0" lvl="2" indent="0" algn="l" defTabSz="457200" rtl="0" eaLnBrk="1" fontAlgn="base" latinLnBrk="0" hangingPunct="1">
              <a:lnSpc>
                <a:spcPct val="100000"/>
              </a:lnSpc>
              <a:spcBef>
                <a:spcPct val="0"/>
              </a:spcBef>
              <a:spcAft>
                <a:spcPct val="0"/>
              </a:spcAft>
              <a:buClrTx/>
              <a:buSzTx/>
              <a:buFont typeface="Arial" panose="02070309020205020404" pitchFamily="49" charset="0"/>
              <a:buChar char="•"/>
              <a:tabLst/>
              <a:defRPr/>
            </a:pPr>
            <a:r>
              <a:rPr kumimoji="0" lang="en-US" sz="1600" b="1" i="0" u="none" strike="noStrike" kern="1200" cap="none" spc="0" normalizeH="0" baseline="0" noProof="0">
                <a:ln>
                  <a:noFill/>
                </a:ln>
                <a:solidFill>
                  <a:prstClr val="white"/>
                </a:solidFill>
                <a:effectLst/>
                <a:uLnTx/>
                <a:uFillTx/>
                <a:latin typeface="Arial"/>
                <a:ea typeface="ＭＳ Ｐゴシック"/>
                <a:cs typeface="Arial"/>
              </a:rPr>
              <a:t>5 years to fully implement</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800100" marR="0" lvl="1" indent="-34290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endParaRPr kumimoji="0" lang="en-US" sz="2400" b="1" i="0" u="none" strike="noStrike" kern="1200" cap="none" spc="0" normalizeH="0" baseline="0" noProof="0">
              <a:ln>
                <a:noFill/>
              </a:ln>
              <a:solidFill>
                <a:srgbClr val="FFFF00"/>
              </a:solidFill>
              <a:effectLst/>
              <a:uLnTx/>
              <a:uFillTx/>
              <a:latin typeface="Arial Nova" panose="020B0504020202020204" pitchFamily="34" charset="0"/>
              <a:ea typeface="ＭＳ Ｐゴシック"/>
              <a:cs typeface="Microsoft Himalaya"/>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ova"/>
              <a:ea typeface="Microsoft JhengHei UI"/>
              <a:cs typeface="Microsoft Himalaya"/>
            </a:endParaRPr>
          </a:p>
          <a:p>
            <a:pPr marL="0" marR="0" lvl="0" indent="0" algn="ctr" defTabSz="4572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a:ln>
                  <a:noFill/>
                </a:ln>
                <a:solidFill>
                  <a:prstClr val="black"/>
                </a:solidFill>
                <a:effectLst/>
                <a:uLnTx/>
                <a:uFillTx/>
                <a:latin typeface="Arial Nova"/>
                <a:ea typeface="Microsoft JhengHei UI"/>
                <a:cs typeface="Microsoft Himalaya"/>
              </a:rPr>
            </a:br>
            <a:endParaRPr kumimoji="0" lang="en-US" sz="2400" b="1" i="0" u="none" strike="noStrike" kern="1200" cap="none" spc="0" normalizeH="0" baseline="0" noProof="0">
              <a:ln>
                <a:noFill/>
              </a:ln>
              <a:solidFill>
                <a:srgbClr val="FFFF00"/>
              </a:solidFill>
              <a:effectLst/>
              <a:uLnTx/>
              <a:uFillTx/>
              <a:latin typeface="Arial"/>
              <a:ea typeface="ＭＳ Ｐゴシック"/>
              <a:cs typeface="Arial"/>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FF"/>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Tree>
    <p:extLst>
      <p:ext uri="{BB962C8B-B14F-4D97-AF65-F5344CB8AC3E}">
        <p14:creationId xmlns:p14="http://schemas.microsoft.com/office/powerpoint/2010/main" val="390280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732572" y="929569"/>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a:cs typeface="+mn-cs"/>
              </a:rPr>
              <a:t>New Initiatives in A&amp;S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4" name="TextBox 3">
            <a:extLst>
              <a:ext uri="{FF2B5EF4-FFF2-40B4-BE49-F238E27FC236}">
                <a16:creationId xmlns:a16="http://schemas.microsoft.com/office/drawing/2014/main" id="{7765533A-D5B5-45E5-8980-1478B4008AA7}"/>
              </a:ext>
            </a:extLst>
          </p:cNvPr>
          <p:cNvSpPr txBox="1"/>
          <p:nvPr/>
        </p:nvSpPr>
        <p:spPr>
          <a:xfrm>
            <a:off x="1849030" y="1809652"/>
            <a:ext cx="8143334"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High-Impact Student Experiences</a:t>
            </a: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Arial"/>
                <a:ea typeface="ＭＳ Ｐゴシック"/>
                <a:cs typeface="Arial"/>
              </a:rPr>
              <a:t>Arthur Vining Davis Foundation – Internships</a:t>
            </a: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Arial"/>
                <a:ea typeface="ＭＳ Ｐゴシック"/>
                <a:cs typeface="Arial"/>
              </a:rPr>
              <a:t>Professional Formation Initiative</a:t>
            </a: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a:ln>
                  <a:noFill/>
                </a:ln>
                <a:solidFill>
                  <a:prstClr val="white"/>
                </a:solidFill>
                <a:effectLst/>
                <a:uLnTx/>
                <a:uFillTx/>
                <a:latin typeface="Arial"/>
                <a:ea typeface="ＭＳ Ｐゴシック"/>
                <a:cs typeface="Arial"/>
              </a:rPr>
              <a:t>Undergraduate Research (MU4Gold)</a:t>
            </a:r>
          </a:p>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ＭＳ Ｐゴシック"/>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a:cs typeface="Arial"/>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2" name="TextBox 1">
            <a:extLst>
              <a:ext uri="{FF2B5EF4-FFF2-40B4-BE49-F238E27FC236}">
                <a16:creationId xmlns:a16="http://schemas.microsoft.com/office/drawing/2014/main" id="{755D7259-7AFF-45CD-AB2D-9FF33D79BCC1}"/>
              </a:ext>
            </a:extLst>
          </p:cNvPr>
          <p:cNvSpPr txBox="1"/>
          <p:nvPr/>
        </p:nvSpPr>
        <p:spPr>
          <a:xfrm>
            <a:off x="1846255" y="3741042"/>
            <a:ext cx="751360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ＭＳ Ｐゴシック"/>
                <a:cs typeface="Arial"/>
              </a:rPr>
              <a:t>Civic Dialogues Program</a:t>
            </a: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a:ea typeface="ＭＳ Ｐゴシック"/>
                <a:cs typeface="Arial"/>
              </a:rPr>
              <a:t>For students and the community</a:t>
            </a: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a:ea typeface="ＭＳ Ｐゴシック"/>
                <a:cs typeface="Arial"/>
              </a:rPr>
              <a:t>Productive conversations around challenging issues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310384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926003" y="920777"/>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a:cs typeface="Arial"/>
              </a:rPr>
              <a:t>Research &amp; Development </a:t>
            </a: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pic>
        <p:nvPicPr>
          <p:cNvPr id="2" name="Picture 2" descr="Chart&#10;&#10;Description automatically generated">
            <a:extLst>
              <a:ext uri="{FF2B5EF4-FFF2-40B4-BE49-F238E27FC236}">
                <a16:creationId xmlns:a16="http://schemas.microsoft.com/office/drawing/2014/main" id="{D92787EE-0AFE-4253-9F49-EB580F942396}"/>
              </a:ext>
            </a:extLst>
          </p:cNvPr>
          <p:cNvPicPr>
            <a:picLocks noChangeAspect="1"/>
          </p:cNvPicPr>
          <p:nvPr/>
        </p:nvPicPr>
        <p:blipFill>
          <a:blip r:embed="rId9"/>
          <a:stretch>
            <a:fillRect/>
          </a:stretch>
        </p:blipFill>
        <p:spPr>
          <a:xfrm>
            <a:off x="2983525" y="1787037"/>
            <a:ext cx="6224953" cy="3494941"/>
          </a:xfrm>
          <a:prstGeom prst="rect">
            <a:avLst/>
          </a:prstGeom>
        </p:spPr>
      </p:pic>
    </p:spTree>
    <p:extLst>
      <p:ext uri="{BB962C8B-B14F-4D97-AF65-F5344CB8AC3E}">
        <p14:creationId xmlns:p14="http://schemas.microsoft.com/office/powerpoint/2010/main" val="282024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732572" y="929569"/>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a:cs typeface="+mn-cs"/>
              </a:rPr>
              <a:t>Humanities Research Highlights</a:t>
            </a: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4" name="TextBox 3">
            <a:extLst>
              <a:ext uri="{FF2B5EF4-FFF2-40B4-BE49-F238E27FC236}">
                <a16:creationId xmlns:a16="http://schemas.microsoft.com/office/drawing/2014/main" id="{7765533A-D5B5-45E5-8980-1478B4008AA7}"/>
              </a:ext>
            </a:extLst>
          </p:cNvPr>
          <p:cNvSpPr txBox="1"/>
          <p:nvPr/>
        </p:nvSpPr>
        <p:spPr>
          <a:xfrm>
            <a:off x="1778691" y="1449168"/>
            <a:ext cx="814333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Cedric Burrows (ENGL)</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Honored with 2021 National Council of Teachers of English David H. Russell Distinguished Research Award</a:t>
            </a: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1" u="none" strike="noStrike" kern="1200" cap="none" spc="0" normalizeH="0" baseline="0" noProof="0">
                <a:ln>
                  <a:noFill/>
                </a:ln>
                <a:solidFill>
                  <a:prstClr val="white"/>
                </a:solidFill>
                <a:effectLst/>
                <a:uLnTx/>
                <a:uFillTx/>
                <a:latin typeface="Arial"/>
                <a:ea typeface="ＭＳ Ｐゴシック"/>
                <a:cs typeface="Arial"/>
              </a:rPr>
              <a:t>Rhetorical Crossover: The Black Presence in White Culture</a:t>
            </a:r>
            <a:endParaRPr kumimoji="0" lang="en-US" sz="1600" b="0" i="1"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Alexandre Martins (THEO)</a:t>
            </a: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Hubert Mader Visiting Professorship in Bioethics, AY2021-22 (SLU)</a:t>
            </a:r>
          </a:p>
          <a:p>
            <a:pPr marL="914400" marR="0" lvl="2"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cs typeface="Arial"/>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Desiree Valentine (PHIL)</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2021 Woodrow Wilson Career Enhancement Fellowship Junior Faculty Award </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342900" marR="0" lvl="0"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800100" marR="0" lvl="1" indent="-342900" algn="l" defTabSz="457200" rtl="0" eaLnBrk="1" fontAlgn="base" latinLnBrk="0" hangingPunct="1">
              <a:lnSpc>
                <a:spcPct val="100000"/>
              </a:lnSpc>
              <a:spcBef>
                <a:spcPct val="0"/>
              </a:spcBef>
              <a:spcAft>
                <a:spcPct val="0"/>
              </a:spcAft>
              <a:buClrTx/>
              <a:buSzTx/>
              <a:buFont typeface="Arial"/>
              <a:buChar char="•"/>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pic>
        <p:nvPicPr>
          <p:cNvPr id="2" name="Picture 2">
            <a:extLst>
              <a:ext uri="{FF2B5EF4-FFF2-40B4-BE49-F238E27FC236}">
                <a16:creationId xmlns:a16="http://schemas.microsoft.com/office/drawing/2014/main" id="{5D78F553-B5C0-4D34-9D44-CBB5558A2D3B}"/>
              </a:ext>
            </a:extLst>
          </p:cNvPr>
          <p:cNvPicPr>
            <a:picLocks noChangeAspect="1"/>
          </p:cNvPicPr>
          <p:nvPr/>
        </p:nvPicPr>
        <p:blipFill>
          <a:blip r:embed="rId9"/>
          <a:stretch>
            <a:fillRect/>
          </a:stretch>
        </p:blipFill>
        <p:spPr>
          <a:xfrm>
            <a:off x="3808558" y="4312806"/>
            <a:ext cx="971062" cy="987413"/>
          </a:xfrm>
          <a:prstGeom prst="rect">
            <a:avLst/>
          </a:prstGeom>
        </p:spPr>
      </p:pic>
      <p:pic>
        <p:nvPicPr>
          <p:cNvPr id="6" name="Picture 11">
            <a:extLst>
              <a:ext uri="{FF2B5EF4-FFF2-40B4-BE49-F238E27FC236}">
                <a16:creationId xmlns:a16="http://schemas.microsoft.com/office/drawing/2014/main" id="{65E83C5C-8F35-4F27-8D8E-FB4276490FAC}"/>
              </a:ext>
            </a:extLst>
          </p:cNvPr>
          <p:cNvPicPr>
            <a:picLocks noChangeAspect="1"/>
          </p:cNvPicPr>
          <p:nvPr/>
        </p:nvPicPr>
        <p:blipFill>
          <a:blip r:embed="rId10"/>
          <a:stretch>
            <a:fillRect/>
          </a:stretch>
        </p:blipFill>
        <p:spPr>
          <a:xfrm>
            <a:off x="5742341" y="4274966"/>
            <a:ext cx="780897" cy="1094608"/>
          </a:xfrm>
          <a:prstGeom prst="rect">
            <a:avLst/>
          </a:prstGeom>
        </p:spPr>
      </p:pic>
      <p:pic>
        <p:nvPicPr>
          <p:cNvPr id="13" name="Picture 13">
            <a:extLst>
              <a:ext uri="{FF2B5EF4-FFF2-40B4-BE49-F238E27FC236}">
                <a16:creationId xmlns:a16="http://schemas.microsoft.com/office/drawing/2014/main" id="{F99AA8C1-9586-446C-A6CC-499300CC879B}"/>
              </a:ext>
            </a:extLst>
          </p:cNvPr>
          <p:cNvPicPr>
            <a:picLocks noChangeAspect="1"/>
          </p:cNvPicPr>
          <p:nvPr/>
        </p:nvPicPr>
        <p:blipFill>
          <a:blip r:embed="rId11"/>
          <a:stretch>
            <a:fillRect/>
          </a:stretch>
        </p:blipFill>
        <p:spPr>
          <a:xfrm>
            <a:off x="7521741" y="4243517"/>
            <a:ext cx="900673" cy="1056784"/>
          </a:xfrm>
          <a:prstGeom prst="rect">
            <a:avLst/>
          </a:prstGeom>
        </p:spPr>
      </p:pic>
    </p:spTree>
    <p:extLst>
      <p:ext uri="{BB962C8B-B14F-4D97-AF65-F5344CB8AC3E}">
        <p14:creationId xmlns:p14="http://schemas.microsoft.com/office/powerpoint/2010/main" val="32468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732572" y="929569"/>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a:cs typeface="+mn-cs"/>
              </a:rPr>
              <a:t>Science Research Highlights</a:t>
            </a: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4" name="TextBox 3">
            <a:extLst>
              <a:ext uri="{FF2B5EF4-FFF2-40B4-BE49-F238E27FC236}">
                <a16:creationId xmlns:a16="http://schemas.microsoft.com/office/drawing/2014/main" id="{7765533A-D5B5-45E5-8980-1478B4008AA7}"/>
              </a:ext>
            </a:extLst>
          </p:cNvPr>
          <p:cNvSpPr txBox="1"/>
          <p:nvPr/>
        </p:nvSpPr>
        <p:spPr>
          <a:xfrm>
            <a:off x="1778691" y="1449168"/>
            <a:ext cx="814333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Summer Research Experiences for Undergrads (REU) program</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33 undergraduate MU participants</a:t>
            </a:r>
          </a:p>
          <a:p>
            <a:pPr marL="914400" marR="0" lvl="2"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Anita Manogaran (Biology): $945,000 National Science Foundation grant</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how cells respond to and manage misfolded and aggregating proteins</a:t>
            </a: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FFFFFF"/>
                </a:solidFill>
                <a:effectLst/>
                <a:uLnTx/>
                <a:uFillTx/>
                <a:latin typeface="Arial"/>
                <a:ea typeface="ＭＳ Ｐゴシック"/>
                <a:cs typeface="Arial"/>
              </a:rPr>
              <a:t>Drs. Nate Lemoine and Stefan Schnitzer (Biology): </a:t>
            </a:r>
            <a:endParaRPr kumimoji="0" lang="en-US" sz="1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FFFFFF"/>
                </a:solidFill>
                <a:effectLst/>
                <a:uLnTx/>
                <a:uFillTx/>
                <a:latin typeface="Arial"/>
                <a:ea typeface="ＭＳ Ｐゴシック"/>
                <a:cs typeface="Arial"/>
              </a:rPr>
              <a:t>Elected as Ecological Society of America Fellows</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914400" marR="0" lvl="2"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cs typeface="Arial"/>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Tim Tharp (Physics): </a:t>
            </a:r>
            <a:endParaRPr kumimoji="0" lang="en-US" sz="1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Research from Dr. Tharp's group, the ALPHA collaboration, is featured on the cover of </a:t>
            </a:r>
            <a:r>
              <a:rPr kumimoji="0" lang="en-US" sz="1600" b="0" i="1" u="none" strike="noStrike" kern="1200" cap="none" spc="0" normalizeH="0" baseline="0" noProof="0">
                <a:ln>
                  <a:noFill/>
                </a:ln>
                <a:solidFill>
                  <a:prstClr val="white"/>
                </a:solidFill>
                <a:effectLst/>
                <a:uLnTx/>
                <a:uFillTx/>
                <a:latin typeface="Arial"/>
                <a:ea typeface="ＭＳ Ｐゴシック"/>
                <a:cs typeface="Arial"/>
              </a:rPr>
              <a:t>Nature</a:t>
            </a: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 (April 2021)</a:t>
            </a:r>
            <a:br>
              <a:rPr kumimoji="0" lang="en-US" sz="1600" b="0" i="0" u="none" strike="noStrike" kern="1200" cap="none" spc="0" normalizeH="0" baseline="0" noProof="0">
                <a:ln>
                  <a:noFill/>
                </a:ln>
                <a:solidFill>
                  <a:prstClr val="white"/>
                </a:solidFill>
                <a:effectLst/>
                <a:uLnTx/>
                <a:uFillTx/>
                <a:latin typeface="Arial"/>
                <a:ea typeface="ＭＳ Ｐゴシック"/>
                <a:cs typeface="Arial"/>
              </a:rPr>
            </a:br>
            <a:endParaRPr kumimoji="0" lang="en-US" sz="1600" b="0" i="0" u="none" strike="noStrike" kern="1200" cap="none" spc="0" normalizeH="0" baseline="0" noProof="0">
              <a:ln>
                <a:noFill/>
              </a:ln>
              <a:solidFill>
                <a:prstClr val="white"/>
              </a:solidFill>
              <a:effectLst/>
              <a:uLnTx/>
              <a:uFillTx/>
              <a:latin typeface="Arial"/>
              <a:ea typeface="ＭＳ Ｐゴシック"/>
              <a:cs typeface="Arial"/>
            </a:endParaRPr>
          </a:p>
          <a:p>
            <a:pPr marL="742950" marR="0" lvl="1"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a:rPr>
              <a:t>Dr. Michael McCarthy (Sociology):</a:t>
            </a:r>
            <a:endParaRPr kumimoji="0" lang="en-US" sz="1600" b="0" i="0" u="none" strike="noStrike" kern="1200" cap="none" spc="0" normalizeH="0" baseline="0" noProof="0">
              <a:ln>
                <a:noFill/>
              </a:ln>
              <a:solidFill>
                <a:prstClr val="white"/>
              </a:solidFill>
              <a:effectLst/>
              <a:uLnTx/>
              <a:uFillTx/>
              <a:latin typeface="Arial"/>
              <a:ea typeface="ＭＳ Ｐゴシック"/>
              <a:cs typeface="Arial" pitchFamily="34" charset="0"/>
            </a:endParaRPr>
          </a:p>
          <a:p>
            <a:pPr marL="1200150" marR="0" lvl="2"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prstClr val="white"/>
                </a:solidFill>
                <a:effectLst/>
                <a:uLnTx/>
                <a:uFillTx/>
                <a:latin typeface="Arial"/>
                <a:ea typeface="ＭＳ Ｐゴシック"/>
                <a:cs typeface="Arial" pitchFamily="34" charset="0"/>
              </a:rPr>
              <a:t>Berggruen Institute Fellowship, U of Southern California</a:t>
            </a:r>
          </a:p>
        </p:txBody>
      </p:sp>
    </p:spTree>
    <p:extLst>
      <p:ext uri="{BB962C8B-B14F-4D97-AF65-F5344CB8AC3E}">
        <p14:creationId xmlns:p14="http://schemas.microsoft.com/office/powerpoint/2010/main" val="17969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676401" y="1084845"/>
            <a:ext cx="8944983" cy="646331"/>
          </a:xfrm>
          <a:prstGeom prst="rect">
            <a:avLst/>
          </a:prstGeom>
          <a:noFill/>
        </p:spPr>
        <p:txBody>
          <a:bodyPr wrap="square"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Time to Rise Campaign Priorities: A&amp;S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1789110" y="1805016"/>
            <a:ext cx="8447091" cy="3447596"/>
          </a:xfrm>
          <a:prstGeom prst="rect">
            <a:avLst/>
          </a:prstGeom>
          <a:noFill/>
        </p:spPr>
        <p:txBody>
          <a:bodyPr wrap="square" lIns="91440" tIns="45720" rIns="91440" bIns="45720" rtlCol="0" anchor="t">
            <a:noAutofit/>
          </a:bodyPr>
          <a:lstStyle/>
          <a:p>
            <a:pPr marL="342900" marR="0" lvl="0"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mn-cs"/>
            </a:endParaRP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a:rPr>
              <a:t>Endowed professorships and Chairs</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Arial"/>
              </a:rPr>
              <a:t>Faculty research and community partnerships</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Academic Centers (Les Aspin, Peacemaking, Advancement of Humanities)</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Data Science and Computer Science</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Excellence Fund for High-Impact Student Experiences</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Research, internships, study away</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Professional formation, student success support</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a:rPr>
              <a:t>Career development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400" b="1" i="0" u="none" strike="noStrike" kern="1200" cap="none" spc="0" normalizeH="0" baseline="0" noProof="0">
              <a:ln>
                <a:noFill/>
              </a:ln>
              <a:solidFill>
                <a:prstClr val="white"/>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Tree>
    <p:extLst>
      <p:ext uri="{BB962C8B-B14F-4D97-AF65-F5344CB8AC3E}">
        <p14:creationId xmlns:p14="http://schemas.microsoft.com/office/powerpoint/2010/main" val="28376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676401" y="1084845"/>
            <a:ext cx="8944983" cy="646331"/>
          </a:xfrm>
          <a:prstGeom prst="rect">
            <a:avLst/>
          </a:prstGeom>
          <a:noFill/>
        </p:spPr>
        <p:txBody>
          <a:bodyPr wrap="square"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Time To Rise Campaign Priorities: Education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1789111" y="1544685"/>
            <a:ext cx="8447091" cy="3447596"/>
          </a:xfrm>
          <a:prstGeom prst="rect">
            <a:avLst/>
          </a:prstGeom>
          <a:noFill/>
        </p:spPr>
        <p:txBody>
          <a:bodyPr wrap="square" lIns="91440" tIns="45720" rIns="91440" bIns="45720" rtlCol="0" anchor="t">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mn-cs"/>
            </a:endParaRP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Endowed professorships and Chairs</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Harman Literacy and Learning Center</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Dwayne Wade Summer Reading Program</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Support Catholic school leaders pursuing advanced degrees</a:t>
            </a: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Support Student Affairs and Higher Ed (SAHE) assistantships</a:t>
            </a:r>
            <a:endPar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Calibri"/>
            </a:endParaRPr>
          </a:p>
          <a:p>
            <a:pPr marL="800100" marR="0" lvl="1"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Excellence Fund for High-Impact  Student Experiences</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access to advanced mental health training for diverse students</a:t>
            </a:r>
            <a:endPar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Calibri"/>
            </a:endParaRP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Times New Roman" panose="02020603050405020304" pitchFamily="18" charset="0"/>
                <a:cs typeface="Calibri"/>
              </a:rPr>
              <a:t>increasing capacity for mental health providers (Master’s students)</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ＭＳ Ｐゴシック"/>
                <a:cs typeface="Arial"/>
              </a:rPr>
              <a:t>assistance with costs beyond tuition, including housing and books</a:t>
            </a:r>
          </a:p>
          <a:p>
            <a:pPr marL="1257300" marR="0" lvl="2" indent="-34290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Calibri"/>
              </a:rPr>
              <a:t>research, internships, study away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400" b="1" i="0" u="none" strike="noStrike" kern="1200" cap="none" spc="0" normalizeH="0" baseline="0" noProof="0">
              <a:ln>
                <a:noFill/>
              </a:ln>
              <a:solidFill>
                <a:prstClr val="white"/>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Tree>
    <p:extLst>
      <p:ext uri="{BB962C8B-B14F-4D97-AF65-F5344CB8AC3E}">
        <p14:creationId xmlns:p14="http://schemas.microsoft.com/office/powerpoint/2010/main" val="5449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827463" y="2333826"/>
            <a:ext cx="8531522" cy="646331"/>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a:cs typeface="+mn-cs"/>
              </a:rPr>
              <a:t>Thank You</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Tree>
    <p:extLst>
      <p:ext uri="{BB962C8B-B14F-4D97-AF65-F5344CB8AC3E}">
        <p14:creationId xmlns:p14="http://schemas.microsoft.com/office/powerpoint/2010/main" val="324001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sky, tree, building&#10;&#10;Description automatically generated">
            <a:extLst>
              <a:ext uri="{FF2B5EF4-FFF2-40B4-BE49-F238E27FC236}">
                <a16:creationId xmlns:a16="http://schemas.microsoft.com/office/drawing/2014/main" id="{16241553-89B0-4315-923E-0E17836C2DBA}"/>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0" y="9993"/>
            <a:ext cx="12192000" cy="6858000"/>
          </a:xfrm>
          <a:prstGeom prst="rect">
            <a:avLst/>
          </a:prstGeom>
        </p:spPr>
      </p:pic>
      <p:sp>
        <p:nvSpPr>
          <p:cNvPr id="9" name="Rectangle 8">
            <a:extLst>
              <a:ext uri="{FF2B5EF4-FFF2-40B4-BE49-F238E27FC236}">
                <a16:creationId xmlns:a16="http://schemas.microsoft.com/office/drawing/2014/main" id="{34172A53-7964-477D-BB80-BF0750B926C4}"/>
              </a:ext>
            </a:extLst>
          </p:cNvPr>
          <p:cNvSpPr/>
          <p:nvPr/>
        </p:nvSpPr>
        <p:spPr>
          <a:xfrm>
            <a:off x="328097" y="355306"/>
            <a:ext cx="8660921" cy="1843609"/>
          </a:xfrm>
          <a:prstGeom prst="rect">
            <a:avLst/>
          </a:prstGeom>
          <a:solidFill>
            <a:srgbClr val="003366">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829C836-541C-4D3A-AFE7-2380AD43B1BB}"/>
              </a:ext>
            </a:extLst>
          </p:cNvPr>
          <p:cNvSpPr/>
          <p:nvPr/>
        </p:nvSpPr>
        <p:spPr>
          <a:xfrm>
            <a:off x="409414" y="1142984"/>
            <a:ext cx="4108159" cy="954300"/>
          </a:xfrm>
          <a:prstGeom prst="rect">
            <a:avLst/>
          </a:prstGeom>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THOMAS PIONEK</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Assistant Vice President of Marketing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University Relations</a:t>
            </a:r>
          </a:p>
        </p:txBody>
      </p:sp>
      <p:sp>
        <p:nvSpPr>
          <p:cNvPr id="12" name="Rectangle 11">
            <a:extLst>
              <a:ext uri="{FF2B5EF4-FFF2-40B4-BE49-F238E27FC236}">
                <a16:creationId xmlns:a16="http://schemas.microsoft.com/office/drawing/2014/main" id="{C8E5CC52-B61D-46A4-B249-BC0E5567D7B5}"/>
              </a:ext>
            </a:extLst>
          </p:cNvPr>
          <p:cNvSpPr/>
          <p:nvPr/>
        </p:nvSpPr>
        <p:spPr>
          <a:xfrm>
            <a:off x="328096" y="363284"/>
            <a:ext cx="8939891" cy="748988"/>
          </a:xfrm>
          <a:prstGeom prst="rect">
            <a:avLst/>
          </a:prstGeom>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C72C"/>
                </a:solidFill>
                <a:effectLst/>
                <a:uLnTx/>
                <a:uFillTx/>
                <a:latin typeface="Garamond" panose="02020404030301010803" pitchFamily="18" charset="0"/>
                <a:ea typeface="ＭＳ Ｐゴシック" charset="0"/>
                <a:cs typeface="Arial" panose="020B0604020202020204" pitchFamily="34" charset="0"/>
              </a:rPr>
              <a:t>BRAND REFRESH</a:t>
            </a:r>
          </a:p>
        </p:txBody>
      </p:sp>
      <p:pic>
        <p:nvPicPr>
          <p:cNvPr id="14" name="Picture 13">
            <a:extLst>
              <a:ext uri="{FF2B5EF4-FFF2-40B4-BE49-F238E27FC236}">
                <a16:creationId xmlns:a16="http://schemas.microsoft.com/office/drawing/2014/main" id="{79593287-DB4C-423F-AA5C-D6FA8DB479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76267" y="6135399"/>
            <a:ext cx="2658533" cy="611008"/>
          </a:xfrm>
          <a:prstGeom prst="rect">
            <a:avLst/>
          </a:prstGeom>
        </p:spPr>
      </p:pic>
      <p:pic>
        <p:nvPicPr>
          <p:cNvPr id="3" name="Picture 2">
            <a:extLst>
              <a:ext uri="{FF2B5EF4-FFF2-40B4-BE49-F238E27FC236}">
                <a16:creationId xmlns:a16="http://schemas.microsoft.com/office/drawing/2014/main" id="{DE6A8D2E-7DC4-4A83-972D-0BED542873B2}"/>
              </a:ext>
            </a:extLst>
          </p:cNvPr>
          <p:cNvPicPr>
            <a:picLocks noChangeAspect="1"/>
          </p:cNvPicPr>
          <p:nvPr/>
        </p:nvPicPr>
        <p:blipFill>
          <a:blip r:embed="rId5"/>
          <a:stretch>
            <a:fillRect/>
          </a:stretch>
        </p:blipFill>
        <p:spPr>
          <a:xfrm>
            <a:off x="328096" y="5840220"/>
            <a:ext cx="1399104" cy="824736"/>
          </a:xfrm>
          <a:prstGeom prst="rect">
            <a:avLst/>
          </a:prstGeom>
        </p:spPr>
      </p:pic>
      <p:sp>
        <p:nvSpPr>
          <p:cNvPr id="2" name="TextBox 1">
            <a:extLst>
              <a:ext uri="{FF2B5EF4-FFF2-40B4-BE49-F238E27FC236}">
                <a16:creationId xmlns:a16="http://schemas.microsoft.com/office/drawing/2014/main" id="{32E0AACC-A652-2F4F-9402-59A0DFE03893}"/>
              </a:ext>
            </a:extLst>
          </p:cNvPr>
          <p:cNvSpPr txBox="1"/>
          <p:nvPr/>
        </p:nvSpPr>
        <p:spPr>
          <a:xfrm>
            <a:off x="5151189" y="1142984"/>
            <a:ext cx="3633752" cy="95430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JENNIFER RUSSELL</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Sr. Director of Marketing Projects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Garamond" panose="02020404030301010803" pitchFamily="18" charset="0"/>
                <a:ea typeface="ＭＳ Ｐゴシック" charset="0"/>
                <a:cs typeface="Arial" panose="020B0604020202020204" pitchFamily="34" charset="0"/>
              </a:rPr>
              <a:t>University Relations</a:t>
            </a:r>
          </a:p>
        </p:txBody>
      </p:sp>
    </p:spTree>
    <p:extLst>
      <p:ext uri="{BB962C8B-B14F-4D97-AF65-F5344CB8AC3E}">
        <p14:creationId xmlns:p14="http://schemas.microsoft.com/office/powerpoint/2010/main" val="353757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D6D0709-02EB-4090-AD47-0EF7A2AEEEE5}"/>
              </a:ext>
            </a:extLst>
          </p:cNvPr>
          <p:cNvSpPr>
            <a:spLocks noGrp="1"/>
          </p:cNvSpPr>
          <p:nvPr>
            <p:ph type="body" idx="1"/>
          </p:nvPr>
        </p:nvSpPr>
        <p:spPr>
          <a:xfrm>
            <a:off x="385477" y="2638167"/>
            <a:ext cx="11058525" cy="3024232"/>
          </a:xfrm>
        </p:spPr>
        <p:txBody>
          <a:bodyPr>
            <a:normAutofit fontScale="92500"/>
          </a:bodyPr>
          <a:lstStyle/>
          <a:p>
            <a:pPr algn="ctr"/>
            <a:r>
              <a:rPr lang="en-US" sz="7700" b="1" dirty="0">
                <a:solidFill>
                  <a:srgbClr val="FFC000"/>
                </a:solidFill>
              </a:rPr>
              <a:t>Call to Order</a:t>
            </a:r>
          </a:p>
          <a:p>
            <a:pPr algn="ctr"/>
            <a:r>
              <a:rPr lang="en-US" sz="4600" b="1" dirty="0"/>
              <a:t>Bill Krueger, Eng ’87</a:t>
            </a:r>
          </a:p>
          <a:p>
            <a:pPr algn="ctr"/>
            <a:r>
              <a:rPr lang="en-US" sz="4300" b="1" dirty="0"/>
              <a:t>President, MUAA National Board of Directors</a:t>
            </a:r>
          </a:p>
          <a:p>
            <a:pPr algn="ctr"/>
            <a:endParaRPr lang="en-US" sz="4600" b="1" dirty="0"/>
          </a:p>
          <a:p>
            <a:pPr algn="ctr"/>
            <a:endParaRPr lang="en-US" sz="4600" dirty="0"/>
          </a:p>
        </p:txBody>
      </p:sp>
    </p:spTree>
    <p:extLst>
      <p:ext uri="{BB962C8B-B14F-4D97-AF65-F5344CB8AC3E}">
        <p14:creationId xmlns:p14="http://schemas.microsoft.com/office/powerpoint/2010/main" val="82975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C810F8B-DD98-4FD1-B90B-E01A71F5D402}"/>
              </a:ext>
            </a:extLst>
          </p:cNvPr>
          <p:cNvSpPr txBox="1"/>
          <p:nvPr/>
        </p:nvSpPr>
        <p:spPr>
          <a:xfrm>
            <a:off x="331721" y="358549"/>
            <a:ext cx="9929247" cy="769441"/>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205B"/>
                </a:solidFill>
                <a:effectLst/>
                <a:uLnTx/>
                <a:uFillTx/>
                <a:latin typeface="Garamond" panose="02020404030301010803" pitchFamily="18" charset="0"/>
                <a:ea typeface="ＭＳ Ｐゴシック" charset="0"/>
                <a:cs typeface="+mn-cs"/>
              </a:rPr>
              <a:t>Brand platform history</a:t>
            </a:r>
          </a:p>
        </p:txBody>
      </p:sp>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3DDCF3FB-51D2-4172-A563-DB15B59203ED}"/>
              </a:ext>
            </a:extLst>
          </p:cNvPr>
          <p:cNvCxnSpPr>
            <a:cxnSpLocks/>
          </p:cNvCxnSpPr>
          <p:nvPr/>
        </p:nvCxnSpPr>
        <p:spPr>
          <a:xfrm>
            <a:off x="417042" y="1143600"/>
            <a:ext cx="10961591"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FCF66EF-B30F-4404-9147-3787ACE3311F}"/>
              </a:ext>
            </a:extLst>
          </p:cNvPr>
          <p:cNvSpPr/>
          <p:nvPr/>
        </p:nvSpPr>
        <p:spPr>
          <a:xfrm>
            <a:off x="0" y="6644761"/>
            <a:ext cx="12192000" cy="248345"/>
          </a:xfrm>
          <a:prstGeom prst="rect">
            <a:avLst/>
          </a:prstGeom>
          <a:solidFill>
            <a:srgbClr val="FCB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Graphical user interface&#10;&#10;Description automatically generated with low confidence">
            <a:extLst>
              <a:ext uri="{FF2B5EF4-FFF2-40B4-BE49-F238E27FC236}">
                <a16:creationId xmlns:a16="http://schemas.microsoft.com/office/drawing/2014/main" id="{8B26C971-8E29-498A-B32C-1444B49A5896}"/>
              </a:ext>
            </a:extLst>
          </p:cNvPr>
          <p:cNvPicPr>
            <a:picLocks noChangeAspect="1"/>
          </p:cNvPicPr>
          <p:nvPr/>
        </p:nvPicPr>
        <p:blipFill>
          <a:blip r:embed="rId3"/>
          <a:stretch>
            <a:fillRect/>
          </a:stretch>
        </p:blipFill>
        <p:spPr>
          <a:xfrm>
            <a:off x="9865632" y="6045201"/>
            <a:ext cx="2042723" cy="468993"/>
          </a:xfrm>
          <a:prstGeom prst="rect">
            <a:avLst/>
          </a:prstGeom>
        </p:spPr>
      </p:pic>
      <p:pic>
        <p:nvPicPr>
          <p:cNvPr id="29" name="Picture 28" descr="Logo&#10;&#10;Description automatically generated">
            <a:extLst>
              <a:ext uri="{FF2B5EF4-FFF2-40B4-BE49-F238E27FC236}">
                <a16:creationId xmlns:a16="http://schemas.microsoft.com/office/drawing/2014/main" id="{C33CB3C6-8EF1-45CF-BABB-7A714D62F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78" y="5536131"/>
            <a:ext cx="1587503" cy="935791"/>
          </a:xfrm>
          <a:prstGeom prst="rect">
            <a:avLst/>
          </a:prstGeom>
        </p:spPr>
      </p:pic>
      <p:sp>
        <p:nvSpPr>
          <p:cNvPr id="30" name="Rectangle 29">
            <a:extLst>
              <a:ext uri="{FF2B5EF4-FFF2-40B4-BE49-F238E27FC236}">
                <a16:creationId xmlns:a16="http://schemas.microsoft.com/office/drawing/2014/main" id="{2EE585E2-7D69-4487-9120-0BE7A537646B}"/>
              </a:ext>
            </a:extLst>
          </p:cNvPr>
          <p:cNvSpPr/>
          <p:nvPr/>
        </p:nvSpPr>
        <p:spPr>
          <a:xfrm>
            <a:off x="0" y="1"/>
            <a:ext cx="12192000" cy="2483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758BA8A-D08C-45B9-9BFD-7660E696F88B}"/>
              </a:ext>
            </a:extLst>
          </p:cNvPr>
          <p:cNvSpPr/>
          <p:nvPr/>
        </p:nvSpPr>
        <p:spPr>
          <a:xfrm>
            <a:off x="46293" y="4876296"/>
            <a:ext cx="2450700" cy="5600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2004</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E80A754B-8966-4208-AECD-85891D95DF78}"/>
              </a:ext>
            </a:extLst>
          </p:cNvPr>
          <p:cNvSpPr/>
          <p:nvPr/>
        </p:nvSpPr>
        <p:spPr>
          <a:xfrm>
            <a:off x="6110525" y="4876297"/>
            <a:ext cx="3520743" cy="461665"/>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ＭＳ Ｐゴシック" charset="0"/>
                <a:cs typeface="Arial" panose="020B0604020202020204" pitchFamily="34" charset="0"/>
              </a:rPr>
              <a:t>2014</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3" name="Picture 22" descr="Graphical user interface, website&#10;&#10;Description automatically generated">
            <a:extLst>
              <a:ext uri="{FF2B5EF4-FFF2-40B4-BE49-F238E27FC236}">
                <a16:creationId xmlns:a16="http://schemas.microsoft.com/office/drawing/2014/main" id="{953F8806-9A96-4264-B9EB-122E40466F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1720" y="1245199"/>
            <a:ext cx="2133600" cy="1265407"/>
          </a:xfrm>
          <a:prstGeom prst="rect">
            <a:avLst/>
          </a:prstGeom>
        </p:spPr>
      </p:pic>
      <p:pic>
        <p:nvPicPr>
          <p:cNvPr id="39" name="Picture 38" descr="Graphical user interface, website&#10;&#10;Description automatically generated">
            <a:extLst>
              <a:ext uri="{FF2B5EF4-FFF2-40B4-BE49-F238E27FC236}">
                <a16:creationId xmlns:a16="http://schemas.microsoft.com/office/drawing/2014/main" id="{7B937F89-EABE-4418-9F0B-58B08F94D1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3264" y="2175557"/>
            <a:ext cx="2133600" cy="1294895"/>
          </a:xfrm>
          <a:prstGeom prst="rect">
            <a:avLst/>
          </a:prstGeom>
        </p:spPr>
      </p:pic>
      <p:pic>
        <p:nvPicPr>
          <p:cNvPr id="40" name="Picture 39" descr="Graphical user interface, website&#10;&#10;Description automatically generated">
            <a:extLst>
              <a:ext uri="{FF2B5EF4-FFF2-40B4-BE49-F238E27FC236}">
                <a16:creationId xmlns:a16="http://schemas.microsoft.com/office/drawing/2014/main" id="{96544767-F182-43C2-B25A-87BF8DB30EF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9887" y="3023904"/>
            <a:ext cx="2133600" cy="1401593"/>
          </a:xfrm>
          <a:prstGeom prst="rect">
            <a:avLst/>
          </a:prstGeom>
        </p:spPr>
      </p:pic>
      <p:sp>
        <p:nvSpPr>
          <p:cNvPr id="41" name="Rectangle 40">
            <a:extLst>
              <a:ext uri="{FF2B5EF4-FFF2-40B4-BE49-F238E27FC236}">
                <a16:creationId xmlns:a16="http://schemas.microsoft.com/office/drawing/2014/main" id="{8E2CC2AD-9A6C-4739-AC62-2BEBB6B1D493}"/>
              </a:ext>
            </a:extLst>
          </p:cNvPr>
          <p:cNvSpPr/>
          <p:nvPr/>
        </p:nvSpPr>
        <p:spPr>
          <a:xfrm>
            <a:off x="2794092" y="4876297"/>
            <a:ext cx="3052065" cy="461665"/>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ＭＳ Ｐゴシック" charset="0"/>
                <a:cs typeface="Arial" panose="020B0604020202020204" pitchFamily="34" charset="0"/>
              </a:rPr>
              <a:t>2009</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42" name="Picture 41" descr="A picture containing calendar&#10;&#10;Description automatically generated">
            <a:extLst>
              <a:ext uri="{FF2B5EF4-FFF2-40B4-BE49-F238E27FC236}">
                <a16:creationId xmlns:a16="http://schemas.microsoft.com/office/drawing/2014/main" id="{65C1EEF7-F772-45DD-960E-DE872CC644AC}"/>
              </a:ext>
            </a:extLst>
          </p:cNvPr>
          <p:cNvPicPr>
            <a:picLocks noChangeAspect="1"/>
          </p:cNvPicPr>
          <p:nvPr/>
        </p:nvPicPr>
        <p:blipFill>
          <a:blip r:embed="rId8"/>
          <a:stretch>
            <a:fillRect/>
          </a:stretch>
        </p:blipFill>
        <p:spPr>
          <a:xfrm>
            <a:off x="2781435" y="1236226"/>
            <a:ext cx="3106739" cy="1328993"/>
          </a:xfrm>
          <a:prstGeom prst="rect">
            <a:avLst/>
          </a:prstGeom>
        </p:spPr>
      </p:pic>
      <p:pic>
        <p:nvPicPr>
          <p:cNvPr id="43" name="Picture 42" descr="Graphical user interface, website&#10;&#10;Description automatically generated">
            <a:extLst>
              <a:ext uri="{FF2B5EF4-FFF2-40B4-BE49-F238E27FC236}">
                <a16:creationId xmlns:a16="http://schemas.microsoft.com/office/drawing/2014/main" id="{F9DFFD76-4429-401C-80DB-576D92549B7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266381" y="2565218"/>
            <a:ext cx="1579776" cy="2142937"/>
          </a:xfrm>
          <a:prstGeom prst="rect">
            <a:avLst/>
          </a:prstGeom>
        </p:spPr>
      </p:pic>
      <p:pic>
        <p:nvPicPr>
          <p:cNvPr id="44" name="Picture 43" descr="A picture containing text, person, outdoor&#10;&#10;Description automatically generated">
            <a:extLst>
              <a:ext uri="{FF2B5EF4-FFF2-40B4-BE49-F238E27FC236}">
                <a16:creationId xmlns:a16="http://schemas.microsoft.com/office/drawing/2014/main" id="{2574690E-EAE1-43A7-B33A-FC831782467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794091" y="2565220"/>
            <a:ext cx="1430275" cy="2142937"/>
          </a:xfrm>
          <a:prstGeom prst="rect">
            <a:avLst/>
          </a:prstGeom>
        </p:spPr>
      </p:pic>
      <p:grpSp>
        <p:nvGrpSpPr>
          <p:cNvPr id="45" name="Group 44">
            <a:extLst>
              <a:ext uri="{FF2B5EF4-FFF2-40B4-BE49-F238E27FC236}">
                <a16:creationId xmlns:a16="http://schemas.microsoft.com/office/drawing/2014/main" id="{C9FBEE90-5E63-47AA-A266-86FF8988C6E7}"/>
              </a:ext>
            </a:extLst>
          </p:cNvPr>
          <p:cNvGrpSpPr/>
          <p:nvPr/>
        </p:nvGrpSpPr>
        <p:grpSpPr>
          <a:xfrm>
            <a:off x="7528959" y="3561112"/>
            <a:ext cx="2346677" cy="1180120"/>
            <a:chOff x="5861525" y="888252"/>
            <a:chExt cx="1910807" cy="915518"/>
          </a:xfrm>
        </p:grpSpPr>
        <p:pic>
          <p:nvPicPr>
            <p:cNvPr id="46" name="Picture 45" descr="A picture containing text, screenshot&#10;&#10;Description automatically generated">
              <a:extLst>
                <a:ext uri="{FF2B5EF4-FFF2-40B4-BE49-F238E27FC236}">
                  <a16:creationId xmlns:a16="http://schemas.microsoft.com/office/drawing/2014/main" id="{9E222828-9702-4C5B-B7C5-CB6101EA48A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51091"/>
            <a:stretch/>
          </p:blipFill>
          <p:spPr>
            <a:xfrm>
              <a:off x="5861526" y="888253"/>
              <a:ext cx="1910806" cy="914400"/>
            </a:xfrm>
            <a:prstGeom prst="rect">
              <a:avLst/>
            </a:prstGeom>
          </p:spPr>
        </p:pic>
        <p:pic>
          <p:nvPicPr>
            <p:cNvPr id="47" name="Picture 46" descr="Text&#10;&#10;Description automatically generated">
              <a:extLst>
                <a:ext uri="{FF2B5EF4-FFF2-40B4-BE49-F238E27FC236}">
                  <a16:creationId xmlns:a16="http://schemas.microsoft.com/office/drawing/2014/main" id="{C10C85F4-CF20-46ED-9420-079593670D3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861525" y="888252"/>
              <a:ext cx="650400" cy="915518"/>
            </a:xfrm>
            <a:prstGeom prst="rect">
              <a:avLst/>
            </a:prstGeom>
          </p:spPr>
        </p:pic>
      </p:grpSp>
      <p:sp>
        <p:nvSpPr>
          <p:cNvPr id="48" name="Right Arrow 54">
            <a:extLst>
              <a:ext uri="{FF2B5EF4-FFF2-40B4-BE49-F238E27FC236}">
                <a16:creationId xmlns:a16="http://schemas.microsoft.com/office/drawing/2014/main" id="{2B844A62-4EAA-484D-9C62-DD7364628FFF}"/>
              </a:ext>
            </a:extLst>
          </p:cNvPr>
          <p:cNvSpPr/>
          <p:nvPr/>
        </p:nvSpPr>
        <p:spPr>
          <a:xfrm>
            <a:off x="2105269" y="2355819"/>
            <a:ext cx="1416704" cy="986956"/>
          </a:xfrm>
          <a:prstGeom prst="rightArrow">
            <a:avLst/>
          </a:prstGeom>
          <a:solidFill>
            <a:schemeClr val="bg1">
              <a:alpha val="70000"/>
            </a:scheme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FB7382D3-00B9-448D-A865-38279FDE96C3}"/>
              </a:ext>
            </a:extLst>
          </p:cNvPr>
          <p:cNvPicPr>
            <a:picLocks noChangeAspect="1"/>
          </p:cNvPicPr>
          <p:nvPr/>
        </p:nvPicPr>
        <p:blipFill>
          <a:blip r:embed="rId13"/>
          <a:stretch>
            <a:fillRect/>
          </a:stretch>
        </p:blipFill>
        <p:spPr>
          <a:xfrm>
            <a:off x="10179363" y="1259628"/>
            <a:ext cx="763140" cy="1138885"/>
          </a:xfrm>
          <a:prstGeom prst="rect">
            <a:avLst/>
          </a:prstGeom>
        </p:spPr>
      </p:pic>
      <p:pic>
        <p:nvPicPr>
          <p:cNvPr id="50" name="Picture 49" descr="A picture containing text, sign&#10;&#10;Description automatically generated">
            <a:extLst>
              <a:ext uri="{FF2B5EF4-FFF2-40B4-BE49-F238E27FC236}">
                <a16:creationId xmlns:a16="http://schemas.microsoft.com/office/drawing/2014/main" id="{8F9C5D97-CE1C-4CD6-A0DC-99D3A698CBA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110525" y="2340003"/>
            <a:ext cx="1402337" cy="2399788"/>
          </a:xfrm>
          <a:prstGeom prst="rect">
            <a:avLst/>
          </a:prstGeom>
        </p:spPr>
      </p:pic>
      <p:sp>
        <p:nvSpPr>
          <p:cNvPr id="51" name="Right Arrow 55">
            <a:extLst>
              <a:ext uri="{FF2B5EF4-FFF2-40B4-BE49-F238E27FC236}">
                <a16:creationId xmlns:a16="http://schemas.microsoft.com/office/drawing/2014/main" id="{A50D3E95-4F7D-4279-983B-5C06C4705013}"/>
              </a:ext>
            </a:extLst>
          </p:cNvPr>
          <p:cNvSpPr/>
          <p:nvPr/>
        </p:nvSpPr>
        <p:spPr>
          <a:xfrm>
            <a:off x="5079904" y="2363253"/>
            <a:ext cx="1416704" cy="986956"/>
          </a:xfrm>
          <a:prstGeom prst="rightArrow">
            <a:avLst/>
          </a:prstGeom>
          <a:solidFill>
            <a:schemeClr val="bg1">
              <a:alpha val="70000"/>
            </a:scheme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2" name="Picture 51" descr="A picture containing text, screenshot&#10;&#10;Description automatically generated">
            <a:extLst>
              <a:ext uri="{FF2B5EF4-FFF2-40B4-BE49-F238E27FC236}">
                <a16:creationId xmlns:a16="http://schemas.microsoft.com/office/drawing/2014/main" id="{068951CB-FD90-4DB0-82AA-E45454C6CC7F}"/>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6114886" y="1233613"/>
            <a:ext cx="3520743" cy="1114107"/>
          </a:xfrm>
          <a:prstGeom prst="rect">
            <a:avLst/>
          </a:prstGeom>
          <a:ln>
            <a:solidFill>
              <a:schemeClr val="bg1"/>
            </a:solidFill>
          </a:ln>
        </p:spPr>
      </p:pic>
      <p:sp>
        <p:nvSpPr>
          <p:cNvPr id="53" name="Rectangle 52">
            <a:extLst>
              <a:ext uri="{FF2B5EF4-FFF2-40B4-BE49-F238E27FC236}">
                <a16:creationId xmlns:a16="http://schemas.microsoft.com/office/drawing/2014/main" id="{634F54A7-77B2-47F0-A955-B8B60CC68D35}"/>
              </a:ext>
            </a:extLst>
          </p:cNvPr>
          <p:cNvSpPr/>
          <p:nvPr/>
        </p:nvSpPr>
        <p:spPr>
          <a:xfrm>
            <a:off x="10146436" y="4876297"/>
            <a:ext cx="1902443" cy="461665"/>
          </a:xfrm>
          <a:prstGeom prst="rect">
            <a:avLst/>
          </a:prstGeom>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ＭＳ Ｐゴシック" charset="0"/>
                <a:cs typeface="Arial" panose="020B0604020202020204" pitchFamily="34" charset="0"/>
              </a:rPr>
              <a:t>2019</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54" name="Picture 53" descr="Logo&#10;&#10;Description automatically generated">
            <a:extLst>
              <a:ext uri="{FF2B5EF4-FFF2-40B4-BE49-F238E27FC236}">
                <a16:creationId xmlns:a16="http://schemas.microsoft.com/office/drawing/2014/main" id="{8ABABCD1-6893-47D0-8A32-5C960433D62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528959" y="2367112"/>
            <a:ext cx="2346677" cy="1180120"/>
          </a:xfrm>
          <a:prstGeom prst="rect">
            <a:avLst/>
          </a:prstGeom>
        </p:spPr>
      </p:pic>
      <p:pic>
        <p:nvPicPr>
          <p:cNvPr id="55" name="Picture 54" descr="Icon&#10;&#10;Description automatically generated with medium confidence">
            <a:extLst>
              <a:ext uri="{FF2B5EF4-FFF2-40B4-BE49-F238E27FC236}">
                <a16:creationId xmlns:a16="http://schemas.microsoft.com/office/drawing/2014/main" id="{B6607B03-49D0-47EB-8BB0-61EC31B35058}"/>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0179363" y="2420547"/>
            <a:ext cx="1881684" cy="1084440"/>
          </a:xfrm>
          <a:prstGeom prst="rect">
            <a:avLst/>
          </a:prstGeom>
          <a:ln>
            <a:noFill/>
          </a:ln>
        </p:spPr>
      </p:pic>
      <p:pic>
        <p:nvPicPr>
          <p:cNvPr id="56" name="Picture 55" descr="A picture containing logo&#10;&#10;Description automatically generated">
            <a:extLst>
              <a:ext uri="{FF2B5EF4-FFF2-40B4-BE49-F238E27FC236}">
                <a16:creationId xmlns:a16="http://schemas.microsoft.com/office/drawing/2014/main" id="{EB1B0516-07F1-4D0E-A8F1-C0DDE0B59A9B}"/>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146437" y="3523585"/>
            <a:ext cx="1728644" cy="1193800"/>
          </a:xfrm>
          <a:prstGeom prst="rect">
            <a:avLst/>
          </a:prstGeom>
          <a:ln>
            <a:solidFill>
              <a:schemeClr val="bg1"/>
            </a:solidFill>
          </a:ln>
        </p:spPr>
      </p:pic>
      <p:sp>
        <p:nvSpPr>
          <p:cNvPr id="57" name="Right Arrow 35">
            <a:extLst>
              <a:ext uri="{FF2B5EF4-FFF2-40B4-BE49-F238E27FC236}">
                <a16:creationId xmlns:a16="http://schemas.microsoft.com/office/drawing/2014/main" id="{39F12610-D275-44F7-AE6B-C28A550F8174}"/>
              </a:ext>
            </a:extLst>
          </p:cNvPr>
          <p:cNvSpPr/>
          <p:nvPr/>
        </p:nvSpPr>
        <p:spPr>
          <a:xfrm>
            <a:off x="9278695" y="2349810"/>
            <a:ext cx="1416704" cy="986956"/>
          </a:xfrm>
          <a:prstGeom prst="rightArrow">
            <a:avLst/>
          </a:prstGeom>
          <a:solidFill>
            <a:schemeClr val="bg1">
              <a:alpha val="70000"/>
            </a:scheme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Picture 57">
            <a:extLst>
              <a:ext uri="{FF2B5EF4-FFF2-40B4-BE49-F238E27FC236}">
                <a16:creationId xmlns:a16="http://schemas.microsoft.com/office/drawing/2014/main" id="{2B187B3D-0325-45B9-BA6E-F3346A13B7EA}"/>
              </a:ext>
            </a:extLst>
          </p:cNvPr>
          <p:cNvPicPr>
            <a:picLocks noChangeAspect="1"/>
          </p:cNvPicPr>
          <p:nvPr/>
        </p:nvPicPr>
        <p:blipFill>
          <a:blip r:embed="rId19"/>
          <a:stretch>
            <a:fillRect/>
          </a:stretch>
        </p:blipFill>
        <p:spPr>
          <a:xfrm>
            <a:off x="10960115" y="1258389"/>
            <a:ext cx="1100932" cy="1550703"/>
          </a:xfrm>
          <a:prstGeom prst="rect">
            <a:avLst/>
          </a:prstGeom>
          <a:ln>
            <a:solidFill>
              <a:schemeClr val="bg1"/>
            </a:solidFill>
          </a:ln>
        </p:spPr>
      </p:pic>
    </p:spTree>
    <p:extLst>
      <p:ext uri="{BB962C8B-B14F-4D97-AF65-F5344CB8AC3E}">
        <p14:creationId xmlns:p14="http://schemas.microsoft.com/office/powerpoint/2010/main" val="20870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C810F8B-DD98-4FD1-B90B-E01A71F5D402}"/>
              </a:ext>
            </a:extLst>
          </p:cNvPr>
          <p:cNvSpPr txBox="1"/>
          <p:nvPr/>
        </p:nvSpPr>
        <p:spPr>
          <a:xfrm>
            <a:off x="369339" y="338417"/>
            <a:ext cx="9929247" cy="769441"/>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205B"/>
                </a:solidFill>
                <a:effectLst/>
                <a:uLnTx/>
                <a:uFillTx/>
                <a:latin typeface="Garamond" panose="02020404030301010803" pitchFamily="18" charset="0"/>
                <a:ea typeface="ＭＳ Ｐゴシック" charset="0"/>
                <a:cs typeface="+mn-cs"/>
              </a:rPr>
              <a:t>Why a brand refresh</a:t>
            </a:r>
          </a:p>
        </p:txBody>
      </p:sp>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3DDCF3FB-51D2-4172-A563-DB15B59203ED}"/>
              </a:ext>
            </a:extLst>
          </p:cNvPr>
          <p:cNvCxnSpPr>
            <a:cxnSpLocks/>
          </p:cNvCxnSpPr>
          <p:nvPr/>
        </p:nvCxnSpPr>
        <p:spPr>
          <a:xfrm>
            <a:off x="417042" y="1143600"/>
            <a:ext cx="10961591"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FCF66EF-B30F-4404-9147-3787ACE3311F}"/>
              </a:ext>
            </a:extLst>
          </p:cNvPr>
          <p:cNvSpPr/>
          <p:nvPr/>
        </p:nvSpPr>
        <p:spPr>
          <a:xfrm>
            <a:off x="0" y="6644761"/>
            <a:ext cx="12192000" cy="248345"/>
          </a:xfrm>
          <a:prstGeom prst="rect">
            <a:avLst/>
          </a:prstGeom>
          <a:solidFill>
            <a:srgbClr val="FCB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Graphical user interface&#10;&#10;Description automatically generated with low confidence">
            <a:extLst>
              <a:ext uri="{FF2B5EF4-FFF2-40B4-BE49-F238E27FC236}">
                <a16:creationId xmlns:a16="http://schemas.microsoft.com/office/drawing/2014/main" id="{8B26C971-8E29-498A-B32C-1444B49A5896}"/>
              </a:ext>
            </a:extLst>
          </p:cNvPr>
          <p:cNvPicPr>
            <a:picLocks noChangeAspect="1"/>
          </p:cNvPicPr>
          <p:nvPr/>
        </p:nvPicPr>
        <p:blipFill>
          <a:blip r:embed="rId3"/>
          <a:stretch>
            <a:fillRect/>
          </a:stretch>
        </p:blipFill>
        <p:spPr>
          <a:xfrm>
            <a:off x="9865632" y="6045201"/>
            <a:ext cx="2042723" cy="468993"/>
          </a:xfrm>
          <a:prstGeom prst="rect">
            <a:avLst/>
          </a:prstGeom>
        </p:spPr>
      </p:pic>
      <p:pic>
        <p:nvPicPr>
          <p:cNvPr id="29" name="Picture 28" descr="Logo&#10;&#10;Description automatically generated">
            <a:extLst>
              <a:ext uri="{FF2B5EF4-FFF2-40B4-BE49-F238E27FC236}">
                <a16:creationId xmlns:a16="http://schemas.microsoft.com/office/drawing/2014/main" id="{C33CB3C6-8EF1-45CF-BABB-7A714D62F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78" y="5536131"/>
            <a:ext cx="1587503" cy="935791"/>
          </a:xfrm>
          <a:prstGeom prst="rect">
            <a:avLst/>
          </a:prstGeom>
        </p:spPr>
      </p:pic>
      <p:sp>
        <p:nvSpPr>
          <p:cNvPr id="30" name="Rectangle 29">
            <a:extLst>
              <a:ext uri="{FF2B5EF4-FFF2-40B4-BE49-F238E27FC236}">
                <a16:creationId xmlns:a16="http://schemas.microsoft.com/office/drawing/2014/main" id="{2EE585E2-7D69-4487-9120-0BE7A537646B}"/>
              </a:ext>
            </a:extLst>
          </p:cNvPr>
          <p:cNvSpPr/>
          <p:nvPr/>
        </p:nvSpPr>
        <p:spPr>
          <a:xfrm>
            <a:off x="0" y="1"/>
            <a:ext cx="12192000" cy="2483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86F14E2-A530-4048-9D2A-DCAA8BD66CCC}"/>
              </a:ext>
            </a:extLst>
          </p:cNvPr>
          <p:cNvSpPr/>
          <p:nvPr/>
        </p:nvSpPr>
        <p:spPr>
          <a:xfrm>
            <a:off x="417042" y="1330422"/>
            <a:ext cx="5564303" cy="45510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205B"/>
                </a:solidFill>
                <a:effectLst/>
                <a:uLnTx/>
                <a:uFillTx/>
                <a:latin typeface="Arial" panose="020B0604020202020204" pitchFamily="34" charset="0"/>
                <a:ea typeface="+mn-ea"/>
                <a:cs typeface="Arial" panose="020B0604020202020204" pitchFamily="34" charset="0"/>
              </a:rPr>
              <a:t>Refresh</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visual language to remain distinct</a:t>
            </a:r>
            <a:b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205B"/>
                </a:solidFill>
                <a:effectLst/>
                <a:uLnTx/>
                <a:uFillTx/>
                <a:latin typeface="Arial" panose="020B0604020202020204" pitchFamily="34" charset="0"/>
                <a:ea typeface="+mn-ea"/>
                <a:cs typeface="Arial" panose="020B0604020202020204" pitchFamily="34" charset="0"/>
              </a:rPr>
              <a:t>Strengthen</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marketing to graduate students and online learners</a:t>
            </a:r>
            <a:b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205B"/>
                </a:solidFill>
                <a:effectLst/>
                <a:uLnTx/>
                <a:uFillTx/>
                <a:latin typeface="Arial" panose="020B0604020202020204" pitchFamily="34" charset="0"/>
                <a:ea typeface="+mn-ea"/>
                <a:cs typeface="Arial" panose="020B0604020202020204" pitchFamily="34" charset="0"/>
              </a:rPr>
              <a:t>Expand</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consistency among external partners implementing the brand </a:t>
            </a:r>
            <a:b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205B"/>
                </a:solidFill>
                <a:effectLst/>
                <a:uLnTx/>
                <a:uFillTx/>
                <a:latin typeface="Arial" panose="020B0604020202020204" pitchFamily="34" charset="0"/>
                <a:ea typeface="+mn-ea"/>
                <a:cs typeface="Arial" panose="020B0604020202020204" pitchFamily="34" charset="0"/>
              </a:rPr>
              <a:t>Deepen</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branding in social media and digital video</a:t>
            </a:r>
            <a:b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205B"/>
                </a:solidFill>
                <a:effectLst/>
                <a:uLnTx/>
                <a:uFillTx/>
                <a:latin typeface="Arial" panose="020B0604020202020204" pitchFamily="34" charset="0"/>
                <a:ea typeface="+mn-ea"/>
                <a:cs typeface="Arial" panose="020B0604020202020204" pitchFamily="34" charset="0"/>
              </a:rPr>
              <a:t>Refine</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ability to strategically accommodate new programs / initiatives.</a:t>
            </a:r>
          </a:p>
        </p:txBody>
      </p:sp>
      <p:pic>
        <p:nvPicPr>
          <p:cNvPr id="33" name="Picture 32" descr="Graphical user interface&#10;&#10;Description automatically generated">
            <a:extLst>
              <a:ext uri="{FF2B5EF4-FFF2-40B4-BE49-F238E27FC236}">
                <a16:creationId xmlns:a16="http://schemas.microsoft.com/office/drawing/2014/main" id="{8BE4878C-3BC0-4349-8456-EFB8DB0637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82912" y="3421628"/>
            <a:ext cx="1828800" cy="2373745"/>
          </a:xfrm>
          <a:prstGeom prst="rect">
            <a:avLst/>
          </a:prstGeom>
          <a:ln>
            <a:solidFill>
              <a:schemeClr val="bg1">
                <a:lumMod val="75000"/>
              </a:schemeClr>
            </a:solidFill>
          </a:ln>
        </p:spPr>
      </p:pic>
      <p:pic>
        <p:nvPicPr>
          <p:cNvPr id="34" name="Picture 33" descr="Graphical user interface, website&#10;&#10;Description automatically generated">
            <a:extLst>
              <a:ext uri="{FF2B5EF4-FFF2-40B4-BE49-F238E27FC236}">
                <a16:creationId xmlns:a16="http://schemas.microsoft.com/office/drawing/2014/main" id="{E20FF22A-13F2-4E1D-BA52-ADB434D0464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456" y="3421628"/>
            <a:ext cx="1828800" cy="2373745"/>
          </a:xfrm>
          <a:prstGeom prst="rect">
            <a:avLst/>
          </a:prstGeom>
          <a:ln>
            <a:solidFill>
              <a:schemeClr val="bg1">
                <a:lumMod val="75000"/>
              </a:schemeClr>
            </a:solidFill>
          </a:ln>
        </p:spPr>
      </p:pic>
      <p:pic>
        <p:nvPicPr>
          <p:cNvPr id="35" name="Picture 34" descr="Graphical user interface, application, Word&#10;&#10;Description automatically generated">
            <a:extLst>
              <a:ext uri="{FF2B5EF4-FFF2-40B4-BE49-F238E27FC236}">
                <a16:creationId xmlns:a16="http://schemas.microsoft.com/office/drawing/2014/main" id="{60C851A1-4FE6-434A-B7C4-797199D8F7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6000" y="3421627"/>
            <a:ext cx="1828800" cy="2378927"/>
          </a:xfrm>
          <a:prstGeom prst="rect">
            <a:avLst/>
          </a:prstGeom>
          <a:ln>
            <a:solidFill>
              <a:schemeClr val="bg1">
                <a:lumMod val="75000"/>
              </a:schemeClr>
            </a:solidFill>
          </a:ln>
        </p:spPr>
      </p:pic>
      <p:pic>
        <p:nvPicPr>
          <p:cNvPr id="36" name="Picture 35" descr="A picture containing text&#10;&#10;Description automatically generated">
            <a:extLst>
              <a:ext uri="{FF2B5EF4-FFF2-40B4-BE49-F238E27FC236}">
                <a16:creationId xmlns:a16="http://schemas.microsoft.com/office/drawing/2014/main" id="{2E387ACA-C807-4C6A-8460-69135D64921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82912" y="947585"/>
            <a:ext cx="1828800" cy="2375904"/>
          </a:xfrm>
          <a:prstGeom prst="rect">
            <a:avLst/>
          </a:prstGeom>
          <a:ln>
            <a:solidFill>
              <a:schemeClr val="bg1">
                <a:lumMod val="75000"/>
              </a:schemeClr>
            </a:solidFill>
          </a:ln>
        </p:spPr>
      </p:pic>
      <p:pic>
        <p:nvPicPr>
          <p:cNvPr id="37" name="Picture 36" descr="Timeline&#10;&#10;Description automatically generated">
            <a:extLst>
              <a:ext uri="{FF2B5EF4-FFF2-40B4-BE49-F238E27FC236}">
                <a16:creationId xmlns:a16="http://schemas.microsoft.com/office/drawing/2014/main" id="{5BECD311-9B07-4702-87B4-142199AEC93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39456" y="950080"/>
            <a:ext cx="1828800" cy="2370667"/>
          </a:xfrm>
          <a:prstGeom prst="rect">
            <a:avLst/>
          </a:prstGeom>
          <a:ln>
            <a:solidFill>
              <a:schemeClr val="bg1">
                <a:lumMod val="75000"/>
              </a:schemeClr>
            </a:solidFill>
          </a:ln>
        </p:spPr>
      </p:pic>
      <p:pic>
        <p:nvPicPr>
          <p:cNvPr id="38" name="Picture 37" descr="Logo&#10;&#10;Description automatically generated">
            <a:extLst>
              <a:ext uri="{FF2B5EF4-FFF2-40B4-BE49-F238E27FC236}">
                <a16:creationId xmlns:a16="http://schemas.microsoft.com/office/drawing/2014/main" id="{F0C00EC3-6DA9-4101-BC23-F977B500C09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3083"/>
          <a:stretch/>
        </p:blipFill>
        <p:spPr>
          <a:xfrm>
            <a:off x="6096000" y="948833"/>
            <a:ext cx="1828800" cy="2373161"/>
          </a:xfrm>
          <a:prstGeom prst="rect">
            <a:avLst/>
          </a:prstGeom>
          <a:ln>
            <a:solidFill>
              <a:schemeClr val="bg1">
                <a:lumMod val="75000"/>
              </a:schemeClr>
            </a:solidFill>
          </a:ln>
        </p:spPr>
      </p:pic>
      <p:sp>
        <p:nvSpPr>
          <p:cNvPr id="59" name="Rectangle 58">
            <a:extLst>
              <a:ext uri="{FF2B5EF4-FFF2-40B4-BE49-F238E27FC236}">
                <a16:creationId xmlns:a16="http://schemas.microsoft.com/office/drawing/2014/main" id="{F3F6880C-DCAA-4B05-9CC4-1ABEBC38AED7}"/>
              </a:ext>
            </a:extLst>
          </p:cNvPr>
          <p:cNvSpPr/>
          <p:nvPr/>
        </p:nvSpPr>
        <p:spPr>
          <a:xfrm>
            <a:off x="6084710" y="677334"/>
            <a:ext cx="5727001" cy="270252"/>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libri"/>
                <a:ea typeface="+mn-ea"/>
                <a:cs typeface="+mn-cs"/>
              </a:rPr>
              <a:t>CREATIVE PLATFORM  </a:t>
            </a:r>
          </a:p>
        </p:txBody>
      </p:sp>
    </p:spTree>
    <p:extLst>
      <p:ext uri="{BB962C8B-B14F-4D97-AF65-F5344CB8AC3E}">
        <p14:creationId xmlns:p14="http://schemas.microsoft.com/office/powerpoint/2010/main" val="109024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C810F8B-DD98-4FD1-B90B-E01A71F5D402}"/>
              </a:ext>
            </a:extLst>
          </p:cNvPr>
          <p:cNvSpPr txBox="1"/>
          <p:nvPr/>
        </p:nvSpPr>
        <p:spPr>
          <a:xfrm>
            <a:off x="283646" y="357365"/>
            <a:ext cx="9929247" cy="769441"/>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205B"/>
                </a:solidFill>
                <a:effectLst/>
                <a:uLnTx/>
                <a:uFillTx/>
                <a:latin typeface="Garamond" panose="02020404030301010803" pitchFamily="18" charset="0"/>
                <a:ea typeface="ＭＳ Ｐゴシック" charset="0"/>
                <a:cs typeface="+mn-cs"/>
              </a:rPr>
              <a:t>Brand message map</a:t>
            </a:r>
          </a:p>
        </p:txBody>
      </p:sp>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3DDCF3FB-51D2-4172-A563-DB15B59203ED}"/>
              </a:ext>
            </a:extLst>
          </p:cNvPr>
          <p:cNvCxnSpPr>
            <a:cxnSpLocks/>
          </p:cNvCxnSpPr>
          <p:nvPr/>
        </p:nvCxnSpPr>
        <p:spPr>
          <a:xfrm>
            <a:off x="417042" y="1143601"/>
            <a:ext cx="11491313" cy="13983"/>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FCF66EF-B30F-4404-9147-3787ACE3311F}"/>
              </a:ext>
            </a:extLst>
          </p:cNvPr>
          <p:cNvSpPr/>
          <p:nvPr/>
        </p:nvSpPr>
        <p:spPr>
          <a:xfrm>
            <a:off x="0" y="6644761"/>
            <a:ext cx="12192000" cy="248345"/>
          </a:xfrm>
          <a:prstGeom prst="rect">
            <a:avLst/>
          </a:prstGeom>
          <a:solidFill>
            <a:srgbClr val="FCB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Graphical user interface&#10;&#10;Description automatically generated with low confidence">
            <a:extLst>
              <a:ext uri="{FF2B5EF4-FFF2-40B4-BE49-F238E27FC236}">
                <a16:creationId xmlns:a16="http://schemas.microsoft.com/office/drawing/2014/main" id="{8B26C971-8E29-498A-B32C-1444B49A5896}"/>
              </a:ext>
            </a:extLst>
          </p:cNvPr>
          <p:cNvPicPr>
            <a:picLocks noChangeAspect="1"/>
          </p:cNvPicPr>
          <p:nvPr/>
        </p:nvPicPr>
        <p:blipFill>
          <a:blip r:embed="rId3"/>
          <a:stretch>
            <a:fillRect/>
          </a:stretch>
        </p:blipFill>
        <p:spPr>
          <a:xfrm>
            <a:off x="9865632" y="6045201"/>
            <a:ext cx="2042723" cy="468993"/>
          </a:xfrm>
          <a:prstGeom prst="rect">
            <a:avLst/>
          </a:prstGeom>
        </p:spPr>
      </p:pic>
      <p:pic>
        <p:nvPicPr>
          <p:cNvPr id="29" name="Picture 28" descr="Logo&#10;&#10;Description automatically generated">
            <a:extLst>
              <a:ext uri="{FF2B5EF4-FFF2-40B4-BE49-F238E27FC236}">
                <a16:creationId xmlns:a16="http://schemas.microsoft.com/office/drawing/2014/main" id="{C33CB3C6-8EF1-45CF-BABB-7A714D62F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78" y="5536131"/>
            <a:ext cx="1587503" cy="935791"/>
          </a:xfrm>
          <a:prstGeom prst="rect">
            <a:avLst/>
          </a:prstGeom>
        </p:spPr>
      </p:pic>
      <p:sp>
        <p:nvSpPr>
          <p:cNvPr id="30" name="Rectangle 29">
            <a:extLst>
              <a:ext uri="{FF2B5EF4-FFF2-40B4-BE49-F238E27FC236}">
                <a16:creationId xmlns:a16="http://schemas.microsoft.com/office/drawing/2014/main" id="{2EE585E2-7D69-4487-9120-0BE7A537646B}"/>
              </a:ext>
            </a:extLst>
          </p:cNvPr>
          <p:cNvSpPr/>
          <p:nvPr/>
        </p:nvSpPr>
        <p:spPr>
          <a:xfrm>
            <a:off x="0" y="1"/>
            <a:ext cx="12192000" cy="2483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80"/>
              </a:highligh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86F14E2-A530-4048-9D2A-DCAA8BD66CCC}"/>
              </a:ext>
            </a:extLst>
          </p:cNvPr>
          <p:cNvSpPr/>
          <p:nvPr/>
        </p:nvSpPr>
        <p:spPr>
          <a:xfrm>
            <a:off x="417042" y="1330423"/>
            <a:ext cx="5564303" cy="43839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MESSAGES</a:t>
            </a:r>
          </a:p>
          <a:p>
            <a:pPr marL="380990" marR="0" lvl="0" indent="-38099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Narrative foundation for our story. </a:t>
            </a:r>
          </a:p>
          <a:p>
            <a:pPr marL="380990" marR="0" lvl="0" indent="-38099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Used to create we create compelling, authentic, and consistent communications. </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BRAND ATTRIBUTES</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half of the message map </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Represents what Marquette offers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BRAND BENEFITS</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 half of the message map </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Represents what our audiences gain from the Marquette experience. </a:t>
            </a:r>
          </a:p>
        </p:txBody>
      </p:sp>
      <p:pic>
        <p:nvPicPr>
          <p:cNvPr id="17" name="Picture 16" descr="Diagram&#10;&#10;Description automatically generated">
            <a:extLst>
              <a:ext uri="{FF2B5EF4-FFF2-40B4-BE49-F238E27FC236}">
                <a16:creationId xmlns:a16="http://schemas.microsoft.com/office/drawing/2014/main" id="{AD4994B1-FD5E-3A4B-B2DF-E791F2336DA9}"/>
              </a:ext>
            </a:extLst>
          </p:cNvPr>
          <p:cNvPicPr>
            <a:picLocks noChangeAspect="1"/>
          </p:cNvPicPr>
          <p:nvPr/>
        </p:nvPicPr>
        <p:blipFill rotWithShape="1">
          <a:blip r:embed="rId5"/>
          <a:srcRect l="4801" r="1021"/>
          <a:stretch/>
        </p:blipFill>
        <p:spPr>
          <a:xfrm>
            <a:off x="5897837" y="1339616"/>
            <a:ext cx="6184457" cy="4050112"/>
          </a:xfrm>
          <a:prstGeom prst="rect">
            <a:avLst/>
          </a:prstGeom>
        </p:spPr>
      </p:pic>
    </p:spTree>
    <p:extLst>
      <p:ext uri="{BB962C8B-B14F-4D97-AF65-F5344CB8AC3E}">
        <p14:creationId xmlns:p14="http://schemas.microsoft.com/office/powerpoint/2010/main" val="154427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iagram&#10;&#10;Description automatically generated">
            <a:extLst>
              <a:ext uri="{FF2B5EF4-FFF2-40B4-BE49-F238E27FC236}">
                <a16:creationId xmlns:a16="http://schemas.microsoft.com/office/drawing/2014/main" id="{02A1D25D-30DA-F34C-B495-6859169F4D9B}"/>
              </a:ext>
            </a:extLst>
          </p:cNvPr>
          <p:cNvPicPr>
            <a:picLocks noChangeAspect="1"/>
          </p:cNvPicPr>
          <p:nvPr/>
        </p:nvPicPr>
        <p:blipFill rotWithShape="1">
          <a:blip r:embed="rId3"/>
          <a:srcRect l="4801" r="1021"/>
          <a:stretch/>
        </p:blipFill>
        <p:spPr>
          <a:xfrm>
            <a:off x="1099458" y="21771"/>
            <a:ext cx="10472057" cy="6858000"/>
          </a:xfrm>
          <a:prstGeom prst="rect">
            <a:avLst/>
          </a:prstGeom>
        </p:spPr>
      </p:pic>
    </p:spTree>
    <p:extLst>
      <p:ext uri="{BB962C8B-B14F-4D97-AF65-F5344CB8AC3E}">
        <p14:creationId xmlns:p14="http://schemas.microsoft.com/office/powerpoint/2010/main" val="148358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8DB48-C992-424C-96A2-A72785D90AF3}"/>
              </a:ext>
            </a:extLst>
          </p:cNvPr>
          <p:cNvSpPr>
            <a:spLocks noGrp="1"/>
          </p:cNvSpPr>
          <p:nvPr>
            <p:ph type="body" idx="1"/>
          </p:nvPr>
        </p:nvSpPr>
        <p:spPr>
          <a:xfrm>
            <a:off x="405911" y="727401"/>
            <a:ext cx="10363200" cy="1500187"/>
          </a:xfrm>
        </p:spPr>
        <p:txBody>
          <a:bodyPr>
            <a:normAutofit/>
          </a:bodyPr>
          <a:lstStyle/>
          <a:p>
            <a:r>
              <a:rPr lang="en-US" sz="7200" dirty="0">
                <a:solidFill>
                  <a:srgbClr val="FFC000"/>
                </a:solidFill>
              </a:rPr>
              <a:t>Breakouts</a:t>
            </a:r>
          </a:p>
        </p:txBody>
      </p:sp>
      <p:sp>
        <p:nvSpPr>
          <p:cNvPr id="4" name="TextBox 3">
            <a:extLst>
              <a:ext uri="{FF2B5EF4-FFF2-40B4-BE49-F238E27FC236}">
                <a16:creationId xmlns:a16="http://schemas.microsoft.com/office/drawing/2014/main" id="{FDBD4373-9987-480E-9D5C-F89C8E4C434F}"/>
              </a:ext>
            </a:extLst>
          </p:cNvPr>
          <p:cNvSpPr txBox="1"/>
          <p:nvPr/>
        </p:nvSpPr>
        <p:spPr>
          <a:xfrm>
            <a:off x="694591" y="2523392"/>
            <a:ext cx="978583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1: Clare (lead), Bill, Swati, Marissa and April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2: Nick (lead), Mary Lou, Javier and Pat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3: Aleisha (lead), Cathy, Paul and Lee Ann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4: Ron (lead), Ivan, Marilynn and Monica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948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iagram&#10;&#10;Description automatically generated">
            <a:extLst>
              <a:ext uri="{FF2B5EF4-FFF2-40B4-BE49-F238E27FC236}">
                <a16:creationId xmlns:a16="http://schemas.microsoft.com/office/drawing/2014/main" id="{02A1D25D-30DA-F34C-B495-6859169F4D9B}"/>
              </a:ext>
            </a:extLst>
          </p:cNvPr>
          <p:cNvPicPr>
            <a:picLocks noChangeAspect="1"/>
          </p:cNvPicPr>
          <p:nvPr/>
        </p:nvPicPr>
        <p:blipFill rotWithShape="1">
          <a:blip r:embed="rId3"/>
          <a:srcRect l="4801" t="7189" r="1021" b="47576"/>
          <a:stretch/>
        </p:blipFill>
        <p:spPr>
          <a:xfrm>
            <a:off x="-6411" y="2651672"/>
            <a:ext cx="12175779" cy="3606888"/>
          </a:xfrm>
          <a:prstGeom prst="rect">
            <a:avLst/>
          </a:prstGeom>
        </p:spPr>
      </p:pic>
      <p:sp>
        <p:nvSpPr>
          <p:cNvPr id="2" name="TextBox 1">
            <a:extLst>
              <a:ext uri="{FF2B5EF4-FFF2-40B4-BE49-F238E27FC236}">
                <a16:creationId xmlns:a16="http://schemas.microsoft.com/office/drawing/2014/main" id="{C64A01C5-C043-8F4E-8B0F-889147E91C17}"/>
              </a:ext>
            </a:extLst>
          </p:cNvPr>
          <p:cNvSpPr txBox="1"/>
          <p:nvPr/>
        </p:nvSpPr>
        <p:spPr>
          <a:xfrm>
            <a:off x="594383" y="244838"/>
            <a:ext cx="10999895" cy="193899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ATTRIBUTES: </a:t>
            </a:r>
            <a:r>
              <a:rPr kumimoji="0" lang="en-US" sz="2400" b="1" i="0" u="none" strike="noStrike" kern="1200" cap="none" spc="0" normalizeH="0" baseline="0" noProof="0" dirty="0">
                <a:ln>
                  <a:noFill/>
                </a:ln>
                <a:solidFill>
                  <a:srgbClr val="1F497D"/>
                </a:solidFill>
                <a:effectLst/>
                <a:highlight>
                  <a:srgbClr val="FFFF00"/>
                </a:highlight>
                <a:uLnTx/>
                <a:uFillTx/>
                <a:latin typeface="Arial" panose="020B0604020202020204" pitchFamily="34" charset="0"/>
                <a:ea typeface="ＭＳ Ｐゴシック" charset="0"/>
                <a:cs typeface="Arial" panose="020B0604020202020204" pitchFamily="34" charset="0"/>
              </a:rPr>
              <a:t>GROUPS 1&amp;3</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Pick any three boxes that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resonate most with you as an alum </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Pick any three boxes that are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unique to Marquette</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Should any box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need to change? If so, why?</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4" name="Down Arrow 3">
            <a:extLst>
              <a:ext uri="{FF2B5EF4-FFF2-40B4-BE49-F238E27FC236}">
                <a16:creationId xmlns:a16="http://schemas.microsoft.com/office/drawing/2014/main" id="{8680DBBF-94CA-0A49-A05F-DD6204B4BA4B}"/>
              </a:ext>
            </a:extLst>
          </p:cNvPr>
          <p:cNvSpPr/>
          <p:nvPr/>
        </p:nvSpPr>
        <p:spPr>
          <a:xfrm>
            <a:off x="853440"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Down Arrow 5">
            <a:extLst>
              <a:ext uri="{FF2B5EF4-FFF2-40B4-BE49-F238E27FC236}">
                <a16:creationId xmlns:a16="http://schemas.microsoft.com/office/drawing/2014/main" id="{4428118F-E9C7-6745-96DA-558E1A98290B}"/>
              </a:ext>
            </a:extLst>
          </p:cNvPr>
          <p:cNvSpPr/>
          <p:nvPr/>
        </p:nvSpPr>
        <p:spPr>
          <a:xfrm>
            <a:off x="2011318"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Down Arrow 6">
            <a:extLst>
              <a:ext uri="{FF2B5EF4-FFF2-40B4-BE49-F238E27FC236}">
                <a16:creationId xmlns:a16="http://schemas.microsoft.com/office/drawing/2014/main" id="{9A1BDA5E-479F-1442-943D-0338DB289B78}"/>
              </a:ext>
            </a:extLst>
          </p:cNvPr>
          <p:cNvSpPr/>
          <p:nvPr/>
        </p:nvSpPr>
        <p:spPr>
          <a:xfrm>
            <a:off x="3169195"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Down Arrow 7">
            <a:extLst>
              <a:ext uri="{FF2B5EF4-FFF2-40B4-BE49-F238E27FC236}">
                <a16:creationId xmlns:a16="http://schemas.microsoft.com/office/drawing/2014/main" id="{A030958B-61E6-0D4B-916F-EB25E1F1CCD2}"/>
              </a:ext>
            </a:extLst>
          </p:cNvPr>
          <p:cNvSpPr/>
          <p:nvPr/>
        </p:nvSpPr>
        <p:spPr>
          <a:xfrm>
            <a:off x="4551680"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Down Arrow 8">
            <a:extLst>
              <a:ext uri="{FF2B5EF4-FFF2-40B4-BE49-F238E27FC236}">
                <a16:creationId xmlns:a16="http://schemas.microsoft.com/office/drawing/2014/main" id="{B89305DE-9853-1C46-B2C7-20F262E9ABCA}"/>
              </a:ext>
            </a:extLst>
          </p:cNvPr>
          <p:cNvSpPr/>
          <p:nvPr/>
        </p:nvSpPr>
        <p:spPr>
          <a:xfrm>
            <a:off x="5709558"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Down Arrow 9">
            <a:extLst>
              <a:ext uri="{FF2B5EF4-FFF2-40B4-BE49-F238E27FC236}">
                <a16:creationId xmlns:a16="http://schemas.microsoft.com/office/drawing/2014/main" id="{DB6F6064-2AF2-C64C-AC38-37938203B335}"/>
              </a:ext>
            </a:extLst>
          </p:cNvPr>
          <p:cNvSpPr/>
          <p:nvPr/>
        </p:nvSpPr>
        <p:spPr>
          <a:xfrm>
            <a:off x="6867435" y="20455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Down Arrow 10">
            <a:extLst>
              <a:ext uri="{FF2B5EF4-FFF2-40B4-BE49-F238E27FC236}">
                <a16:creationId xmlns:a16="http://schemas.microsoft.com/office/drawing/2014/main" id="{A7467052-CEFA-7643-9593-322DE79F1B75}"/>
              </a:ext>
            </a:extLst>
          </p:cNvPr>
          <p:cNvSpPr/>
          <p:nvPr/>
        </p:nvSpPr>
        <p:spPr>
          <a:xfrm>
            <a:off x="8360524" y="20416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Down Arrow 11">
            <a:extLst>
              <a:ext uri="{FF2B5EF4-FFF2-40B4-BE49-F238E27FC236}">
                <a16:creationId xmlns:a16="http://schemas.microsoft.com/office/drawing/2014/main" id="{9A9F418C-C75A-734C-8E08-6EE10CE9B265}"/>
              </a:ext>
            </a:extLst>
          </p:cNvPr>
          <p:cNvSpPr/>
          <p:nvPr/>
        </p:nvSpPr>
        <p:spPr>
          <a:xfrm>
            <a:off x="9518402" y="20416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Down Arrow 12">
            <a:extLst>
              <a:ext uri="{FF2B5EF4-FFF2-40B4-BE49-F238E27FC236}">
                <a16:creationId xmlns:a16="http://schemas.microsoft.com/office/drawing/2014/main" id="{386C556D-783B-BF49-AFCF-1DE2CD5CD935}"/>
              </a:ext>
            </a:extLst>
          </p:cNvPr>
          <p:cNvSpPr/>
          <p:nvPr/>
        </p:nvSpPr>
        <p:spPr>
          <a:xfrm>
            <a:off x="10676279" y="2041647"/>
            <a:ext cx="596053" cy="606125"/>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6760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EE9C51-1195-4EC7-B228-BDA56B247EB4}"/>
              </a:ext>
            </a:extLst>
          </p:cNvPr>
          <p:cNvSpPr/>
          <p:nvPr/>
        </p:nvSpPr>
        <p:spPr>
          <a:xfrm>
            <a:off x="-6410" y="5240763"/>
            <a:ext cx="12201484" cy="165730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iagram&#10;&#10;Description automatically generated">
            <a:extLst>
              <a:ext uri="{FF2B5EF4-FFF2-40B4-BE49-F238E27FC236}">
                <a16:creationId xmlns:a16="http://schemas.microsoft.com/office/drawing/2014/main" id="{02A1D25D-30DA-F34C-B495-6859169F4D9B}"/>
              </a:ext>
            </a:extLst>
          </p:cNvPr>
          <p:cNvPicPr>
            <a:picLocks noChangeAspect="1"/>
          </p:cNvPicPr>
          <p:nvPr/>
        </p:nvPicPr>
        <p:blipFill rotWithShape="1">
          <a:blip r:embed="rId3"/>
          <a:srcRect l="5597" t="53850" r="225" b="915"/>
          <a:stretch/>
        </p:blipFill>
        <p:spPr>
          <a:xfrm>
            <a:off x="-6411" y="2163992"/>
            <a:ext cx="12175779" cy="3606888"/>
          </a:xfrm>
          <a:prstGeom prst="rect">
            <a:avLst/>
          </a:prstGeom>
        </p:spPr>
      </p:pic>
      <p:sp>
        <p:nvSpPr>
          <p:cNvPr id="2" name="TextBox 1">
            <a:extLst>
              <a:ext uri="{FF2B5EF4-FFF2-40B4-BE49-F238E27FC236}">
                <a16:creationId xmlns:a16="http://schemas.microsoft.com/office/drawing/2014/main" id="{C64A01C5-C043-8F4E-8B0F-889147E91C17}"/>
              </a:ext>
            </a:extLst>
          </p:cNvPr>
          <p:cNvSpPr txBox="1"/>
          <p:nvPr/>
        </p:nvSpPr>
        <p:spPr>
          <a:xfrm>
            <a:off x="594383" y="244837"/>
            <a:ext cx="10999895" cy="193899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BENEFITS: </a:t>
            </a:r>
            <a:r>
              <a:rPr kumimoji="0" lang="en-US" sz="2400" b="1" i="0" u="none" strike="noStrike" kern="1200" cap="none" spc="0" normalizeH="0" baseline="0" noProof="0" dirty="0">
                <a:ln>
                  <a:noFill/>
                </a:ln>
                <a:solidFill>
                  <a:srgbClr val="1F497D"/>
                </a:solidFill>
                <a:effectLst/>
                <a:highlight>
                  <a:srgbClr val="FFFF00"/>
                </a:highlight>
                <a:uLnTx/>
                <a:uFillTx/>
                <a:latin typeface="Arial" panose="020B0604020202020204" pitchFamily="34" charset="0"/>
                <a:ea typeface="ＭＳ Ｐゴシック" charset="0"/>
                <a:cs typeface="Arial" panose="020B0604020202020204" pitchFamily="34" charset="0"/>
              </a:rPr>
              <a:t>GROUPS 2</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Pick any three boxes that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resonate most with you as an alum </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Pick any three boxes that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matter most to today’s students</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Should any box </a:t>
            </a:r>
            <a:r>
              <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cs typeface="Arial" panose="020B0604020202020204" pitchFamily="34" charset="0"/>
              </a:rPr>
              <a:t>need to change? If so, why?</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grpSp>
        <p:nvGrpSpPr>
          <p:cNvPr id="5" name="Group 4">
            <a:extLst>
              <a:ext uri="{FF2B5EF4-FFF2-40B4-BE49-F238E27FC236}">
                <a16:creationId xmlns:a16="http://schemas.microsoft.com/office/drawing/2014/main" id="{D8E12D20-6EC2-5544-9862-85A082BF930D}"/>
              </a:ext>
            </a:extLst>
          </p:cNvPr>
          <p:cNvGrpSpPr/>
          <p:nvPr/>
        </p:nvGrpSpPr>
        <p:grpSpPr>
          <a:xfrm rot="10800000">
            <a:off x="736566" y="5652106"/>
            <a:ext cx="10418892" cy="610025"/>
            <a:chOff x="640080" y="1531235"/>
            <a:chExt cx="7814169" cy="457519"/>
          </a:xfrm>
        </p:grpSpPr>
        <p:sp>
          <p:nvSpPr>
            <p:cNvPr id="4" name="Down Arrow 3">
              <a:extLst>
                <a:ext uri="{FF2B5EF4-FFF2-40B4-BE49-F238E27FC236}">
                  <a16:creationId xmlns:a16="http://schemas.microsoft.com/office/drawing/2014/main" id="{8680DBBF-94CA-0A49-A05F-DD6204B4BA4B}"/>
                </a:ext>
              </a:extLst>
            </p:cNvPr>
            <p:cNvSpPr/>
            <p:nvPr/>
          </p:nvSpPr>
          <p:spPr>
            <a:xfrm>
              <a:off x="640080"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Down Arrow 5">
              <a:extLst>
                <a:ext uri="{FF2B5EF4-FFF2-40B4-BE49-F238E27FC236}">
                  <a16:creationId xmlns:a16="http://schemas.microsoft.com/office/drawing/2014/main" id="{4428118F-E9C7-6745-96DA-558E1A98290B}"/>
                </a:ext>
              </a:extLst>
            </p:cNvPr>
            <p:cNvSpPr/>
            <p:nvPr/>
          </p:nvSpPr>
          <p:spPr>
            <a:xfrm>
              <a:off x="1508488"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Down Arrow 6">
              <a:extLst>
                <a:ext uri="{FF2B5EF4-FFF2-40B4-BE49-F238E27FC236}">
                  <a16:creationId xmlns:a16="http://schemas.microsoft.com/office/drawing/2014/main" id="{9A1BDA5E-479F-1442-943D-0338DB289B78}"/>
                </a:ext>
              </a:extLst>
            </p:cNvPr>
            <p:cNvSpPr/>
            <p:nvPr/>
          </p:nvSpPr>
          <p:spPr>
            <a:xfrm>
              <a:off x="2376896"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Down Arrow 7">
              <a:extLst>
                <a:ext uri="{FF2B5EF4-FFF2-40B4-BE49-F238E27FC236}">
                  <a16:creationId xmlns:a16="http://schemas.microsoft.com/office/drawing/2014/main" id="{A030958B-61E6-0D4B-916F-EB25E1F1CCD2}"/>
                </a:ext>
              </a:extLst>
            </p:cNvPr>
            <p:cNvSpPr/>
            <p:nvPr/>
          </p:nvSpPr>
          <p:spPr>
            <a:xfrm>
              <a:off x="3413760"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Down Arrow 8">
              <a:extLst>
                <a:ext uri="{FF2B5EF4-FFF2-40B4-BE49-F238E27FC236}">
                  <a16:creationId xmlns:a16="http://schemas.microsoft.com/office/drawing/2014/main" id="{B89305DE-9853-1C46-B2C7-20F262E9ABCA}"/>
                </a:ext>
              </a:extLst>
            </p:cNvPr>
            <p:cNvSpPr/>
            <p:nvPr/>
          </p:nvSpPr>
          <p:spPr>
            <a:xfrm>
              <a:off x="4282168"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Down Arrow 9">
              <a:extLst>
                <a:ext uri="{FF2B5EF4-FFF2-40B4-BE49-F238E27FC236}">
                  <a16:creationId xmlns:a16="http://schemas.microsoft.com/office/drawing/2014/main" id="{DB6F6064-2AF2-C64C-AC38-37938203B335}"/>
                </a:ext>
              </a:extLst>
            </p:cNvPr>
            <p:cNvSpPr/>
            <p:nvPr/>
          </p:nvSpPr>
          <p:spPr>
            <a:xfrm>
              <a:off x="5150576" y="1534160"/>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Down Arrow 10">
              <a:extLst>
                <a:ext uri="{FF2B5EF4-FFF2-40B4-BE49-F238E27FC236}">
                  <a16:creationId xmlns:a16="http://schemas.microsoft.com/office/drawing/2014/main" id="{A7467052-CEFA-7643-9593-322DE79F1B75}"/>
                </a:ext>
              </a:extLst>
            </p:cNvPr>
            <p:cNvSpPr/>
            <p:nvPr/>
          </p:nvSpPr>
          <p:spPr>
            <a:xfrm>
              <a:off x="6270393" y="1531235"/>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Down Arrow 11">
              <a:extLst>
                <a:ext uri="{FF2B5EF4-FFF2-40B4-BE49-F238E27FC236}">
                  <a16:creationId xmlns:a16="http://schemas.microsoft.com/office/drawing/2014/main" id="{9A9F418C-C75A-734C-8E08-6EE10CE9B265}"/>
                </a:ext>
              </a:extLst>
            </p:cNvPr>
            <p:cNvSpPr/>
            <p:nvPr/>
          </p:nvSpPr>
          <p:spPr>
            <a:xfrm>
              <a:off x="7138801" y="1531235"/>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Down Arrow 12">
              <a:extLst>
                <a:ext uri="{FF2B5EF4-FFF2-40B4-BE49-F238E27FC236}">
                  <a16:creationId xmlns:a16="http://schemas.microsoft.com/office/drawing/2014/main" id="{386C556D-783B-BF49-AFCF-1DE2CD5CD935}"/>
                </a:ext>
              </a:extLst>
            </p:cNvPr>
            <p:cNvSpPr/>
            <p:nvPr/>
          </p:nvSpPr>
          <p:spPr>
            <a:xfrm>
              <a:off x="8007209" y="1531235"/>
              <a:ext cx="447040" cy="454594"/>
            </a:xfrm>
            <a:prstGeom prst="down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041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8DB48-C992-424C-96A2-A72785D90AF3}"/>
              </a:ext>
            </a:extLst>
          </p:cNvPr>
          <p:cNvSpPr>
            <a:spLocks noGrp="1"/>
          </p:cNvSpPr>
          <p:nvPr>
            <p:ph type="body" idx="1"/>
          </p:nvPr>
        </p:nvSpPr>
        <p:spPr>
          <a:xfrm>
            <a:off x="11722" y="293647"/>
            <a:ext cx="10363200" cy="1500187"/>
          </a:xfrm>
        </p:spPr>
        <p:txBody>
          <a:bodyPr>
            <a:normAutofit/>
          </a:bodyPr>
          <a:lstStyle/>
          <a:p>
            <a:r>
              <a:rPr lang="en-US" sz="7200" dirty="0">
                <a:solidFill>
                  <a:srgbClr val="FFC000"/>
                </a:solidFill>
              </a:rPr>
              <a:t>Report-outs</a:t>
            </a:r>
          </a:p>
        </p:txBody>
      </p:sp>
      <p:sp>
        <p:nvSpPr>
          <p:cNvPr id="4" name="TextBox 3">
            <a:extLst>
              <a:ext uri="{FF2B5EF4-FFF2-40B4-BE49-F238E27FC236}">
                <a16:creationId xmlns:a16="http://schemas.microsoft.com/office/drawing/2014/main" id="{FDBD4373-9987-480E-9D5C-F89C8E4C434F}"/>
              </a:ext>
            </a:extLst>
          </p:cNvPr>
          <p:cNvSpPr txBox="1"/>
          <p:nvPr/>
        </p:nvSpPr>
        <p:spPr>
          <a:xfrm>
            <a:off x="589083" y="1793834"/>
            <a:ext cx="9785839"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Attributes:</a:t>
            </a:r>
          </a:p>
          <a:p>
            <a:pPr marL="1143000" marR="0" lvl="1"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Group 1:</a:t>
            </a:r>
          </a:p>
          <a:p>
            <a:pPr marL="1143000" marR="0" lvl="1"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Group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Benefits:</a:t>
            </a:r>
          </a:p>
          <a:p>
            <a:pPr marL="1143000" marR="0" lvl="1"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Group </a:t>
            </a:r>
            <a:r>
              <a:rPr kumimoji="0" lang="en-US" sz="4800" b="0" i="0" u="none" strike="noStrike" kern="1200" cap="none" spc="0" normalizeH="0" baseline="0" noProof="0">
                <a:ln>
                  <a:noFill/>
                </a:ln>
                <a:solidFill>
                  <a:prstClr val="white"/>
                </a:solidFill>
                <a:effectLst/>
                <a:uLnTx/>
                <a:uFillTx/>
                <a:latin typeface="Calibri"/>
                <a:ea typeface="+mn-ea"/>
                <a:cs typeface="+mn-cs"/>
              </a:rPr>
              <a:t>2:</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54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693" y="3294858"/>
            <a:ext cx="11421208" cy="673753"/>
          </a:xfrm>
          <a:prstGeom prst="rect">
            <a:avLst/>
          </a:prstGeom>
        </p:spPr>
        <p:txBody>
          <a:bodyPr vert="horz" wrap="square" lIns="0" tIns="16933" rIns="0" bIns="0" rtlCol="0">
            <a:spAutoFit/>
          </a:bodyPr>
          <a:lstStyle/>
          <a:p>
            <a:pPr marL="16933">
              <a:spcBef>
                <a:spcPts val="133"/>
              </a:spcBef>
            </a:pPr>
            <a:r>
              <a:rPr sz="4267" spc="-7" dirty="0">
                <a:solidFill>
                  <a:srgbClr val="FFFFFF"/>
                </a:solidFill>
              </a:rPr>
              <a:t>COMMITTEE</a:t>
            </a:r>
            <a:r>
              <a:rPr lang="en-US" sz="4267" spc="-7" dirty="0">
                <a:solidFill>
                  <a:srgbClr val="FFFFFF"/>
                </a:solidFill>
              </a:rPr>
              <a:t> REPORTS</a:t>
            </a:r>
            <a:endParaRPr sz="4267" dirty="0"/>
          </a:p>
        </p:txBody>
      </p:sp>
    </p:spTree>
    <p:extLst>
      <p:ext uri="{BB962C8B-B14F-4D97-AF65-F5344CB8AC3E}">
        <p14:creationId xmlns:p14="http://schemas.microsoft.com/office/powerpoint/2010/main" val="1662418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953FC-56AD-4583-8462-5B015B0FDF94}"/>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5549024-6B0C-4623-857C-895CCAE0F8C2}"/>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BEB505E-9A7B-4080-91D7-B2C4239FA891}"/>
              </a:ext>
            </a:extLst>
          </p:cNvPr>
          <p:cNvSpPr txBox="1"/>
          <p:nvPr/>
        </p:nvSpPr>
        <p:spPr>
          <a:xfrm>
            <a:off x="3048000" y="2815625"/>
            <a:ext cx="6096000" cy="1200329"/>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MUAA Alumni Donor Participation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May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5126" name="Picture 6">
            <a:extLst>
              <a:ext uri="{FF2B5EF4-FFF2-40B4-BE49-F238E27FC236}">
                <a16:creationId xmlns:a16="http://schemas.microsoft.com/office/drawing/2014/main" id="{7B1CBE04-AFE7-47F6-A76C-63BDF550A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4EE86A-A29A-44D7-8047-D0E179C30639}"/>
              </a:ext>
            </a:extLst>
          </p:cNvPr>
          <p:cNvSpPr txBox="1"/>
          <p:nvPr/>
        </p:nvSpPr>
        <p:spPr>
          <a:xfrm>
            <a:off x="4148381" y="1262446"/>
            <a:ext cx="7702657" cy="1015663"/>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rPr>
              <a:t> </a:t>
            </a:r>
            <a:r>
              <a:rPr kumimoji="0" lang="en-US" sz="36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Governance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October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10" name="TextBox 9">
            <a:extLst>
              <a:ext uri="{FF2B5EF4-FFF2-40B4-BE49-F238E27FC236}">
                <a16:creationId xmlns:a16="http://schemas.microsoft.com/office/drawing/2014/main" id="{4EF9F01C-FC24-40D7-8190-ADBBFC3855A8}"/>
              </a:ext>
            </a:extLst>
          </p:cNvPr>
          <p:cNvSpPr txBox="1"/>
          <p:nvPr/>
        </p:nvSpPr>
        <p:spPr>
          <a:xfrm>
            <a:off x="4251702" y="2327471"/>
            <a:ext cx="7313921" cy="2616101"/>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Standing committee to </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oversee the recruitment process of all directors, propose amendments to by-laws as appropriate and make recommendations for board activities and initiatives.</a:t>
            </a:r>
            <a:b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br>
            <a:b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br>
            <a: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t>Agenda:</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Strategic Plan: Ideas for Future Meetings</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Update on Urban Scholars Workshop</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Board Recruitment and Renewals</a:t>
            </a:r>
            <a:b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br>
            <a:endPar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endParaRPr>
          </a:p>
        </p:txBody>
      </p:sp>
    </p:spTree>
    <p:extLst>
      <p:ext uri="{BB962C8B-B14F-4D97-AF65-F5344CB8AC3E}">
        <p14:creationId xmlns:p14="http://schemas.microsoft.com/office/powerpoint/2010/main" val="53879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D6D0709-02EB-4090-AD47-0EF7A2AEEEE5}"/>
              </a:ext>
            </a:extLst>
          </p:cNvPr>
          <p:cNvSpPr>
            <a:spLocks noGrp="1"/>
          </p:cNvSpPr>
          <p:nvPr>
            <p:ph type="body" idx="1"/>
          </p:nvPr>
        </p:nvSpPr>
        <p:spPr>
          <a:xfrm>
            <a:off x="414052" y="2885817"/>
            <a:ext cx="11058525" cy="3024232"/>
          </a:xfrm>
        </p:spPr>
        <p:txBody>
          <a:bodyPr>
            <a:normAutofit fontScale="92500" lnSpcReduction="20000"/>
          </a:bodyPr>
          <a:lstStyle/>
          <a:p>
            <a:pPr algn="ctr"/>
            <a:r>
              <a:rPr lang="en-US" sz="7700" b="1" dirty="0">
                <a:solidFill>
                  <a:srgbClr val="FFC000"/>
                </a:solidFill>
              </a:rPr>
              <a:t>Invocation</a:t>
            </a:r>
          </a:p>
          <a:p>
            <a:pPr algn="ctr"/>
            <a:r>
              <a:rPr lang="en-US" sz="4600" b="1" dirty="0"/>
              <a:t>Rev. Fred Zagone, S.J. </a:t>
            </a:r>
          </a:p>
          <a:p>
            <a:pPr algn="ctr"/>
            <a:r>
              <a:rPr lang="en-US" sz="4300" b="1" dirty="0"/>
              <a:t>University Chaplain</a:t>
            </a:r>
          </a:p>
          <a:p>
            <a:pPr algn="ctr"/>
            <a:r>
              <a:rPr lang="en-US" sz="4300" b="1" dirty="0"/>
              <a:t>Marquette University </a:t>
            </a:r>
          </a:p>
          <a:p>
            <a:pPr algn="ctr"/>
            <a:endParaRPr lang="en-US" sz="4600" b="1" dirty="0"/>
          </a:p>
          <a:p>
            <a:pPr algn="ctr"/>
            <a:endParaRPr lang="en-US" sz="4600" dirty="0"/>
          </a:p>
        </p:txBody>
      </p:sp>
    </p:spTree>
    <p:extLst>
      <p:ext uri="{BB962C8B-B14F-4D97-AF65-F5344CB8AC3E}">
        <p14:creationId xmlns:p14="http://schemas.microsoft.com/office/powerpoint/2010/main" val="902235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F48D52-FEF4-4A90-9664-076653482E1C}"/>
              </a:ext>
            </a:extLst>
          </p:cNvPr>
          <p:cNvSpPr>
            <a:spLocks noGrp="1"/>
          </p:cNvSpPr>
          <p:nvPr>
            <p:ph type="title"/>
          </p:nvPr>
        </p:nvSpPr>
        <p:spPr>
          <a:xfrm>
            <a:off x="421217" y="910231"/>
            <a:ext cx="10363201" cy="870463"/>
          </a:xfrm>
        </p:spPr>
        <p:txBody>
          <a:bodyPr>
            <a:normAutofit fontScale="90000"/>
          </a:bodyPr>
          <a:lstStyle/>
          <a:p>
            <a:r>
              <a:rPr lang="en-US" dirty="0"/>
              <a:t>Marquette University Volunteer Ecosystem: </a:t>
            </a:r>
          </a:p>
        </p:txBody>
      </p:sp>
      <p:sp>
        <p:nvSpPr>
          <p:cNvPr id="3" name="Text Placeholder 2">
            <a:extLst>
              <a:ext uri="{FF2B5EF4-FFF2-40B4-BE49-F238E27FC236}">
                <a16:creationId xmlns:a16="http://schemas.microsoft.com/office/drawing/2014/main" id="{6069A564-3D5E-48BE-9D63-EE5C735A06FC}"/>
              </a:ext>
            </a:extLst>
          </p:cNvPr>
          <p:cNvSpPr>
            <a:spLocks noGrp="1"/>
          </p:cNvSpPr>
          <p:nvPr>
            <p:ph idx="1"/>
          </p:nvPr>
        </p:nvSpPr>
        <p:spPr>
          <a:xfrm>
            <a:off x="914400" y="2246079"/>
            <a:ext cx="10363201" cy="3664704"/>
          </a:xfrm>
        </p:spPr>
        <p:txBody>
          <a:bodyPr>
            <a:normAutofit/>
          </a:bodyPr>
          <a:lstStyle/>
          <a:p>
            <a:r>
              <a:rPr lang="en-US" sz="3800" b="1" dirty="0">
                <a:latin typeface="Arial" panose="020B0604020202020204" pitchFamily="34" charset="0"/>
                <a:ea typeface="Univers LT Std 55 Roman" charset="0"/>
                <a:cs typeface="Arial" panose="020B0604020202020204" pitchFamily="34" charset="0"/>
              </a:rPr>
              <a:t>Broad Based &amp; Affinity</a:t>
            </a:r>
          </a:p>
          <a:p>
            <a:pPr lvl="1"/>
            <a:r>
              <a:rPr lang="en-US" sz="3267" b="1" dirty="0">
                <a:latin typeface="Arial" panose="020B0604020202020204" pitchFamily="34" charset="0"/>
                <a:ea typeface="Univers LT Std 55 Roman" charset="0"/>
                <a:cs typeface="Arial" panose="020B0604020202020204" pitchFamily="34" charset="0"/>
              </a:rPr>
              <a:t>Regional, Reunions, BAA, HAA, LGBTQ+</a:t>
            </a:r>
          </a:p>
          <a:p>
            <a:r>
              <a:rPr lang="en-US" sz="3800" b="1" dirty="0">
                <a:latin typeface="Arial" panose="020B0604020202020204" pitchFamily="34" charset="0"/>
                <a:ea typeface="Univers LT Std 55 Roman" charset="0"/>
                <a:cs typeface="Arial" panose="020B0604020202020204" pitchFamily="34" charset="0"/>
              </a:rPr>
              <a:t>College Based</a:t>
            </a:r>
          </a:p>
          <a:p>
            <a:pPr lvl="1"/>
            <a:r>
              <a:rPr lang="en-US" sz="3267" b="1" dirty="0">
                <a:latin typeface="Arial" panose="020B0604020202020204" pitchFamily="34" charset="0"/>
                <a:ea typeface="Univers LT Std 55 Roman" charset="0"/>
                <a:cs typeface="Arial" panose="020B0604020202020204" pitchFamily="34" charset="0"/>
              </a:rPr>
              <a:t>Leadership Councils, Advisory Boards</a:t>
            </a:r>
          </a:p>
          <a:p>
            <a:r>
              <a:rPr lang="en-US" sz="3800" b="1" dirty="0">
                <a:latin typeface="Arial" panose="020B0604020202020204" pitchFamily="34" charset="0"/>
                <a:ea typeface="Univers LT Std 55 Roman" charset="0"/>
                <a:cs typeface="Arial" panose="020B0604020202020204" pitchFamily="34" charset="0"/>
              </a:rPr>
              <a:t>Nomination Based</a:t>
            </a:r>
          </a:p>
        </p:txBody>
      </p:sp>
      <p:sp>
        <p:nvSpPr>
          <p:cNvPr id="4" name="Text Placeholder 2">
            <a:extLst>
              <a:ext uri="{FF2B5EF4-FFF2-40B4-BE49-F238E27FC236}">
                <a16:creationId xmlns:a16="http://schemas.microsoft.com/office/drawing/2014/main" id="{6069A564-3D5E-48BE-9D63-EE5C735A06FC}"/>
              </a:ext>
            </a:extLst>
          </p:cNvPr>
          <p:cNvSpPr txBox="1">
            <a:spLocks/>
          </p:cNvSpPr>
          <p:nvPr/>
        </p:nvSpPr>
        <p:spPr>
          <a:xfrm>
            <a:off x="697523" y="1604355"/>
            <a:ext cx="10972800" cy="4428811"/>
          </a:xfrm>
          <a:prstGeom prst="rect">
            <a:avLst/>
          </a:prstGeom>
        </p:spPr>
        <p:txBody>
          <a:bodyPr anchor="b">
            <a:normAutofit/>
          </a:bodyPr>
          <a:lstStyle>
            <a:lvl1pPr marL="0" indent="0" algn="l" defTabSz="609585" rtl="0" eaLnBrk="0" fontAlgn="base" hangingPunct="0">
              <a:spcBef>
                <a:spcPct val="20000"/>
              </a:spcBef>
              <a:spcAft>
                <a:spcPct val="0"/>
              </a:spcAft>
              <a:buFont typeface="Arial" charset="0"/>
              <a:buNone/>
              <a:defRPr sz="2400" kern="1200">
                <a:solidFill>
                  <a:schemeClr val="bg1"/>
                </a:solidFill>
                <a:latin typeface="Arial"/>
                <a:ea typeface="ＭＳ Ｐゴシック" charset="0"/>
                <a:cs typeface="Arial"/>
              </a:defRPr>
            </a:lvl1pPr>
            <a:lvl2pPr marL="609585" indent="0" algn="l" defTabSz="609585"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2pPr>
            <a:lvl3pPr marL="1219170" indent="0" algn="l" defTabSz="609585" rtl="0" eaLnBrk="0" fontAlgn="base" hangingPunct="0">
              <a:spcBef>
                <a:spcPct val="20000"/>
              </a:spcBef>
              <a:spcAft>
                <a:spcPct val="0"/>
              </a:spcAft>
              <a:buFont typeface="Arial" charset="0"/>
              <a:buNone/>
              <a:defRPr sz="2133" kern="1200">
                <a:solidFill>
                  <a:schemeClr val="tx1">
                    <a:tint val="75000"/>
                  </a:schemeClr>
                </a:solidFill>
                <a:latin typeface="+mn-lt"/>
                <a:ea typeface="ＭＳ Ｐゴシック" charset="0"/>
                <a:cs typeface="+mn-cs"/>
              </a:defRPr>
            </a:lvl3pPr>
            <a:lvl4pPr marL="1828754" indent="0" algn="l" defTabSz="609585" rtl="0" eaLnBrk="0" fontAlgn="base" hangingPunct="0">
              <a:spcBef>
                <a:spcPct val="20000"/>
              </a:spcBef>
              <a:spcAft>
                <a:spcPct val="0"/>
              </a:spcAft>
              <a:buFont typeface="Arial" charset="0"/>
              <a:buNone/>
              <a:defRPr sz="1867" kern="1200">
                <a:solidFill>
                  <a:schemeClr val="tx1">
                    <a:tint val="75000"/>
                  </a:schemeClr>
                </a:solidFill>
                <a:latin typeface="+mn-lt"/>
                <a:ea typeface="ＭＳ Ｐゴシック" charset="0"/>
                <a:cs typeface="+mn-cs"/>
              </a:defRPr>
            </a:lvl4pPr>
            <a:lvl5pPr marL="2438339" indent="0" algn="l" defTabSz="609585" rtl="0" eaLnBrk="0" fontAlgn="base" hangingPunct="0">
              <a:spcBef>
                <a:spcPct val="20000"/>
              </a:spcBef>
              <a:spcAft>
                <a:spcPct val="0"/>
              </a:spcAft>
              <a:buFont typeface="Arial" charset="0"/>
              <a:buNone/>
              <a:defRPr sz="1867" kern="1200">
                <a:solidFill>
                  <a:schemeClr val="tx1">
                    <a:tint val="75000"/>
                  </a:schemeClr>
                </a:solidFill>
                <a:latin typeface="+mn-lt"/>
                <a:ea typeface="ＭＳ Ｐゴシック" charset="0"/>
                <a:cs typeface="+mn-cs"/>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pPr marL="0" marR="0" lvl="0" indent="0" algn="l" defTabSz="812760" rtl="0" eaLnBrk="0" fontAlgn="base" latinLnBrk="0" hangingPunct="0">
              <a:lnSpc>
                <a:spcPct val="100000"/>
              </a:lnSpc>
              <a:spcBef>
                <a:spcPct val="20000"/>
              </a:spcBef>
              <a:spcAft>
                <a:spcPct val="0"/>
              </a:spcAft>
              <a:buClrTx/>
              <a:buSzTx/>
              <a:buFont typeface="Arial" charset="0"/>
              <a:buNone/>
              <a:tabLst/>
              <a:defRPr/>
            </a:pPr>
            <a:endParaRPr kumimoji="0" lang="en-US" sz="6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5" name="Rectangle 4"/>
          <p:cNvSpPr/>
          <p:nvPr/>
        </p:nvSpPr>
        <p:spPr>
          <a:xfrm>
            <a:off x="11696953" y="6407275"/>
            <a:ext cx="263214" cy="276999"/>
          </a:xfrm>
          <a:prstGeom prst="rect">
            <a:avLst/>
          </a:prstGeom>
        </p:spPr>
        <p:txBody>
          <a:bodyPr wrap="non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fld id="{4E46EFC5-FB5A-4148-973B-18BADB43EB8C}" type="slidenum">
              <a:rPr kumimoji="0" lang="en-US" sz="1200" b="0" i="0" u="none" strike="noStrike" kern="1200" cap="none" spc="0" normalizeH="0" baseline="0" noProof="0">
                <a:ln>
                  <a:noFill/>
                </a:ln>
                <a:solidFill>
                  <a:prstClr val="white"/>
                </a:solidFill>
                <a:effectLst/>
                <a:uLnTx/>
                <a:uFillTx/>
                <a:latin typeface="Calibri" charset="0"/>
                <a:ea typeface="ＭＳ Ｐゴシック" charset="0"/>
                <a:cs typeface="+mn-cs"/>
              </a:rPr>
              <a:pPr marL="0" marR="0" lvl="0" indent="0" algn="l" defTabSz="609585" rtl="0" eaLnBrk="1" fontAlgn="base" latinLnBrk="0" hangingPunct="1">
                <a:lnSpc>
                  <a:spcPct val="100000"/>
                </a:lnSpc>
                <a:spcBef>
                  <a:spcPct val="0"/>
                </a:spcBef>
                <a:spcAft>
                  <a:spcPct val="0"/>
                </a:spcAft>
                <a:buClrTx/>
                <a:buSzTx/>
                <a:buFontTx/>
                <a:buNone/>
                <a:tabLst/>
                <a:defRPr/>
              </a:pPr>
              <a:t>30</a:t>
            </a:fld>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10597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1BDC80-13FF-4942-A890-A27D0F5D79F8}"/>
              </a:ext>
            </a:extLst>
          </p:cNvPr>
          <p:cNvSpPr>
            <a:spLocks noGrp="1"/>
          </p:cNvSpPr>
          <p:nvPr>
            <p:ph type="title"/>
          </p:nvPr>
        </p:nvSpPr>
        <p:spPr>
          <a:xfrm>
            <a:off x="289621" y="714532"/>
            <a:ext cx="10363201" cy="988829"/>
          </a:xfrm>
        </p:spPr>
        <p:txBody>
          <a:bodyPr>
            <a:normAutofit/>
          </a:bodyPr>
          <a:lstStyle/>
          <a:p>
            <a:r>
              <a:rPr lang="en-US" dirty="0"/>
              <a:t>Volunteer Ecosystem Pipeline Tracking</a:t>
            </a:r>
          </a:p>
        </p:txBody>
      </p:sp>
      <p:sp>
        <p:nvSpPr>
          <p:cNvPr id="8" name="Content Placeholder 7">
            <a:extLst>
              <a:ext uri="{FF2B5EF4-FFF2-40B4-BE49-F238E27FC236}">
                <a16:creationId xmlns:a16="http://schemas.microsoft.com/office/drawing/2014/main" id="{81C5808A-ECEE-4F3C-ACD1-80D79CBCBFBC}"/>
              </a:ext>
            </a:extLst>
          </p:cNvPr>
          <p:cNvSpPr>
            <a:spLocks noGrp="1"/>
          </p:cNvSpPr>
          <p:nvPr>
            <p:ph idx="1"/>
          </p:nvPr>
        </p:nvSpPr>
        <p:spPr>
          <a:xfrm>
            <a:off x="397572" y="1436298"/>
            <a:ext cx="10363201" cy="5044935"/>
          </a:xfrm>
        </p:spPr>
        <p:txBody>
          <a:bodyPr/>
          <a:lstStyle/>
          <a:p>
            <a:r>
              <a:rPr lang="en-US" sz="2667" dirty="0"/>
              <a:t>Alumni Awards</a:t>
            </a:r>
          </a:p>
          <a:p>
            <a:r>
              <a:rPr lang="en-US" sz="2667" dirty="0"/>
              <a:t>Boards and Councils</a:t>
            </a:r>
          </a:p>
          <a:p>
            <a:pPr lvl="1"/>
            <a:r>
              <a:rPr lang="en-US" sz="2667" dirty="0"/>
              <a:t>MUAA National Board</a:t>
            </a:r>
          </a:p>
          <a:p>
            <a:pPr lvl="1"/>
            <a:r>
              <a:rPr lang="en-US" sz="2667" dirty="0"/>
              <a:t>Young Alumni Leadership Council</a:t>
            </a:r>
          </a:p>
          <a:p>
            <a:pPr lvl="1"/>
            <a:r>
              <a:rPr lang="en-US" sz="2667" dirty="0"/>
              <a:t>Association of Marquette Women (AMUW)</a:t>
            </a:r>
          </a:p>
          <a:p>
            <a:pPr lvl="1"/>
            <a:r>
              <a:rPr lang="en-US" sz="2667" dirty="0"/>
              <a:t>Women’s Council</a:t>
            </a:r>
          </a:p>
          <a:p>
            <a:r>
              <a:rPr lang="en-US" sz="2667" dirty="0"/>
              <a:t>Mentors</a:t>
            </a:r>
          </a:p>
          <a:p>
            <a:r>
              <a:rPr lang="en-US" sz="2667" dirty="0"/>
              <a:t>Speakers/Hospitality</a:t>
            </a:r>
            <a:br>
              <a:rPr lang="en-US" sz="2667" dirty="0"/>
            </a:br>
            <a:endParaRPr lang="en-US" sz="2667" dirty="0"/>
          </a:p>
        </p:txBody>
      </p:sp>
      <p:sp>
        <p:nvSpPr>
          <p:cNvPr id="4" name="Slide Number Placeholder 3">
            <a:extLst>
              <a:ext uri="{FF2B5EF4-FFF2-40B4-BE49-F238E27FC236}">
                <a16:creationId xmlns:a16="http://schemas.microsoft.com/office/drawing/2014/main" id="{896A0967-2B99-47B6-83BB-0A12385C8B51}"/>
              </a:ext>
            </a:extLst>
          </p:cNvPr>
          <p:cNvSpPr>
            <a:spLocks noGrp="1"/>
          </p:cNvSpPr>
          <p:nvPr>
            <p:ph type="sldNum" sz="quarter" idx="4294967295"/>
          </p:nvPr>
        </p:nvSpPr>
        <p:spPr>
          <a:xfrm>
            <a:off x="11027834" y="6481233"/>
            <a:ext cx="1164167" cy="366184"/>
          </a:xfrm>
          <a:prstGeom prst="rect">
            <a:avLst/>
          </a:prstGeom>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6E34B1B0-E628-E341-AB77-6799D8636E4A}" type="slidenum">
              <a:rPr kumimoji="0" lang="en-US" sz="24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l" defTabSz="609585" rtl="0" eaLnBrk="1" fontAlgn="base" latinLnBrk="0" hangingPunct="1">
                <a:lnSpc>
                  <a:spcPct val="100000"/>
                </a:lnSpc>
                <a:spcBef>
                  <a:spcPct val="0"/>
                </a:spcBef>
                <a:spcAft>
                  <a:spcPct val="0"/>
                </a:spcAft>
                <a:buClrTx/>
                <a:buSzTx/>
                <a:buFontTx/>
                <a:buNone/>
                <a:tabLst/>
                <a:defRPr/>
              </a:pPr>
              <a:t>31</a:t>
            </a:fld>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097665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0C4CBB7-7B21-4A5E-8F02-3B3BCE949561}"/>
              </a:ext>
            </a:extLst>
          </p:cNvPr>
          <p:cNvGrpSpPr/>
          <p:nvPr/>
        </p:nvGrpSpPr>
        <p:grpSpPr>
          <a:xfrm>
            <a:off x="2748988" y="1638778"/>
            <a:ext cx="6663936" cy="4155172"/>
            <a:chOff x="3370263" y="2389188"/>
            <a:chExt cx="4305301" cy="2687638"/>
          </a:xfrm>
        </p:grpSpPr>
        <p:sp>
          <p:nvSpPr>
            <p:cNvPr id="24" name="Freeform 5">
              <a:extLst>
                <a:ext uri="{FF2B5EF4-FFF2-40B4-BE49-F238E27FC236}">
                  <a16:creationId xmlns:a16="http://schemas.microsoft.com/office/drawing/2014/main" id="{91F2C9F3-EB7D-4B25-A42E-903592AE8B73}"/>
                </a:ext>
              </a:extLst>
            </p:cNvPr>
            <p:cNvSpPr>
              <a:spLocks/>
            </p:cNvSpPr>
            <p:nvPr/>
          </p:nvSpPr>
          <p:spPr bwMode="auto">
            <a:xfrm>
              <a:off x="4815131" y="4634514"/>
              <a:ext cx="1377708" cy="383574"/>
            </a:xfrm>
            <a:custGeom>
              <a:avLst/>
              <a:gdLst>
                <a:gd name="T0" fmla="*/ 0 w 433"/>
                <a:gd name="T1" fmla="*/ 0 h 132"/>
                <a:gd name="T2" fmla="*/ 98 w 433"/>
                <a:gd name="T3" fmla="*/ 132 h 132"/>
                <a:gd name="T4" fmla="*/ 336 w 433"/>
                <a:gd name="T5" fmla="*/ 132 h 132"/>
                <a:gd name="T6" fmla="*/ 433 w 433"/>
                <a:gd name="T7" fmla="*/ 4 h 132"/>
                <a:gd name="T8" fmla="*/ 0 w 433"/>
                <a:gd name="T9" fmla="*/ 0 h 132"/>
              </a:gdLst>
              <a:ahLst/>
              <a:cxnLst>
                <a:cxn ang="0">
                  <a:pos x="T0" y="T1"/>
                </a:cxn>
                <a:cxn ang="0">
                  <a:pos x="T2" y="T3"/>
                </a:cxn>
                <a:cxn ang="0">
                  <a:pos x="T4" y="T5"/>
                </a:cxn>
                <a:cxn ang="0">
                  <a:pos x="T6" y="T7"/>
                </a:cxn>
                <a:cxn ang="0">
                  <a:pos x="T8" y="T9"/>
                </a:cxn>
              </a:cxnLst>
              <a:rect l="0" t="0" r="r" b="b"/>
              <a:pathLst>
                <a:path w="433" h="132">
                  <a:moveTo>
                    <a:pt x="0" y="0"/>
                  </a:moveTo>
                  <a:cubicBezTo>
                    <a:pt x="98" y="132"/>
                    <a:pt x="98" y="132"/>
                    <a:pt x="98" y="132"/>
                  </a:cubicBezTo>
                  <a:cubicBezTo>
                    <a:pt x="336" y="132"/>
                    <a:pt x="336" y="132"/>
                    <a:pt x="336" y="132"/>
                  </a:cubicBezTo>
                  <a:cubicBezTo>
                    <a:pt x="433" y="4"/>
                    <a:pt x="433" y="4"/>
                    <a:pt x="433" y="4"/>
                  </a:cubicBezTo>
                  <a:cubicBezTo>
                    <a:pt x="271" y="28"/>
                    <a:pt x="53" y="6"/>
                    <a:pt x="0" y="0"/>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5" name="Freeform 6">
              <a:extLst>
                <a:ext uri="{FF2B5EF4-FFF2-40B4-BE49-F238E27FC236}">
                  <a16:creationId xmlns:a16="http://schemas.microsoft.com/office/drawing/2014/main" id="{DC3283B6-4C4B-4832-A909-67CB42FEAA06}"/>
                </a:ext>
              </a:extLst>
            </p:cNvPr>
            <p:cNvSpPr>
              <a:spLocks/>
            </p:cNvSpPr>
            <p:nvPr/>
          </p:nvSpPr>
          <p:spPr bwMode="auto">
            <a:xfrm>
              <a:off x="3851776" y="3317879"/>
              <a:ext cx="3306262" cy="782634"/>
            </a:xfrm>
            <a:custGeom>
              <a:avLst/>
              <a:gdLst>
                <a:gd name="T0" fmla="*/ 0 w 1047"/>
                <a:gd name="T1" fmla="*/ 0 h 247"/>
                <a:gd name="T2" fmla="*/ 170 w 1047"/>
                <a:gd name="T3" fmla="*/ 227 h 247"/>
                <a:gd name="T4" fmla="*/ 877 w 1047"/>
                <a:gd name="T5" fmla="*/ 227 h 247"/>
                <a:gd name="T6" fmla="*/ 1047 w 1047"/>
                <a:gd name="T7" fmla="*/ 1 h 247"/>
                <a:gd name="T8" fmla="*/ 0 w 1047"/>
                <a:gd name="T9" fmla="*/ 0 h 247"/>
              </a:gdLst>
              <a:ahLst/>
              <a:cxnLst>
                <a:cxn ang="0">
                  <a:pos x="T0" y="T1"/>
                </a:cxn>
                <a:cxn ang="0">
                  <a:pos x="T2" y="T3"/>
                </a:cxn>
                <a:cxn ang="0">
                  <a:pos x="T4" y="T5"/>
                </a:cxn>
                <a:cxn ang="0">
                  <a:pos x="T6" y="T7"/>
                </a:cxn>
                <a:cxn ang="0">
                  <a:pos x="T8" y="T9"/>
                </a:cxn>
              </a:cxnLst>
              <a:rect l="0" t="0" r="r" b="b"/>
              <a:pathLst>
                <a:path w="1047" h="247">
                  <a:moveTo>
                    <a:pt x="0" y="0"/>
                  </a:moveTo>
                  <a:cubicBezTo>
                    <a:pt x="170" y="227"/>
                    <a:pt x="170" y="227"/>
                    <a:pt x="170" y="227"/>
                  </a:cubicBezTo>
                  <a:cubicBezTo>
                    <a:pt x="260" y="231"/>
                    <a:pt x="639" y="247"/>
                    <a:pt x="877" y="227"/>
                  </a:cubicBezTo>
                  <a:cubicBezTo>
                    <a:pt x="1047" y="1"/>
                    <a:pt x="1047" y="1"/>
                    <a:pt x="1047" y="1"/>
                  </a:cubicBezTo>
                  <a:cubicBezTo>
                    <a:pt x="745" y="37"/>
                    <a:pt x="75" y="4"/>
                    <a:pt x="0" y="0"/>
                  </a:cubicBez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6" name="Freeform 7">
              <a:extLst>
                <a:ext uri="{FF2B5EF4-FFF2-40B4-BE49-F238E27FC236}">
                  <a16:creationId xmlns:a16="http://schemas.microsoft.com/office/drawing/2014/main" id="{C6A3A3B3-BFCD-4A0E-85F8-C3DDF983369B}"/>
                </a:ext>
              </a:extLst>
            </p:cNvPr>
            <p:cNvSpPr>
              <a:spLocks/>
            </p:cNvSpPr>
            <p:nvPr/>
          </p:nvSpPr>
          <p:spPr bwMode="auto">
            <a:xfrm>
              <a:off x="4389681" y="4026502"/>
              <a:ext cx="2234959" cy="666148"/>
            </a:xfrm>
            <a:custGeom>
              <a:avLst/>
              <a:gdLst>
                <a:gd name="T0" fmla="*/ 0 w 707"/>
                <a:gd name="T1" fmla="*/ 0 h 209"/>
                <a:gd name="T2" fmla="*/ 136 w 707"/>
                <a:gd name="T3" fmla="*/ 181 h 209"/>
                <a:gd name="T4" fmla="*/ 569 w 707"/>
                <a:gd name="T5" fmla="*/ 185 h 209"/>
                <a:gd name="T6" fmla="*/ 707 w 707"/>
                <a:gd name="T7" fmla="*/ 0 h 209"/>
                <a:gd name="T8" fmla="*/ 0 w 707"/>
                <a:gd name="T9" fmla="*/ 0 h 209"/>
              </a:gdLst>
              <a:ahLst/>
              <a:cxnLst>
                <a:cxn ang="0">
                  <a:pos x="T0" y="T1"/>
                </a:cxn>
                <a:cxn ang="0">
                  <a:pos x="T2" y="T3"/>
                </a:cxn>
                <a:cxn ang="0">
                  <a:pos x="T4" y="T5"/>
                </a:cxn>
                <a:cxn ang="0">
                  <a:pos x="T6" y="T7"/>
                </a:cxn>
                <a:cxn ang="0">
                  <a:pos x="T8" y="T9"/>
                </a:cxn>
              </a:cxnLst>
              <a:rect l="0" t="0" r="r" b="b"/>
              <a:pathLst>
                <a:path w="707" h="209">
                  <a:moveTo>
                    <a:pt x="0" y="0"/>
                  </a:moveTo>
                  <a:cubicBezTo>
                    <a:pt x="136" y="181"/>
                    <a:pt x="136" y="181"/>
                    <a:pt x="136" y="181"/>
                  </a:cubicBezTo>
                  <a:cubicBezTo>
                    <a:pt x="189" y="187"/>
                    <a:pt x="407" y="209"/>
                    <a:pt x="569" y="185"/>
                  </a:cubicBezTo>
                  <a:cubicBezTo>
                    <a:pt x="707" y="0"/>
                    <a:pt x="707" y="0"/>
                    <a:pt x="707" y="0"/>
                  </a:cubicBezTo>
                  <a:cubicBezTo>
                    <a:pt x="469" y="20"/>
                    <a:pt x="90" y="4"/>
                    <a:pt x="0"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7" name="Freeform 8">
              <a:extLst>
                <a:ext uri="{FF2B5EF4-FFF2-40B4-BE49-F238E27FC236}">
                  <a16:creationId xmlns:a16="http://schemas.microsoft.com/office/drawing/2014/main" id="{2B2F026A-5F8A-4581-8DF9-1CE75CD32CB8}"/>
                </a:ext>
              </a:extLst>
            </p:cNvPr>
            <p:cNvSpPr>
              <a:spLocks/>
            </p:cNvSpPr>
            <p:nvPr/>
          </p:nvSpPr>
          <p:spPr bwMode="auto">
            <a:xfrm>
              <a:off x="3370263" y="2633665"/>
              <a:ext cx="4305301" cy="808036"/>
            </a:xfrm>
            <a:custGeom>
              <a:avLst/>
              <a:gdLst>
                <a:gd name="T0" fmla="*/ 1209 w 1374"/>
                <a:gd name="T1" fmla="*/ 218 h 254"/>
                <a:gd name="T2" fmla="*/ 1374 w 1374"/>
                <a:gd name="T3" fmla="*/ 0 h 254"/>
                <a:gd name="T4" fmla="*/ 0 w 1374"/>
                <a:gd name="T5" fmla="*/ 0 h 254"/>
                <a:gd name="T6" fmla="*/ 162 w 1374"/>
                <a:gd name="T7" fmla="*/ 217 h 254"/>
                <a:gd name="T8" fmla="*/ 1209 w 1374"/>
                <a:gd name="T9" fmla="*/ 218 h 254"/>
              </a:gdLst>
              <a:ahLst/>
              <a:cxnLst>
                <a:cxn ang="0">
                  <a:pos x="T0" y="T1"/>
                </a:cxn>
                <a:cxn ang="0">
                  <a:pos x="T2" y="T3"/>
                </a:cxn>
                <a:cxn ang="0">
                  <a:pos x="T4" y="T5"/>
                </a:cxn>
                <a:cxn ang="0">
                  <a:pos x="T6" y="T7"/>
                </a:cxn>
                <a:cxn ang="0">
                  <a:pos x="T8" y="T9"/>
                </a:cxn>
              </a:cxnLst>
              <a:rect l="0" t="0" r="r" b="b"/>
              <a:pathLst>
                <a:path w="1374" h="254">
                  <a:moveTo>
                    <a:pt x="1209" y="218"/>
                  </a:moveTo>
                  <a:cubicBezTo>
                    <a:pt x="1374" y="0"/>
                    <a:pt x="1374" y="0"/>
                    <a:pt x="1374" y="0"/>
                  </a:cubicBezTo>
                  <a:cubicBezTo>
                    <a:pt x="0" y="0"/>
                    <a:pt x="0" y="0"/>
                    <a:pt x="0" y="0"/>
                  </a:cubicBezTo>
                  <a:cubicBezTo>
                    <a:pt x="162" y="217"/>
                    <a:pt x="162" y="217"/>
                    <a:pt x="162" y="217"/>
                  </a:cubicBezTo>
                  <a:cubicBezTo>
                    <a:pt x="237" y="221"/>
                    <a:pt x="907" y="254"/>
                    <a:pt x="1209" y="21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8" name="Oval 27">
              <a:extLst>
                <a:ext uri="{FF2B5EF4-FFF2-40B4-BE49-F238E27FC236}">
                  <a16:creationId xmlns:a16="http://schemas.microsoft.com/office/drawing/2014/main" id="{9A1ADE9A-57A6-491C-991C-2BC25E3DB802}"/>
                </a:ext>
              </a:extLst>
            </p:cNvPr>
            <p:cNvSpPr>
              <a:spLocks noChangeArrowheads="1"/>
            </p:cNvSpPr>
            <p:nvPr/>
          </p:nvSpPr>
          <p:spPr bwMode="auto">
            <a:xfrm>
              <a:off x="3868738" y="3128963"/>
              <a:ext cx="3295650" cy="363538"/>
            </a:xfrm>
            <a:prstGeom prst="ellipse">
              <a:avLst/>
            </a:prstGeom>
            <a:gradFill>
              <a:gsLst>
                <a:gs pos="0">
                  <a:schemeClr val="accent1">
                    <a:lumMod val="50000"/>
                  </a:schemeClr>
                </a:gs>
                <a:gs pos="100000">
                  <a:schemeClr val="accent1"/>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9" name="Oval 28">
              <a:extLst>
                <a:ext uri="{FF2B5EF4-FFF2-40B4-BE49-F238E27FC236}">
                  <a16:creationId xmlns:a16="http://schemas.microsoft.com/office/drawing/2014/main" id="{4C816B6D-1965-45F7-806C-A5676100A22E}"/>
                </a:ext>
              </a:extLst>
            </p:cNvPr>
            <p:cNvSpPr>
              <a:spLocks noChangeArrowheads="1"/>
            </p:cNvSpPr>
            <p:nvPr/>
          </p:nvSpPr>
          <p:spPr bwMode="auto">
            <a:xfrm>
              <a:off x="4406901" y="3833813"/>
              <a:ext cx="2227263" cy="363538"/>
            </a:xfrm>
            <a:prstGeom prst="ellipse">
              <a:avLst/>
            </a:prstGeom>
            <a:gradFill>
              <a:gsLst>
                <a:gs pos="0">
                  <a:schemeClr val="accent2">
                    <a:lumMod val="50000"/>
                  </a:schemeClr>
                </a:gs>
                <a:gs pos="100000">
                  <a:schemeClr val="accent2"/>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0" name="Oval 29">
              <a:extLst>
                <a:ext uri="{FF2B5EF4-FFF2-40B4-BE49-F238E27FC236}">
                  <a16:creationId xmlns:a16="http://schemas.microsoft.com/office/drawing/2014/main" id="{F8BB928C-C086-432A-A4C2-F5CE3297E802}"/>
                </a:ext>
              </a:extLst>
            </p:cNvPr>
            <p:cNvSpPr>
              <a:spLocks noChangeArrowheads="1"/>
            </p:cNvSpPr>
            <p:nvPr/>
          </p:nvSpPr>
          <p:spPr bwMode="auto">
            <a:xfrm>
              <a:off x="4832351" y="4487863"/>
              <a:ext cx="1379538" cy="225425"/>
            </a:xfrm>
            <a:prstGeom prst="ellipse">
              <a:avLst/>
            </a:prstGeom>
            <a:gradFill>
              <a:gsLst>
                <a:gs pos="0">
                  <a:schemeClr val="accent4">
                    <a:lumMod val="50000"/>
                  </a:schemeClr>
                </a:gs>
                <a:gs pos="100000">
                  <a:schemeClr val="accent3"/>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1" name="Oval 30">
              <a:extLst>
                <a:ext uri="{FF2B5EF4-FFF2-40B4-BE49-F238E27FC236}">
                  <a16:creationId xmlns:a16="http://schemas.microsoft.com/office/drawing/2014/main" id="{AA1E05DB-C083-414B-B5BE-4762121609ED}"/>
                </a:ext>
              </a:extLst>
            </p:cNvPr>
            <p:cNvSpPr>
              <a:spLocks noChangeArrowheads="1"/>
            </p:cNvSpPr>
            <p:nvPr/>
          </p:nvSpPr>
          <p:spPr bwMode="auto">
            <a:xfrm>
              <a:off x="5143501" y="4954588"/>
              <a:ext cx="755650" cy="122238"/>
            </a:xfrm>
            <a:prstGeom prst="ellipse">
              <a:avLst/>
            </a:prstGeom>
            <a:solidFill>
              <a:srgbClr val="22535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2" name="Rectangle 31">
              <a:extLst>
                <a:ext uri="{FF2B5EF4-FFF2-40B4-BE49-F238E27FC236}">
                  <a16:creationId xmlns:a16="http://schemas.microsoft.com/office/drawing/2014/main" id="{F48AFF78-CB95-4940-A719-EE8F8F13BF02}"/>
                </a:ext>
              </a:extLst>
            </p:cNvPr>
            <p:cNvSpPr>
              <a:spLocks noChangeArrowheads="1"/>
            </p:cNvSpPr>
            <p:nvPr/>
          </p:nvSpPr>
          <p:spPr bwMode="auto">
            <a:xfrm>
              <a:off x="5073364" y="4126439"/>
              <a:ext cx="861242" cy="54582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IDENTIFY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NOMINATE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ASSESS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SELECT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ECE1"/>
                  </a:solidFill>
                  <a:effectLst/>
                  <a:uLnTx/>
                  <a:uFillTx/>
                  <a:latin typeface="Arial" panose="020B0604020202020204" pitchFamily="34" charset="0"/>
                  <a:ea typeface="ＭＳ Ｐゴシック" charset="0"/>
                  <a:cs typeface="Arial" panose="020B0604020202020204" pitchFamily="34" charset="0"/>
                </a:rPr>
                <a:t>RECRUIT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2" name="Oval 41">
              <a:extLst>
                <a:ext uri="{FF2B5EF4-FFF2-40B4-BE49-F238E27FC236}">
                  <a16:creationId xmlns:a16="http://schemas.microsoft.com/office/drawing/2014/main" id="{07EA7840-D273-4851-B097-60061B5F9331}"/>
                </a:ext>
              </a:extLst>
            </p:cNvPr>
            <p:cNvSpPr>
              <a:spLocks noChangeArrowheads="1"/>
            </p:cNvSpPr>
            <p:nvPr/>
          </p:nvSpPr>
          <p:spPr bwMode="auto">
            <a:xfrm>
              <a:off x="3370263" y="2389188"/>
              <a:ext cx="4305300" cy="509588"/>
            </a:xfrm>
            <a:prstGeom prst="ellipse">
              <a:avLst/>
            </a:prstGeom>
            <a:gradFill flip="none" rotWithShape="1">
              <a:gsLst>
                <a:gs pos="0">
                  <a:srgbClr val="225354">
                    <a:shade val="30000"/>
                    <a:satMod val="115000"/>
                  </a:srgbClr>
                </a:gs>
                <a:gs pos="50000">
                  <a:srgbClr val="225354">
                    <a:shade val="67500"/>
                    <a:satMod val="115000"/>
                  </a:srgbClr>
                </a:gs>
                <a:gs pos="100000">
                  <a:srgbClr val="225354">
                    <a:shade val="100000"/>
                    <a:satMod val="115000"/>
                  </a:srgb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grpSp>
      <p:sp>
        <p:nvSpPr>
          <p:cNvPr id="68" name="Freeform 9">
            <a:extLst>
              <a:ext uri="{FF2B5EF4-FFF2-40B4-BE49-F238E27FC236}">
                <a16:creationId xmlns:a16="http://schemas.microsoft.com/office/drawing/2014/main" id="{8063C01C-FB42-46D1-B347-7FF964073B7D}"/>
              </a:ext>
            </a:extLst>
          </p:cNvPr>
          <p:cNvSpPr>
            <a:spLocks/>
          </p:cNvSpPr>
          <p:nvPr/>
        </p:nvSpPr>
        <p:spPr bwMode="auto">
          <a:xfrm rot="1947806">
            <a:off x="7450204" y="988376"/>
            <a:ext cx="1330595" cy="1200377"/>
          </a:xfrm>
          <a:custGeom>
            <a:avLst/>
            <a:gdLst>
              <a:gd name="T0" fmla="*/ 545 w 612"/>
              <a:gd name="T1" fmla="*/ 825 h 1042"/>
              <a:gd name="T2" fmla="*/ 545 w 612"/>
              <a:gd name="T3" fmla="*/ 0 h 1042"/>
              <a:gd name="T4" fmla="*/ 67 w 612"/>
              <a:gd name="T5" fmla="*/ 0 h 1042"/>
              <a:gd name="T6" fmla="*/ 67 w 612"/>
              <a:gd name="T7" fmla="*/ 825 h 1042"/>
              <a:gd name="T8" fmla="*/ 0 w 612"/>
              <a:gd name="T9" fmla="*/ 825 h 1042"/>
              <a:gd name="T10" fmla="*/ 306 w 612"/>
              <a:gd name="T11" fmla="*/ 1042 h 1042"/>
              <a:gd name="T12" fmla="*/ 612 w 612"/>
              <a:gd name="T13" fmla="*/ 825 h 1042"/>
              <a:gd name="T14" fmla="*/ 545 w 612"/>
              <a:gd name="T15" fmla="*/ 825 h 1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1042">
                <a:moveTo>
                  <a:pt x="545" y="825"/>
                </a:moveTo>
                <a:lnTo>
                  <a:pt x="545" y="0"/>
                </a:lnTo>
                <a:lnTo>
                  <a:pt x="67" y="0"/>
                </a:lnTo>
                <a:lnTo>
                  <a:pt x="67" y="825"/>
                </a:lnTo>
                <a:lnTo>
                  <a:pt x="0" y="825"/>
                </a:lnTo>
                <a:lnTo>
                  <a:pt x="306" y="1042"/>
                </a:lnTo>
                <a:lnTo>
                  <a:pt x="612" y="825"/>
                </a:lnTo>
                <a:lnTo>
                  <a:pt x="545" y="825"/>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INDUSTRY EXPERTS AND LEADERS</a:t>
            </a:r>
          </a:p>
        </p:txBody>
      </p:sp>
      <p:sp>
        <p:nvSpPr>
          <p:cNvPr id="73" name="Freeform 9">
            <a:extLst>
              <a:ext uri="{FF2B5EF4-FFF2-40B4-BE49-F238E27FC236}">
                <a16:creationId xmlns:a16="http://schemas.microsoft.com/office/drawing/2014/main" id="{0654B08C-1CB3-43A9-BA8B-E35F23021D3E}"/>
              </a:ext>
            </a:extLst>
          </p:cNvPr>
          <p:cNvSpPr>
            <a:spLocks/>
          </p:cNvSpPr>
          <p:nvPr/>
        </p:nvSpPr>
        <p:spPr bwMode="auto">
          <a:xfrm>
            <a:off x="5486173" y="5667108"/>
            <a:ext cx="1189569" cy="730179"/>
          </a:xfrm>
          <a:custGeom>
            <a:avLst/>
            <a:gdLst>
              <a:gd name="T0" fmla="*/ 545 w 612"/>
              <a:gd name="T1" fmla="*/ 825 h 1042"/>
              <a:gd name="T2" fmla="*/ 545 w 612"/>
              <a:gd name="T3" fmla="*/ 0 h 1042"/>
              <a:gd name="T4" fmla="*/ 67 w 612"/>
              <a:gd name="T5" fmla="*/ 0 h 1042"/>
              <a:gd name="T6" fmla="*/ 67 w 612"/>
              <a:gd name="T7" fmla="*/ 825 h 1042"/>
              <a:gd name="T8" fmla="*/ 0 w 612"/>
              <a:gd name="T9" fmla="*/ 825 h 1042"/>
              <a:gd name="T10" fmla="*/ 306 w 612"/>
              <a:gd name="T11" fmla="*/ 1042 h 1042"/>
              <a:gd name="T12" fmla="*/ 612 w 612"/>
              <a:gd name="T13" fmla="*/ 825 h 1042"/>
              <a:gd name="T14" fmla="*/ 545 w 612"/>
              <a:gd name="T15" fmla="*/ 825 h 1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1042">
                <a:moveTo>
                  <a:pt x="545" y="825"/>
                </a:moveTo>
                <a:lnTo>
                  <a:pt x="545" y="0"/>
                </a:lnTo>
                <a:lnTo>
                  <a:pt x="67" y="0"/>
                </a:lnTo>
                <a:lnTo>
                  <a:pt x="67" y="825"/>
                </a:lnTo>
                <a:lnTo>
                  <a:pt x="0" y="825"/>
                </a:lnTo>
                <a:lnTo>
                  <a:pt x="306" y="1042"/>
                </a:lnTo>
                <a:lnTo>
                  <a:pt x="612" y="825"/>
                </a:lnTo>
                <a:lnTo>
                  <a:pt x="545" y="8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TRAIN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STEWARD</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5" name="Freeform 9">
            <a:extLst>
              <a:ext uri="{FF2B5EF4-FFF2-40B4-BE49-F238E27FC236}">
                <a16:creationId xmlns:a16="http://schemas.microsoft.com/office/drawing/2014/main" id="{01EAFCF5-40AA-42B6-89F3-AA0984FAB846}"/>
              </a:ext>
            </a:extLst>
          </p:cNvPr>
          <p:cNvSpPr>
            <a:spLocks/>
          </p:cNvSpPr>
          <p:nvPr/>
        </p:nvSpPr>
        <p:spPr bwMode="auto">
          <a:xfrm rot="19316920">
            <a:off x="3446850" y="837167"/>
            <a:ext cx="1311743" cy="1323645"/>
          </a:xfrm>
          <a:custGeom>
            <a:avLst/>
            <a:gdLst>
              <a:gd name="T0" fmla="*/ 545 w 612"/>
              <a:gd name="T1" fmla="*/ 825 h 1042"/>
              <a:gd name="T2" fmla="*/ 545 w 612"/>
              <a:gd name="T3" fmla="*/ 0 h 1042"/>
              <a:gd name="T4" fmla="*/ 67 w 612"/>
              <a:gd name="T5" fmla="*/ 0 h 1042"/>
              <a:gd name="T6" fmla="*/ 67 w 612"/>
              <a:gd name="T7" fmla="*/ 825 h 1042"/>
              <a:gd name="T8" fmla="*/ 0 w 612"/>
              <a:gd name="T9" fmla="*/ 825 h 1042"/>
              <a:gd name="T10" fmla="*/ 306 w 612"/>
              <a:gd name="T11" fmla="*/ 1042 h 1042"/>
              <a:gd name="T12" fmla="*/ 612 w 612"/>
              <a:gd name="T13" fmla="*/ 825 h 1042"/>
              <a:gd name="T14" fmla="*/ 545 w 612"/>
              <a:gd name="T15" fmla="*/ 825 h 1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1042">
                <a:moveTo>
                  <a:pt x="545" y="825"/>
                </a:moveTo>
                <a:lnTo>
                  <a:pt x="545" y="0"/>
                </a:lnTo>
                <a:lnTo>
                  <a:pt x="67" y="0"/>
                </a:lnTo>
                <a:lnTo>
                  <a:pt x="67" y="825"/>
                </a:lnTo>
                <a:lnTo>
                  <a:pt x="0" y="825"/>
                </a:lnTo>
                <a:lnTo>
                  <a:pt x="306" y="1042"/>
                </a:lnTo>
                <a:lnTo>
                  <a:pt x="612" y="825"/>
                </a:lnTo>
                <a:lnTo>
                  <a:pt x="545" y="825"/>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REGIONAL AND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CLUB LEADERS</a:t>
            </a:r>
          </a:p>
        </p:txBody>
      </p:sp>
      <p:sp>
        <p:nvSpPr>
          <p:cNvPr id="82" name="Freeform 25">
            <a:extLst>
              <a:ext uri="{FF2B5EF4-FFF2-40B4-BE49-F238E27FC236}">
                <a16:creationId xmlns:a16="http://schemas.microsoft.com/office/drawing/2014/main" id="{FC94EA23-2FE8-4936-BDB6-CF1D728089A3}"/>
              </a:ext>
            </a:extLst>
          </p:cNvPr>
          <p:cNvSpPr>
            <a:spLocks/>
          </p:cNvSpPr>
          <p:nvPr/>
        </p:nvSpPr>
        <p:spPr bwMode="auto">
          <a:xfrm>
            <a:off x="7895869" y="3667292"/>
            <a:ext cx="2558179" cy="697723"/>
          </a:xfrm>
          <a:custGeom>
            <a:avLst/>
            <a:gdLst>
              <a:gd name="T0" fmla="*/ 1526 w 1526"/>
              <a:gd name="T1" fmla="*/ 346 h 346"/>
              <a:gd name="T2" fmla="*/ 1526 w 1526"/>
              <a:gd name="T3" fmla="*/ 0 h 346"/>
              <a:gd name="T4" fmla="*/ 259 w 1526"/>
              <a:gd name="T5" fmla="*/ 0 h 346"/>
              <a:gd name="T6" fmla="*/ 0 w 1526"/>
              <a:gd name="T7" fmla="*/ 346 h 346"/>
              <a:gd name="T8" fmla="*/ 1526 w 1526"/>
              <a:gd name="T9" fmla="*/ 346 h 346"/>
            </a:gdLst>
            <a:ahLst/>
            <a:cxnLst>
              <a:cxn ang="0">
                <a:pos x="T0" y="T1"/>
              </a:cxn>
              <a:cxn ang="0">
                <a:pos x="T2" y="T3"/>
              </a:cxn>
              <a:cxn ang="0">
                <a:pos x="T4" y="T5"/>
              </a:cxn>
              <a:cxn ang="0">
                <a:pos x="T6" y="T7"/>
              </a:cxn>
              <a:cxn ang="0">
                <a:pos x="T8" y="T9"/>
              </a:cxn>
            </a:cxnLst>
            <a:rect l="0" t="0" r="r" b="b"/>
            <a:pathLst>
              <a:path w="1526" h="346">
                <a:moveTo>
                  <a:pt x="1526" y="346"/>
                </a:moveTo>
                <a:lnTo>
                  <a:pt x="1526" y="0"/>
                </a:lnTo>
                <a:lnTo>
                  <a:pt x="259" y="0"/>
                </a:lnTo>
                <a:lnTo>
                  <a:pt x="0" y="346"/>
                </a:lnTo>
                <a:lnTo>
                  <a:pt x="1526" y="346"/>
                </a:lnTo>
                <a:close/>
              </a:path>
            </a:pathLst>
          </a:custGeom>
          <a:solidFill>
            <a:srgbClr val="F1AF3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3" name="Freeform 19">
            <a:extLst>
              <a:ext uri="{FF2B5EF4-FFF2-40B4-BE49-F238E27FC236}">
                <a16:creationId xmlns:a16="http://schemas.microsoft.com/office/drawing/2014/main" id="{A071CA21-1FAC-4FBA-93DA-4C3F206546AF}"/>
              </a:ext>
            </a:extLst>
          </p:cNvPr>
          <p:cNvSpPr>
            <a:spLocks/>
          </p:cNvSpPr>
          <p:nvPr/>
        </p:nvSpPr>
        <p:spPr bwMode="auto">
          <a:xfrm>
            <a:off x="7406641" y="4399065"/>
            <a:ext cx="3082367" cy="662411"/>
          </a:xfrm>
          <a:custGeom>
            <a:avLst/>
            <a:gdLst>
              <a:gd name="T0" fmla="*/ 1794 w 1794"/>
              <a:gd name="T1" fmla="*/ 348 h 348"/>
              <a:gd name="T2" fmla="*/ 1794 w 1794"/>
              <a:gd name="T3" fmla="*/ 0 h 348"/>
              <a:gd name="T4" fmla="*/ 256 w 1794"/>
              <a:gd name="T5" fmla="*/ 0 h 348"/>
              <a:gd name="T6" fmla="*/ 0 w 1794"/>
              <a:gd name="T7" fmla="*/ 348 h 348"/>
              <a:gd name="T8" fmla="*/ 1794 w 1794"/>
              <a:gd name="T9" fmla="*/ 348 h 348"/>
            </a:gdLst>
            <a:ahLst/>
            <a:cxnLst>
              <a:cxn ang="0">
                <a:pos x="T0" y="T1"/>
              </a:cxn>
              <a:cxn ang="0">
                <a:pos x="T2" y="T3"/>
              </a:cxn>
              <a:cxn ang="0">
                <a:pos x="T4" y="T5"/>
              </a:cxn>
              <a:cxn ang="0">
                <a:pos x="T6" y="T7"/>
              </a:cxn>
              <a:cxn ang="0">
                <a:pos x="T8" y="T9"/>
              </a:cxn>
            </a:cxnLst>
            <a:rect l="0" t="0" r="r" b="b"/>
            <a:pathLst>
              <a:path w="1794" h="348">
                <a:moveTo>
                  <a:pt x="1794" y="348"/>
                </a:moveTo>
                <a:lnTo>
                  <a:pt x="1794" y="0"/>
                </a:lnTo>
                <a:lnTo>
                  <a:pt x="256" y="0"/>
                </a:lnTo>
                <a:lnTo>
                  <a:pt x="0" y="348"/>
                </a:lnTo>
                <a:lnTo>
                  <a:pt x="1794" y="348"/>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4" name="Freeform 23">
            <a:extLst>
              <a:ext uri="{FF2B5EF4-FFF2-40B4-BE49-F238E27FC236}">
                <a16:creationId xmlns:a16="http://schemas.microsoft.com/office/drawing/2014/main" id="{F36AFFA5-82A1-4E22-8A23-476738B7EA12}"/>
              </a:ext>
            </a:extLst>
          </p:cNvPr>
          <p:cNvSpPr>
            <a:spLocks/>
          </p:cNvSpPr>
          <p:nvPr/>
        </p:nvSpPr>
        <p:spPr bwMode="auto">
          <a:xfrm>
            <a:off x="6915748" y="5090031"/>
            <a:ext cx="3573259" cy="563563"/>
          </a:xfrm>
          <a:custGeom>
            <a:avLst/>
            <a:gdLst>
              <a:gd name="T0" fmla="*/ 2071 w 2071"/>
              <a:gd name="T1" fmla="*/ 355 h 355"/>
              <a:gd name="T2" fmla="*/ 2071 w 2071"/>
              <a:gd name="T3" fmla="*/ 0 h 355"/>
              <a:gd name="T4" fmla="*/ 265 w 2071"/>
              <a:gd name="T5" fmla="*/ 0 h 355"/>
              <a:gd name="T6" fmla="*/ 0 w 2071"/>
              <a:gd name="T7" fmla="*/ 355 h 355"/>
              <a:gd name="T8" fmla="*/ 2071 w 2071"/>
              <a:gd name="T9" fmla="*/ 355 h 355"/>
            </a:gdLst>
            <a:ahLst/>
            <a:cxnLst>
              <a:cxn ang="0">
                <a:pos x="T0" y="T1"/>
              </a:cxn>
              <a:cxn ang="0">
                <a:pos x="T2" y="T3"/>
              </a:cxn>
              <a:cxn ang="0">
                <a:pos x="T4" y="T5"/>
              </a:cxn>
              <a:cxn ang="0">
                <a:pos x="T6" y="T7"/>
              </a:cxn>
              <a:cxn ang="0">
                <a:pos x="T8" y="T9"/>
              </a:cxn>
            </a:cxnLst>
            <a:rect l="0" t="0" r="r" b="b"/>
            <a:pathLst>
              <a:path w="2071" h="355">
                <a:moveTo>
                  <a:pt x="2071" y="355"/>
                </a:moveTo>
                <a:lnTo>
                  <a:pt x="2071" y="0"/>
                </a:lnTo>
                <a:lnTo>
                  <a:pt x="265" y="0"/>
                </a:lnTo>
                <a:lnTo>
                  <a:pt x="0" y="355"/>
                </a:lnTo>
                <a:lnTo>
                  <a:pt x="2071" y="355"/>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5" name="TextBox 84">
            <a:extLst>
              <a:ext uri="{FF2B5EF4-FFF2-40B4-BE49-F238E27FC236}">
                <a16:creationId xmlns:a16="http://schemas.microsoft.com/office/drawing/2014/main" id="{2F494308-8EAC-4C15-8A36-8EFB8A8CF89F}"/>
              </a:ext>
            </a:extLst>
          </p:cNvPr>
          <p:cNvSpPr txBox="1"/>
          <p:nvPr/>
        </p:nvSpPr>
        <p:spPr>
          <a:xfrm>
            <a:off x="8624297" y="3624273"/>
            <a:ext cx="1860211" cy="553998"/>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ENGAGEMENT STRATEGIES</a:t>
            </a:r>
          </a:p>
        </p:txBody>
      </p:sp>
      <p:sp>
        <p:nvSpPr>
          <p:cNvPr id="86" name="TextBox 85">
            <a:extLst>
              <a:ext uri="{FF2B5EF4-FFF2-40B4-BE49-F238E27FC236}">
                <a16:creationId xmlns:a16="http://schemas.microsoft.com/office/drawing/2014/main" id="{FDA6E5DF-66A9-4068-9F88-CE4817C48EDF}"/>
              </a:ext>
            </a:extLst>
          </p:cNvPr>
          <p:cNvSpPr txBox="1"/>
          <p:nvPr/>
        </p:nvSpPr>
        <p:spPr>
          <a:xfrm>
            <a:off x="8662706" y="4391290"/>
            <a:ext cx="1791343" cy="553998"/>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DIVERSITY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&amp; INCLUSIVITY</a:t>
            </a:r>
          </a:p>
        </p:txBody>
      </p:sp>
      <p:sp>
        <p:nvSpPr>
          <p:cNvPr id="69" name="Freeform 9">
            <a:extLst>
              <a:ext uri="{FF2B5EF4-FFF2-40B4-BE49-F238E27FC236}">
                <a16:creationId xmlns:a16="http://schemas.microsoft.com/office/drawing/2014/main" id="{3C26B4A8-5A60-42D2-839D-DF2C20712389}"/>
              </a:ext>
            </a:extLst>
          </p:cNvPr>
          <p:cNvSpPr>
            <a:spLocks/>
          </p:cNvSpPr>
          <p:nvPr/>
        </p:nvSpPr>
        <p:spPr bwMode="auto">
          <a:xfrm>
            <a:off x="4514919" y="679073"/>
            <a:ext cx="3147479" cy="3562123"/>
          </a:xfrm>
          <a:custGeom>
            <a:avLst/>
            <a:gdLst>
              <a:gd name="T0" fmla="*/ 545 w 612"/>
              <a:gd name="T1" fmla="*/ 825 h 1042"/>
              <a:gd name="T2" fmla="*/ 545 w 612"/>
              <a:gd name="T3" fmla="*/ 0 h 1042"/>
              <a:gd name="T4" fmla="*/ 67 w 612"/>
              <a:gd name="T5" fmla="*/ 0 h 1042"/>
              <a:gd name="T6" fmla="*/ 67 w 612"/>
              <a:gd name="T7" fmla="*/ 825 h 1042"/>
              <a:gd name="T8" fmla="*/ 0 w 612"/>
              <a:gd name="T9" fmla="*/ 825 h 1042"/>
              <a:gd name="T10" fmla="*/ 306 w 612"/>
              <a:gd name="T11" fmla="*/ 1042 h 1042"/>
              <a:gd name="T12" fmla="*/ 612 w 612"/>
              <a:gd name="T13" fmla="*/ 825 h 1042"/>
              <a:gd name="T14" fmla="*/ 545 w 612"/>
              <a:gd name="T15" fmla="*/ 825 h 1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1042">
                <a:moveTo>
                  <a:pt x="545" y="825"/>
                </a:moveTo>
                <a:lnTo>
                  <a:pt x="545" y="0"/>
                </a:lnTo>
                <a:lnTo>
                  <a:pt x="67" y="0"/>
                </a:lnTo>
                <a:lnTo>
                  <a:pt x="67" y="825"/>
                </a:lnTo>
                <a:lnTo>
                  <a:pt x="0" y="825"/>
                </a:lnTo>
                <a:lnTo>
                  <a:pt x="306" y="1042"/>
                </a:lnTo>
                <a:lnTo>
                  <a:pt x="612" y="825"/>
                </a:lnTo>
                <a:lnTo>
                  <a:pt x="545" y="825"/>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ENGAGED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ALUMNI</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SUPPORTIVE FRIENDS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PASSIONATE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DONORS</a:t>
            </a:r>
            <a:b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b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INVESTED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INFLUENCERS</a:t>
            </a:r>
          </a:p>
        </p:txBody>
      </p:sp>
      <p:sp>
        <p:nvSpPr>
          <p:cNvPr id="33" name="Title 4">
            <a:extLst>
              <a:ext uri="{FF2B5EF4-FFF2-40B4-BE49-F238E27FC236}">
                <a16:creationId xmlns:a16="http://schemas.microsoft.com/office/drawing/2014/main" id="{BECA0C53-6624-4A62-BE55-FB7568B6668A}"/>
              </a:ext>
            </a:extLst>
          </p:cNvPr>
          <p:cNvSpPr txBox="1">
            <a:spLocks/>
          </p:cNvSpPr>
          <p:nvPr/>
        </p:nvSpPr>
        <p:spPr>
          <a:xfrm>
            <a:off x="0" y="-31158"/>
            <a:ext cx="12192000" cy="707617"/>
          </a:xfrm>
          <a:prstGeom prst="rect">
            <a:avLst/>
          </a:prstGeom>
        </p:spPr>
        <p:txBody>
          <a:bodyPr vert="horz" lIns="121920" tIns="60960" rIns="121920" bIns="6096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Univers LT Std 55 Roman" charset="0"/>
                <a:cs typeface="Arial" panose="020B0604020202020204" pitchFamily="34" charset="0"/>
              </a:rPr>
              <a:t>Building Our Volunteer Ecosystem Pipelines</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Univers LT Std 55 Roman" charset="0"/>
              <a:cs typeface="Arial" panose="020B0604020202020204" pitchFamily="34" charset="0"/>
            </a:endParaRPr>
          </a:p>
        </p:txBody>
      </p:sp>
      <p:sp>
        <p:nvSpPr>
          <p:cNvPr id="87" name="TextBox 86">
            <a:extLst>
              <a:ext uri="{FF2B5EF4-FFF2-40B4-BE49-F238E27FC236}">
                <a16:creationId xmlns:a16="http://schemas.microsoft.com/office/drawing/2014/main" id="{4ABA357D-42DB-48F3-9DC9-3A57EE6250C8}"/>
              </a:ext>
            </a:extLst>
          </p:cNvPr>
          <p:cNvSpPr txBox="1"/>
          <p:nvPr/>
        </p:nvSpPr>
        <p:spPr>
          <a:xfrm>
            <a:off x="7472463" y="5100432"/>
            <a:ext cx="2950719" cy="784830"/>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SUCCESSION PLANNING</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&amp; CONTINUITY</a:t>
            </a:r>
          </a:p>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7008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8006C2-26D2-4E8D-BBFD-065AE013EFC9}"/>
              </a:ext>
            </a:extLst>
          </p:cNvPr>
          <p:cNvSpPr txBox="1"/>
          <p:nvPr/>
        </p:nvSpPr>
        <p:spPr>
          <a:xfrm>
            <a:off x="609601" y="531879"/>
            <a:ext cx="10972799" cy="801251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MUAA National Board Annual Recruiting Process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Fall/Winter:</a:t>
            </a: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Review Board vacancies &amp; set recruiting goals</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Assess pipeline of nominees (qualified vs. unqualified)</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Score and rank qualified nominees</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Set field of candidates (4-5x #vacancies)</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Prepare intros and present to Governance Committee to determine finalists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Spring/Summer:</a:t>
            </a: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Present full bios on finalists of Governance Committee</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Governance Committee ranks the finalists</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Slate is presented to the Board for a vote</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Recruit new members </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3733"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685783" marR="0" lvl="0" indent="-685783" algn="l" defTabSz="609585" rtl="0" eaLnBrk="1" fontAlgn="base" latinLnBrk="0" hangingPunct="1">
              <a:lnSpc>
                <a:spcPct val="100000"/>
              </a:lnSpc>
              <a:spcBef>
                <a:spcPct val="0"/>
              </a:spcBef>
              <a:spcAft>
                <a:spcPct val="0"/>
              </a:spcAft>
              <a:buClrTx/>
              <a:buSzTx/>
              <a:buFontTx/>
              <a:buAutoNum type="arabicPeriod"/>
              <a:tabLst/>
              <a:defRPr/>
            </a:pPr>
            <a:endParaRPr kumimoji="0" lang="en-US" sz="3733"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609585" marR="0" lvl="1" indent="0" algn="l" defTabSz="609585" rtl="0" eaLnBrk="1" fontAlgn="base" latinLnBrk="0" hangingPunct="1">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80990" marR="0" lvl="0" indent="-38099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35488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8006C2-26D2-4E8D-BBFD-065AE013EFC9}"/>
              </a:ext>
            </a:extLst>
          </p:cNvPr>
          <p:cNvSpPr txBox="1"/>
          <p:nvPr/>
        </p:nvSpPr>
        <p:spPr>
          <a:xfrm>
            <a:off x="609601" y="531879"/>
            <a:ext cx="10972799" cy="7355860"/>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Call to Action: Nominations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Submit via the Zoom Cha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Email Sarah or Rachelle</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Online nominations</a:t>
            </a: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a:t>
            </a:r>
          </a:p>
          <a:p>
            <a:pPr marL="800100" marR="0" lvl="1"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hlinkClick r:id="rId3"/>
              </a:rPr>
              <a:t>https://www.marquette.edu/alumni/about-muaa-board-recommendation.php</a:t>
            </a:r>
            <a:endPar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800100" marR="0" lvl="1"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hlinkClick r:id="rId4"/>
              </a:rPr>
              <a:t>https://www.marquette.edu/alumni/awards/nominate.php</a:t>
            </a:r>
            <a:endPar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rPr>
              <a:t> </a:t>
            </a:r>
          </a:p>
          <a:p>
            <a:pPr marL="457189" marR="0" lvl="0" indent="-4571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3733"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685783" marR="0" lvl="0" indent="-685783" algn="l" defTabSz="609585" rtl="0" eaLnBrk="1" fontAlgn="base" latinLnBrk="0" hangingPunct="1">
              <a:lnSpc>
                <a:spcPct val="100000"/>
              </a:lnSpc>
              <a:spcBef>
                <a:spcPct val="0"/>
              </a:spcBef>
              <a:spcAft>
                <a:spcPct val="0"/>
              </a:spcAft>
              <a:buClrTx/>
              <a:buSzTx/>
              <a:buFontTx/>
              <a:buAutoNum type="arabicPeriod"/>
              <a:tabLst/>
              <a:defRPr/>
            </a:pPr>
            <a:endParaRPr kumimoji="0" lang="en-US" sz="3733"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ＭＳ Ｐゴシック" charset="0"/>
              <a:cs typeface="Arial" panose="020B0604020202020204" pitchFamily="34" charset="0"/>
            </a:endParaRPr>
          </a:p>
          <a:p>
            <a:pPr marL="609585" marR="0" lvl="1" indent="0" algn="l" defTabSz="609585" rtl="0" eaLnBrk="1" fontAlgn="base" latinLnBrk="0" hangingPunct="1">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80990" marR="0" lvl="0" indent="-38099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819517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953FC-56AD-4583-8462-5B015B0FDF94}"/>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5549024-6B0C-4623-857C-895CCAE0F8C2}"/>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BEB505E-9A7B-4080-91D7-B2C4239FA891}"/>
              </a:ext>
            </a:extLst>
          </p:cNvPr>
          <p:cNvSpPr txBox="1"/>
          <p:nvPr/>
        </p:nvSpPr>
        <p:spPr>
          <a:xfrm>
            <a:off x="3048000" y="2815625"/>
            <a:ext cx="6096000" cy="1200329"/>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MUAA Alumni Donor Participation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May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5126" name="Picture 6">
            <a:extLst>
              <a:ext uri="{FF2B5EF4-FFF2-40B4-BE49-F238E27FC236}">
                <a16:creationId xmlns:a16="http://schemas.microsoft.com/office/drawing/2014/main" id="{7B1CBE04-AFE7-47F6-A76C-63BDF550A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4EE86A-A29A-44D7-8047-D0E179C30639}"/>
              </a:ext>
            </a:extLst>
          </p:cNvPr>
          <p:cNvSpPr txBox="1"/>
          <p:nvPr/>
        </p:nvSpPr>
        <p:spPr>
          <a:xfrm>
            <a:off x="4148381" y="1262446"/>
            <a:ext cx="7702657" cy="892552"/>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Alumni Donor Participation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October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10" name="TextBox 9">
            <a:extLst>
              <a:ext uri="{FF2B5EF4-FFF2-40B4-BE49-F238E27FC236}">
                <a16:creationId xmlns:a16="http://schemas.microsoft.com/office/drawing/2014/main" id="{4EF9F01C-FC24-40D7-8190-ADBBFC3855A8}"/>
              </a:ext>
            </a:extLst>
          </p:cNvPr>
          <p:cNvSpPr txBox="1"/>
          <p:nvPr/>
        </p:nvSpPr>
        <p:spPr>
          <a:xfrm>
            <a:off x="4251702" y="2327471"/>
            <a:ext cx="7313921" cy="3067635"/>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This committee will focus on creating a culture that encourages and celebrates giving at all levels; will help develop specialized marketing strategies; and encourage volunteer giving throughout the alumni association. </a:t>
            </a:r>
            <a:b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br>
            <a:b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br>
            <a: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t>Agenda:</a:t>
            </a:r>
            <a:br>
              <a:rPr kumimoji="0" lang="en-US" sz="1467" b="0" i="0" u="none" strike="noStrike" kern="1200" cap="none" spc="0" normalizeH="0" baseline="0" noProof="0" dirty="0">
                <a:ln>
                  <a:noFill/>
                </a:ln>
                <a:solidFill>
                  <a:srgbClr val="000000"/>
                </a:solidFill>
                <a:effectLst/>
                <a:uLnTx/>
                <a:uFillTx/>
                <a:latin typeface="Univers" panose="020B0503020202020204" pitchFamily="34" charset="0"/>
                <a:ea typeface="ＭＳ Ｐゴシック" charset="0"/>
                <a:cs typeface="+mn-cs"/>
              </a:rPr>
            </a:br>
            <a:r>
              <a:rPr kumimoji="0" lang="en-US" sz="1467" b="0" i="0" u="none" strike="noStrike" kern="1200" cap="none" spc="0" normalizeH="0" baseline="0" noProof="0" dirty="0">
                <a:ln>
                  <a:noFill/>
                </a:ln>
                <a:solidFill>
                  <a:srgbClr val="000000"/>
                </a:solidFill>
                <a:effectLst/>
                <a:uLnTx/>
                <a:uFillTx/>
                <a:latin typeface="Univers" panose="020B0503020202020204" pitchFamily="34" charset="0"/>
                <a:ea typeface="ＭＳ Ｐゴシック" charset="0"/>
                <a:cs typeface="+mn-cs"/>
              </a:rPr>
              <a:t>​</a:t>
            </a:r>
            <a:endPar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endParaRP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Alumni participation to-date</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Upcoming opportunities and ways to help</a:t>
            </a:r>
            <a:b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br>
            <a:endPar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endParaRPr>
          </a:p>
        </p:txBody>
      </p:sp>
    </p:spTree>
    <p:extLst>
      <p:ext uri="{BB962C8B-B14F-4D97-AF65-F5344CB8AC3E}">
        <p14:creationId xmlns:p14="http://schemas.microsoft.com/office/powerpoint/2010/main" val="2422567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C699-DE8F-4EAC-98E7-26176598423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E0D8C62-F4E8-4C48-B123-27765157936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EA070B01-F8E9-4B5E-A75F-B1CBAFEA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A875E8-9D14-4B4E-BF14-CB1015AFC6BC}"/>
              </a:ext>
            </a:extLst>
          </p:cNvPr>
          <p:cNvSpPr txBox="1"/>
          <p:nvPr/>
        </p:nvSpPr>
        <p:spPr>
          <a:xfrm>
            <a:off x="555355" y="431939"/>
            <a:ext cx="8046157" cy="584775"/>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rPr>
              <a:t> </a:t>
            </a:r>
            <a:r>
              <a:rPr kumimoji="0" lang="en-US" sz="32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Alumni Participation as of 10/01/21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7" name="TextBox 6">
            <a:extLst>
              <a:ext uri="{FF2B5EF4-FFF2-40B4-BE49-F238E27FC236}">
                <a16:creationId xmlns:a16="http://schemas.microsoft.com/office/drawing/2014/main" id="{18768B4B-9EBB-4459-ADCD-AE015DD904D3}"/>
              </a:ext>
            </a:extLst>
          </p:cNvPr>
          <p:cNvSpPr txBox="1"/>
          <p:nvPr/>
        </p:nvSpPr>
        <p:spPr>
          <a:xfrm>
            <a:off x="555355" y="1047492"/>
            <a:ext cx="9958847" cy="1138966"/>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Univers" panose="020B0503020202020204" pitchFamily="34" charset="0"/>
                <a:ea typeface="ＭＳ Ｐゴシック" charset="0"/>
                <a:cs typeface="+mn-cs"/>
              </a:rPr>
              <a:t>​</a:t>
            </a:r>
            <a:endParaRPr kumimoji="0" lang="en-US" sz="1467"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charset="0"/>
              <a:cs typeface="+mn-cs"/>
            </a:endParaRP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FY21 Alumni Participation Goal: 19%</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FY21 Alumni Participation To-date: 6%</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4" name="Picture 3">
            <a:extLst>
              <a:ext uri="{FF2B5EF4-FFF2-40B4-BE49-F238E27FC236}">
                <a16:creationId xmlns:a16="http://schemas.microsoft.com/office/drawing/2014/main" id="{9D7C4067-D783-4632-BA9D-23C33A07ACA2}"/>
              </a:ext>
            </a:extLst>
          </p:cNvPr>
          <p:cNvPicPr>
            <a:picLocks noChangeAspect="1"/>
          </p:cNvPicPr>
          <p:nvPr/>
        </p:nvPicPr>
        <p:blipFill>
          <a:blip r:embed="rId4"/>
          <a:stretch>
            <a:fillRect/>
          </a:stretch>
        </p:blipFill>
        <p:spPr>
          <a:xfrm>
            <a:off x="748288" y="2317712"/>
            <a:ext cx="6947329" cy="4210017"/>
          </a:xfrm>
          <a:prstGeom prst="rect">
            <a:avLst/>
          </a:prstGeom>
        </p:spPr>
      </p:pic>
    </p:spTree>
    <p:extLst>
      <p:ext uri="{BB962C8B-B14F-4D97-AF65-F5344CB8AC3E}">
        <p14:creationId xmlns:p14="http://schemas.microsoft.com/office/powerpoint/2010/main" val="252452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C699-DE8F-4EAC-98E7-26176598423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E0D8C62-F4E8-4C48-B123-27765157936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EA070B01-F8E9-4B5E-A75F-B1CBAFEA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A875E8-9D14-4B4E-BF14-CB1015AFC6BC}"/>
              </a:ext>
            </a:extLst>
          </p:cNvPr>
          <p:cNvSpPr txBox="1"/>
          <p:nvPr/>
        </p:nvSpPr>
        <p:spPr>
          <a:xfrm>
            <a:off x="555355" y="431940"/>
            <a:ext cx="8046157" cy="461665"/>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9" name="TextBox 8">
            <a:extLst>
              <a:ext uri="{FF2B5EF4-FFF2-40B4-BE49-F238E27FC236}">
                <a16:creationId xmlns:a16="http://schemas.microsoft.com/office/drawing/2014/main" id="{1A0E25D0-70E5-485B-BCAD-49B1BD03D7D3}"/>
              </a:ext>
            </a:extLst>
          </p:cNvPr>
          <p:cNvSpPr txBox="1"/>
          <p:nvPr/>
        </p:nvSpPr>
        <p:spPr>
          <a:xfrm>
            <a:off x="190153" y="422646"/>
            <a:ext cx="10985169" cy="584775"/>
          </a:xfrm>
          <a:prstGeom prst="rect">
            <a:avLst/>
          </a:prstGeom>
          <a:noFill/>
        </p:spPr>
        <p:txBody>
          <a:bodyPr wrap="square" rtlCol="0">
            <a:spAutoFit/>
          </a:bodyPr>
          <a:lstStyle/>
          <a:p>
            <a:pPr marL="457167" marR="0" lvl="1" indent="0" algn="l" defTabSz="91428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33" normalizeH="0" baseline="0" noProof="0" dirty="0">
                <a:ln>
                  <a:noFill/>
                </a:ln>
                <a:solidFill>
                  <a:srgbClr val="4472C4">
                    <a:lumMod val="50000"/>
                  </a:srgbClr>
                </a:solidFill>
                <a:effectLst/>
                <a:uLnTx/>
                <a:uFillTx/>
                <a:latin typeface="Garamond" panose="02020404030301010803" pitchFamily="18" charset="0"/>
                <a:ea typeface="ＭＳ Ｐゴシック" charset="0"/>
                <a:cs typeface="+mn-cs"/>
              </a:rPr>
              <a:t>Upcoming Annual Giving Opportunities</a:t>
            </a:r>
            <a:endParaRPr kumimoji="0" lang="en-US" sz="3200" b="0" i="0" u="none" strike="noStrike" kern="1200" cap="none" spc="-133" normalizeH="0" baseline="0" noProof="0" dirty="0">
              <a:ln>
                <a:noFill/>
              </a:ln>
              <a:solidFill>
                <a:srgbClr val="4472C4">
                  <a:lumMod val="50000"/>
                </a:srgbClr>
              </a:solidFill>
              <a:effectLst/>
              <a:uLnTx/>
              <a:uFillTx/>
              <a:latin typeface="Garamond" panose="02020404030301010803" pitchFamily="18" charset="0"/>
              <a:ea typeface="ＭＳ Ｐゴシック" charset="0"/>
              <a:cs typeface="+mn-cs"/>
            </a:endParaRPr>
          </a:p>
        </p:txBody>
      </p:sp>
      <p:sp>
        <p:nvSpPr>
          <p:cNvPr id="10" name="TextBox 9">
            <a:extLst>
              <a:ext uri="{FF2B5EF4-FFF2-40B4-BE49-F238E27FC236}">
                <a16:creationId xmlns:a16="http://schemas.microsoft.com/office/drawing/2014/main" id="{1555E4D8-B626-468B-9224-CCE5C239EEA6}"/>
              </a:ext>
            </a:extLst>
          </p:cNvPr>
          <p:cNvSpPr txBox="1"/>
          <p:nvPr/>
        </p:nvSpPr>
        <p:spPr>
          <a:xfrm>
            <a:off x="579860" y="1535880"/>
            <a:ext cx="7741427" cy="4195892"/>
          </a:xfrm>
          <a:prstGeom prst="rect">
            <a:avLst/>
          </a:prstGeom>
          <a:noFill/>
        </p:spPr>
        <p:txBody>
          <a:bodyPr wrap="square" rtlCol="0">
            <a:spAutoFit/>
          </a:bodyPr>
          <a:lstStyle/>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Advent Calendar Partnership with Milwaukee Food Tours </a:t>
            </a:r>
            <a:r>
              <a:rPr kumimoji="0" lang="en-US" sz="2133"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(opportunity to raise funds for Bridge to the Future) </a:t>
            </a:r>
            <a:r>
              <a:rPr kumimoji="0" lang="en-US" sz="2133"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 </a:t>
            </a:r>
            <a:r>
              <a:rPr kumimoji="0" lang="en-US" sz="2133"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September/October</a:t>
            </a:r>
            <a:b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br>
            <a:endPar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President’s Society Fall Appeal </a:t>
            </a:r>
            <a:r>
              <a:rPr kumimoji="0" lang="en-US" sz="2133"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(including targeted outreach around Time to Rise Windy City Challenge) – October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Athletics Fall Appeal </a:t>
            </a:r>
            <a:r>
              <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 </a:t>
            </a:r>
            <a:r>
              <a:rPr kumimoji="0" lang="en-US" sz="2133"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October</a:t>
            </a: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End of Calendar Year Appeal </a:t>
            </a:r>
            <a:r>
              <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 </a:t>
            </a:r>
            <a:r>
              <a:rPr kumimoji="0" lang="en-US" sz="2133"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November/December</a:t>
            </a:r>
            <a:endPar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609585" marR="0" lvl="1"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p:txBody>
      </p:sp>
      <p:pic>
        <p:nvPicPr>
          <p:cNvPr id="4" name="Picture 3">
            <a:extLst>
              <a:ext uri="{FF2B5EF4-FFF2-40B4-BE49-F238E27FC236}">
                <a16:creationId xmlns:a16="http://schemas.microsoft.com/office/drawing/2014/main" id="{A7EB6203-C367-4CA8-B63D-C666F8D65F6B}"/>
              </a:ext>
            </a:extLst>
          </p:cNvPr>
          <p:cNvPicPr>
            <a:picLocks noChangeAspect="1"/>
          </p:cNvPicPr>
          <p:nvPr/>
        </p:nvPicPr>
        <p:blipFill>
          <a:blip r:embed="rId4"/>
          <a:stretch>
            <a:fillRect/>
          </a:stretch>
        </p:blipFill>
        <p:spPr>
          <a:xfrm>
            <a:off x="9661479" y="2720699"/>
            <a:ext cx="2051232" cy="1498204"/>
          </a:xfrm>
          <a:prstGeom prst="rect">
            <a:avLst/>
          </a:prstGeom>
        </p:spPr>
      </p:pic>
      <p:pic>
        <p:nvPicPr>
          <p:cNvPr id="5" name="Picture 4">
            <a:extLst>
              <a:ext uri="{FF2B5EF4-FFF2-40B4-BE49-F238E27FC236}">
                <a16:creationId xmlns:a16="http://schemas.microsoft.com/office/drawing/2014/main" id="{CDFCE280-BD90-4038-B860-C2B3679A64D8}"/>
              </a:ext>
            </a:extLst>
          </p:cNvPr>
          <p:cNvPicPr>
            <a:picLocks noChangeAspect="1"/>
          </p:cNvPicPr>
          <p:nvPr/>
        </p:nvPicPr>
        <p:blipFill>
          <a:blip r:embed="rId5"/>
          <a:stretch>
            <a:fillRect/>
          </a:stretch>
        </p:blipFill>
        <p:spPr>
          <a:xfrm>
            <a:off x="8454838" y="600642"/>
            <a:ext cx="2232257" cy="1870477"/>
          </a:xfrm>
          <a:prstGeom prst="rect">
            <a:avLst/>
          </a:prstGeom>
        </p:spPr>
      </p:pic>
      <p:pic>
        <p:nvPicPr>
          <p:cNvPr id="11" name="Picture 10">
            <a:extLst>
              <a:ext uri="{FF2B5EF4-FFF2-40B4-BE49-F238E27FC236}">
                <a16:creationId xmlns:a16="http://schemas.microsoft.com/office/drawing/2014/main" id="{66A88CDB-ACBA-485D-BCF2-121D9168C0ED}"/>
              </a:ext>
            </a:extLst>
          </p:cNvPr>
          <p:cNvPicPr>
            <a:picLocks noChangeAspect="1"/>
          </p:cNvPicPr>
          <p:nvPr/>
        </p:nvPicPr>
        <p:blipFill>
          <a:blip r:embed="rId6"/>
          <a:stretch>
            <a:fillRect/>
          </a:stretch>
        </p:blipFill>
        <p:spPr>
          <a:xfrm>
            <a:off x="7299563" y="3594359"/>
            <a:ext cx="2909164" cy="2909164"/>
          </a:xfrm>
          <a:prstGeom prst="rect">
            <a:avLst/>
          </a:prstGeom>
        </p:spPr>
      </p:pic>
    </p:spTree>
    <p:extLst>
      <p:ext uri="{BB962C8B-B14F-4D97-AF65-F5344CB8AC3E}">
        <p14:creationId xmlns:p14="http://schemas.microsoft.com/office/powerpoint/2010/main" val="2444456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C699-DE8F-4EAC-98E7-26176598423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E0D8C62-F4E8-4C48-B123-27765157936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EA070B01-F8E9-4B5E-A75F-B1CBAFEA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A875E8-9D14-4B4E-BF14-CB1015AFC6BC}"/>
              </a:ext>
            </a:extLst>
          </p:cNvPr>
          <p:cNvSpPr txBox="1"/>
          <p:nvPr/>
        </p:nvSpPr>
        <p:spPr>
          <a:xfrm>
            <a:off x="555355" y="431940"/>
            <a:ext cx="8046157" cy="461665"/>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9" name="TextBox 8">
            <a:extLst>
              <a:ext uri="{FF2B5EF4-FFF2-40B4-BE49-F238E27FC236}">
                <a16:creationId xmlns:a16="http://schemas.microsoft.com/office/drawing/2014/main" id="{1A0E25D0-70E5-485B-BCAD-49B1BD03D7D3}"/>
              </a:ext>
            </a:extLst>
          </p:cNvPr>
          <p:cNvSpPr txBox="1"/>
          <p:nvPr/>
        </p:nvSpPr>
        <p:spPr>
          <a:xfrm>
            <a:off x="190153" y="643113"/>
            <a:ext cx="10985169" cy="584775"/>
          </a:xfrm>
          <a:prstGeom prst="rect">
            <a:avLst/>
          </a:prstGeom>
          <a:noFill/>
        </p:spPr>
        <p:txBody>
          <a:bodyPr wrap="square" rtlCol="0">
            <a:spAutoFit/>
          </a:bodyPr>
          <a:lstStyle/>
          <a:p>
            <a:pPr marL="457167" marR="0" lvl="1" indent="0" algn="l" defTabSz="91428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33" normalizeH="0" baseline="0" noProof="0" dirty="0">
                <a:ln>
                  <a:noFill/>
                </a:ln>
                <a:solidFill>
                  <a:srgbClr val="4472C4">
                    <a:lumMod val="50000"/>
                  </a:srgbClr>
                </a:solidFill>
                <a:effectLst/>
                <a:uLnTx/>
                <a:uFillTx/>
                <a:latin typeface="Garamond" panose="02020404030301010803" pitchFamily="18" charset="0"/>
                <a:ea typeface="ＭＳ Ｐゴシック" charset="0"/>
                <a:cs typeface="+mn-cs"/>
              </a:rPr>
              <a:t>Digital Advent Calendar Dec. 1-25</a:t>
            </a:r>
            <a:endParaRPr kumimoji="0" lang="en-US" sz="3200" b="0" i="0" u="none" strike="noStrike" kern="1200" cap="none" spc="-133" normalizeH="0" baseline="0" noProof="0" dirty="0">
              <a:ln>
                <a:noFill/>
              </a:ln>
              <a:solidFill>
                <a:srgbClr val="4472C4">
                  <a:lumMod val="50000"/>
                </a:srgbClr>
              </a:solidFill>
              <a:effectLst/>
              <a:uLnTx/>
              <a:uFillTx/>
              <a:latin typeface="Garamond" panose="02020404030301010803" pitchFamily="18" charset="0"/>
              <a:ea typeface="ＭＳ Ｐゴシック" charset="0"/>
              <a:cs typeface="+mn-cs"/>
            </a:endParaRPr>
          </a:p>
        </p:txBody>
      </p:sp>
      <p:pic>
        <p:nvPicPr>
          <p:cNvPr id="8" name="Picture 7" descr="A picture containing logo&#10;&#10;Description automatically generated">
            <a:extLst>
              <a:ext uri="{FF2B5EF4-FFF2-40B4-BE49-F238E27FC236}">
                <a16:creationId xmlns:a16="http://schemas.microsoft.com/office/drawing/2014/main" id="{411739B9-41D9-4658-B95A-AA60E8FBDD38}"/>
              </a:ext>
            </a:extLst>
          </p:cNvPr>
          <p:cNvPicPr>
            <a:picLocks noChangeAspect="1"/>
          </p:cNvPicPr>
          <p:nvPr/>
        </p:nvPicPr>
        <p:blipFill rotWithShape="1">
          <a:blip r:embed="rId4"/>
          <a:srcRect l="17623"/>
          <a:stretch/>
        </p:blipFill>
        <p:spPr>
          <a:xfrm>
            <a:off x="8299508" y="58193"/>
            <a:ext cx="4325349" cy="2997667"/>
          </a:xfrm>
          <a:prstGeom prst="rect">
            <a:avLst/>
          </a:prstGeom>
        </p:spPr>
      </p:pic>
      <p:sp>
        <p:nvSpPr>
          <p:cNvPr id="10" name="TextBox 9">
            <a:extLst>
              <a:ext uri="{FF2B5EF4-FFF2-40B4-BE49-F238E27FC236}">
                <a16:creationId xmlns:a16="http://schemas.microsoft.com/office/drawing/2014/main" id="{1555E4D8-B626-468B-9224-CCE5C239EEA6}"/>
              </a:ext>
            </a:extLst>
          </p:cNvPr>
          <p:cNvSpPr txBox="1"/>
          <p:nvPr/>
        </p:nvSpPr>
        <p:spPr>
          <a:xfrm>
            <a:off x="190153" y="1181287"/>
            <a:ext cx="9306185" cy="1200329"/>
          </a:xfrm>
          <a:prstGeom prst="rect">
            <a:avLst/>
          </a:prstGeom>
          <a:noFill/>
        </p:spPr>
        <p:txBody>
          <a:bodyPr wrap="square" rtlCol="0">
            <a:spAutoFit/>
          </a:bodyPr>
          <a:lstStyle/>
          <a:p>
            <a:pPr marL="609585" marR="0" lvl="1"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Daily social posts and weekly emails</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Submit your holiday favorites at </a:t>
            </a:r>
            <a:r>
              <a:rPr kumimoji="0" lang="en-US" sz="2400" b="1" i="0" u="none" strike="noStrike" kern="1200" cap="none" spc="0" normalizeH="0" baseline="0" noProof="0" dirty="0">
                <a:ln>
                  <a:noFill/>
                </a:ln>
                <a:solidFill>
                  <a:srgbClr val="0070C0"/>
                </a:solidFill>
                <a:effectLst/>
                <a:uLnTx/>
                <a:uFillTx/>
                <a:latin typeface="Univers Light" panose="020B0403020202020204" pitchFamily="34" charset="0"/>
                <a:ea typeface="ＭＳ Ｐゴシック" charset="0"/>
                <a:cs typeface="+mn-cs"/>
              </a:rPr>
              <a:t>https://tinyurl.com/MUadvent</a:t>
            </a:r>
            <a:endParaRPr kumimoji="0" lang="en-US" sz="1067" b="1" i="0" u="none" strike="noStrike" kern="1200" cap="none" spc="0" normalizeH="0" baseline="0" noProof="0" dirty="0">
              <a:ln>
                <a:noFill/>
              </a:ln>
              <a:solidFill>
                <a:srgbClr val="0070C0"/>
              </a:solidFill>
              <a:effectLst/>
              <a:uLnTx/>
              <a:uFillTx/>
              <a:latin typeface="Univers Light" panose="020B0403020202020204" pitchFamily="34" charset="0"/>
              <a:ea typeface="ＭＳ Ｐゴシック" charset="0"/>
              <a:cs typeface="+mn-cs"/>
            </a:endParaRPr>
          </a:p>
        </p:txBody>
      </p:sp>
      <p:pic>
        <p:nvPicPr>
          <p:cNvPr id="14" name="Picture 13" descr="A screenshot of a computer&#10;&#10;Description automatically generated with medium confidence">
            <a:extLst>
              <a:ext uri="{FF2B5EF4-FFF2-40B4-BE49-F238E27FC236}">
                <a16:creationId xmlns:a16="http://schemas.microsoft.com/office/drawing/2014/main" id="{4DAB9F72-9A78-4F08-BF79-5731E0CD7079}"/>
              </a:ext>
            </a:extLst>
          </p:cNvPr>
          <p:cNvPicPr>
            <a:picLocks noChangeAspect="1"/>
          </p:cNvPicPr>
          <p:nvPr/>
        </p:nvPicPr>
        <p:blipFill rotWithShape="1">
          <a:blip r:embed="rId5"/>
          <a:srcRect l="47706" t="49839" r="25118" b="18287"/>
          <a:stretch/>
        </p:blipFill>
        <p:spPr>
          <a:xfrm>
            <a:off x="4162089" y="3029893"/>
            <a:ext cx="5222396" cy="3445339"/>
          </a:xfrm>
          <a:prstGeom prst="rect">
            <a:avLst/>
          </a:prstGeom>
        </p:spPr>
      </p:pic>
      <p:pic>
        <p:nvPicPr>
          <p:cNvPr id="16" name="Picture 15" descr="Graphical user interface, application, Word&#10;&#10;Description automatically generated">
            <a:extLst>
              <a:ext uri="{FF2B5EF4-FFF2-40B4-BE49-F238E27FC236}">
                <a16:creationId xmlns:a16="http://schemas.microsoft.com/office/drawing/2014/main" id="{D6B892DD-288A-4F3C-97AC-63AC05712EA0}"/>
              </a:ext>
            </a:extLst>
          </p:cNvPr>
          <p:cNvPicPr>
            <a:picLocks noChangeAspect="1"/>
          </p:cNvPicPr>
          <p:nvPr/>
        </p:nvPicPr>
        <p:blipFill rotWithShape="1">
          <a:blip r:embed="rId6"/>
          <a:srcRect l="36422" t="26123" r="37890" b="31547"/>
          <a:stretch/>
        </p:blipFill>
        <p:spPr>
          <a:xfrm>
            <a:off x="530227" y="2950568"/>
            <a:ext cx="3131892" cy="2902997"/>
          </a:xfrm>
          <a:prstGeom prst="rect">
            <a:avLst/>
          </a:prstGeom>
        </p:spPr>
      </p:pic>
    </p:spTree>
    <p:extLst>
      <p:ext uri="{BB962C8B-B14F-4D97-AF65-F5344CB8AC3E}">
        <p14:creationId xmlns:p14="http://schemas.microsoft.com/office/powerpoint/2010/main" val="202768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C699-DE8F-4EAC-98E7-26176598423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E0D8C62-F4E8-4C48-B123-27765157936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EA070B01-F8E9-4B5E-A75F-B1CBAFEA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A875E8-9D14-4B4E-BF14-CB1015AFC6BC}"/>
              </a:ext>
            </a:extLst>
          </p:cNvPr>
          <p:cNvSpPr txBox="1"/>
          <p:nvPr/>
        </p:nvSpPr>
        <p:spPr>
          <a:xfrm>
            <a:off x="555623" y="555050"/>
            <a:ext cx="8046157" cy="584775"/>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Give Marquette Day 2022</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4" name="Picture 3">
            <a:extLst>
              <a:ext uri="{FF2B5EF4-FFF2-40B4-BE49-F238E27FC236}">
                <a16:creationId xmlns:a16="http://schemas.microsoft.com/office/drawing/2014/main" id="{D136DE81-D801-4F6C-B727-5E8A8707172C}"/>
              </a:ext>
            </a:extLst>
          </p:cNvPr>
          <p:cNvPicPr>
            <a:picLocks noChangeAspect="1"/>
          </p:cNvPicPr>
          <p:nvPr/>
        </p:nvPicPr>
        <p:blipFill>
          <a:blip r:embed="rId4"/>
          <a:stretch>
            <a:fillRect/>
          </a:stretch>
        </p:blipFill>
        <p:spPr>
          <a:xfrm>
            <a:off x="7720667" y="136170"/>
            <a:ext cx="3146140" cy="2379773"/>
          </a:xfrm>
          <a:prstGeom prst="rect">
            <a:avLst/>
          </a:prstGeom>
        </p:spPr>
      </p:pic>
      <p:pic>
        <p:nvPicPr>
          <p:cNvPr id="9" name="Picture 8">
            <a:extLst>
              <a:ext uri="{FF2B5EF4-FFF2-40B4-BE49-F238E27FC236}">
                <a16:creationId xmlns:a16="http://schemas.microsoft.com/office/drawing/2014/main" id="{860DE9F3-D698-4E80-9310-1753EE46FD88}"/>
              </a:ext>
            </a:extLst>
          </p:cNvPr>
          <p:cNvPicPr>
            <a:picLocks noChangeAspect="1"/>
          </p:cNvPicPr>
          <p:nvPr/>
        </p:nvPicPr>
        <p:blipFill>
          <a:blip r:embed="rId5"/>
          <a:stretch>
            <a:fillRect/>
          </a:stretch>
        </p:blipFill>
        <p:spPr>
          <a:xfrm>
            <a:off x="7423949" y="3518283"/>
            <a:ext cx="2299649" cy="2775637"/>
          </a:xfrm>
          <a:prstGeom prst="rect">
            <a:avLst/>
          </a:prstGeom>
        </p:spPr>
      </p:pic>
      <p:sp>
        <p:nvSpPr>
          <p:cNvPr id="10" name="TextBox 9">
            <a:extLst>
              <a:ext uri="{FF2B5EF4-FFF2-40B4-BE49-F238E27FC236}">
                <a16:creationId xmlns:a16="http://schemas.microsoft.com/office/drawing/2014/main" id="{7AD2C02A-D91F-4148-B9E9-F9A540EF7CE4}"/>
              </a:ext>
            </a:extLst>
          </p:cNvPr>
          <p:cNvSpPr txBox="1"/>
          <p:nvPr/>
        </p:nvSpPr>
        <p:spPr>
          <a:xfrm>
            <a:off x="654340" y="1550950"/>
            <a:ext cx="7265093" cy="4442113"/>
          </a:xfrm>
          <a:prstGeom prst="rect">
            <a:avLst/>
          </a:prstGeom>
          <a:noFill/>
        </p:spPr>
        <p:txBody>
          <a:bodyPr wrap="square">
            <a:spAutoFit/>
          </a:bodyPr>
          <a:lstStyle/>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Save the date: Tuesday, March 1</a:t>
            </a:r>
            <a:b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br>
            <a:endPar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New this year - Sock options</a:t>
            </a:r>
            <a:b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br>
            <a:endPar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Get involved!</a:t>
            </a:r>
          </a:p>
          <a:p>
            <a:pPr marL="895322" marR="0" lvl="1"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Sign up to be an advocate</a:t>
            </a:r>
            <a:b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br>
            <a:r>
              <a:rPr kumimoji="0" lang="en-US" sz="2133" b="1" i="1"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Head to givecampus.com and click “Sign Up” at the top of the page. Create an account from there!</a:t>
            </a:r>
          </a:p>
          <a:p>
            <a:pPr marL="895322" marR="0" lvl="1"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hlinkClick r:id="rId6"/>
              </a:rPr>
              <a:t>Create a personal plea video</a:t>
            </a:r>
            <a:endPar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a:p>
            <a:pPr marL="895322" marR="0" lvl="1"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Invite your fellow alumni to participate</a:t>
            </a:r>
          </a:p>
          <a:p>
            <a:pPr marL="895322" marR="0" lvl="1"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Sign up to text alumni</a:t>
            </a:r>
          </a:p>
          <a:p>
            <a:pPr marL="609585" marR="0" lvl="1"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endParaRPr>
          </a:p>
        </p:txBody>
      </p:sp>
      <p:pic>
        <p:nvPicPr>
          <p:cNvPr id="11" name="Picture 10">
            <a:extLst>
              <a:ext uri="{FF2B5EF4-FFF2-40B4-BE49-F238E27FC236}">
                <a16:creationId xmlns:a16="http://schemas.microsoft.com/office/drawing/2014/main" id="{8B07311F-72F4-4DFA-AE6B-3CA8EB33B06E}"/>
              </a:ext>
            </a:extLst>
          </p:cNvPr>
          <p:cNvPicPr>
            <a:picLocks noChangeAspect="1"/>
          </p:cNvPicPr>
          <p:nvPr/>
        </p:nvPicPr>
        <p:blipFill>
          <a:blip r:embed="rId7"/>
          <a:stretch>
            <a:fillRect/>
          </a:stretch>
        </p:blipFill>
        <p:spPr>
          <a:xfrm>
            <a:off x="9604396" y="2887865"/>
            <a:ext cx="2293033" cy="2624823"/>
          </a:xfrm>
          <a:prstGeom prst="rect">
            <a:avLst/>
          </a:prstGeom>
        </p:spPr>
      </p:pic>
    </p:spTree>
    <p:extLst>
      <p:ext uri="{BB962C8B-B14F-4D97-AF65-F5344CB8AC3E}">
        <p14:creationId xmlns:p14="http://schemas.microsoft.com/office/powerpoint/2010/main" val="96992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D6D0709-02EB-4090-AD47-0EF7A2AEEEE5}"/>
              </a:ext>
            </a:extLst>
          </p:cNvPr>
          <p:cNvSpPr>
            <a:spLocks noGrp="1"/>
          </p:cNvSpPr>
          <p:nvPr>
            <p:ph type="body" idx="1"/>
          </p:nvPr>
        </p:nvSpPr>
        <p:spPr>
          <a:xfrm>
            <a:off x="1213338" y="2549770"/>
            <a:ext cx="9530862" cy="3349869"/>
          </a:xfrm>
        </p:spPr>
        <p:txBody>
          <a:bodyPr>
            <a:normAutofit/>
          </a:bodyPr>
          <a:lstStyle/>
          <a:p>
            <a:pPr algn="ctr"/>
            <a:r>
              <a:rPr lang="en-US" sz="7000" b="1" dirty="0">
                <a:solidFill>
                  <a:srgbClr val="FFC000"/>
                </a:solidFill>
              </a:rPr>
              <a:t>Ice Breaker Activity</a:t>
            </a:r>
          </a:p>
          <a:p>
            <a:br>
              <a:rPr lang="en-US" b="1" dirty="0"/>
            </a:br>
            <a:r>
              <a:rPr lang="en-US" sz="3200" b="1" dirty="0"/>
              <a:t>Please share your most memorable job or volunteer experience while attending Marquette.</a:t>
            </a:r>
            <a:endParaRPr lang="en-US" sz="3200" dirty="0"/>
          </a:p>
          <a:p>
            <a:pPr algn="ctr"/>
            <a:endParaRPr lang="en-US" b="1" dirty="0"/>
          </a:p>
          <a:p>
            <a:pPr algn="ctr"/>
            <a:endParaRPr lang="en-US" sz="4500" b="1" dirty="0"/>
          </a:p>
          <a:p>
            <a:pPr algn="ctr"/>
            <a:endParaRPr lang="en-US" sz="4600" dirty="0"/>
          </a:p>
        </p:txBody>
      </p:sp>
    </p:spTree>
    <p:extLst>
      <p:ext uri="{BB962C8B-B14F-4D97-AF65-F5344CB8AC3E}">
        <p14:creationId xmlns:p14="http://schemas.microsoft.com/office/powerpoint/2010/main" val="1246768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953FC-56AD-4583-8462-5B015B0FDF94}"/>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5549024-6B0C-4623-857C-895CCAE0F8C2}"/>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BEB505E-9A7B-4080-91D7-B2C4239FA891}"/>
              </a:ext>
            </a:extLst>
          </p:cNvPr>
          <p:cNvSpPr txBox="1"/>
          <p:nvPr/>
        </p:nvSpPr>
        <p:spPr>
          <a:xfrm>
            <a:off x="3048000" y="2815625"/>
            <a:ext cx="6096000" cy="1200329"/>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MUAA Alumni Donor Participation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May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5126" name="Picture 6">
            <a:extLst>
              <a:ext uri="{FF2B5EF4-FFF2-40B4-BE49-F238E27FC236}">
                <a16:creationId xmlns:a16="http://schemas.microsoft.com/office/drawing/2014/main" id="{7B1CBE04-AFE7-47F6-A76C-63BDF550A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4EE86A-A29A-44D7-8047-D0E179C30639}"/>
              </a:ext>
            </a:extLst>
          </p:cNvPr>
          <p:cNvSpPr txBox="1"/>
          <p:nvPr/>
        </p:nvSpPr>
        <p:spPr>
          <a:xfrm>
            <a:off x="4148381" y="1262446"/>
            <a:ext cx="7702657" cy="1015663"/>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Awards Committee Meeting</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E7D"/>
                </a:solidFill>
                <a:effectLst/>
                <a:uLnTx/>
                <a:uFillTx/>
                <a:latin typeface="Garamond" panose="02020404030301010803" pitchFamily="18" charset="0"/>
                <a:ea typeface="ＭＳ Ｐゴシック" charset="0"/>
                <a:cs typeface="+mn-cs"/>
              </a:rPr>
              <a:t> October 2021</a:t>
            </a:r>
            <a:r>
              <a:rPr kumimoji="0" 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a:t>
            </a: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10" name="TextBox 9">
            <a:extLst>
              <a:ext uri="{FF2B5EF4-FFF2-40B4-BE49-F238E27FC236}">
                <a16:creationId xmlns:a16="http://schemas.microsoft.com/office/drawing/2014/main" id="{4EF9F01C-FC24-40D7-8190-ADBBFC3855A8}"/>
              </a:ext>
            </a:extLst>
          </p:cNvPr>
          <p:cNvSpPr txBox="1"/>
          <p:nvPr/>
        </p:nvSpPr>
        <p:spPr>
          <a:xfrm>
            <a:off x="4251702" y="2327471"/>
            <a:ext cx="7702657" cy="4564839"/>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Univers Light" panose="020B0403020202020204" pitchFamily="34" charset="0"/>
                <a:ea typeface="ＭＳ Ｐゴシック" charset="0"/>
                <a:cs typeface="+mn-cs"/>
              </a:rPr>
              <a:t>Standing committee to </a:t>
            </a:r>
            <a:r>
              <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oversee the Alumni National Awards process and provide recommendations for the All-University award recipients and select the Pedro Arrupe Award for student service and leadership. </a:t>
            </a:r>
            <a:b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br>
            <a:b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br>
            <a:r>
              <a:rPr kumimoji="0" lang="en-US" sz="2000" b="1" i="0" u="none" strike="noStrike" kern="1200" cap="none" spc="0" normalizeH="0" baseline="0" noProof="0" dirty="0">
                <a:ln>
                  <a:noFill/>
                </a:ln>
                <a:solidFill>
                  <a:srgbClr val="003E7D"/>
                </a:solidFill>
                <a:effectLst/>
                <a:uLnTx/>
                <a:uFillTx/>
                <a:latin typeface="Univers" panose="020B0503020202020204" pitchFamily="34" charset="0"/>
                <a:ea typeface="ＭＳ Ｐゴシック" charset="0"/>
                <a:cs typeface="+mn-cs"/>
              </a:rPr>
              <a:t>Agenda:</a:t>
            </a:r>
            <a:r>
              <a:rPr kumimoji="0" lang="en-US" sz="1467" b="0" i="0" u="none" strike="noStrike" kern="1200" cap="none" spc="0" normalizeH="0" baseline="0" noProof="0" dirty="0">
                <a:ln>
                  <a:noFill/>
                </a:ln>
                <a:solidFill>
                  <a:srgbClr val="000000"/>
                </a:solidFill>
                <a:effectLst/>
                <a:uLnTx/>
                <a:uFillTx/>
                <a:latin typeface="Univers" panose="020B0503020202020204" pitchFamily="34" charset="0"/>
                <a:ea typeface="ＭＳ Ｐゴシック" charset="0"/>
                <a:cs typeface="+mn-cs"/>
              </a:rPr>
              <a:t>​</a:t>
            </a:r>
            <a:endPar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endParaRP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Awards website (Marquette.edu/awards) will be updated soon.</a:t>
            </a:r>
          </a:p>
          <a:p>
            <a:pPr marL="228594" marR="0" lvl="0"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t>All-University Award nominations are being review by the committee members and recommendation will be provided by October 20 for MU leadership to review. Upcoming opportunities and ways to help</a:t>
            </a:r>
          </a:p>
          <a:p>
            <a:pPr marL="0" marR="0" lvl="0" indent="0" algn="l" defTabSz="609585" rtl="0" eaLnBrk="1" fontAlgn="base" latinLnBrk="0" hangingPunct="1">
              <a:lnSpc>
                <a:spcPct val="100000"/>
              </a:lnSpc>
              <a:spcBef>
                <a:spcPct val="0"/>
              </a:spcBef>
              <a:spcAft>
                <a:spcPct val="0"/>
              </a:spcAft>
              <a:buClrTx/>
              <a:buSzTx/>
              <a:buFontTx/>
              <a:buNone/>
              <a:tabLst/>
              <a:defRPr/>
            </a:pPr>
            <a:br>
              <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rPr>
            </a:br>
            <a:endParaRPr kumimoji="0" lang="en-US" sz="2133" b="0" i="0" u="none" strike="noStrike" kern="1200" cap="none" spc="0" normalizeH="0" baseline="0" noProof="0" dirty="0">
              <a:ln>
                <a:noFill/>
              </a:ln>
              <a:solidFill>
                <a:srgbClr val="000000"/>
              </a:solidFill>
              <a:effectLst/>
              <a:uLnTx/>
              <a:uFillTx/>
              <a:latin typeface="Univers Light" panose="020B0403020202020204" pitchFamily="34" charset="0"/>
              <a:ea typeface="ＭＳ Ｐゴシック" charset="0"/>
              <a:cs typeface="+mn-cs"/>
            </a:endParaRPr>
          </a:p>
        </p:txBody>
      </p:sp>
    </p:spTree>
    <p:extLst>
      <p:ext uri="{BB962C8B-B14F-4D97-AF65-F5344CB8AC3E}">
        <p14:creationId xmlns:p14="http://schemas.microsoft.com/office/powerpoint/2010/main" val="4238566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01" y="766639"/>
            <a:ext cx="7562099" cy="586387"/>
          </a:xfrm>
        </p:spPr>
        <p:txBody>
          <a:bodyPr>
            <a:normAutofit fontScale="90000"/>
          </a:bodyPr>
          <a:lstStyle/>
          <a:p>
            <a:r>
              <a:rPr lang="en-US" dirty="0">
                <a:latin typeface="Univers Light" panose="020B0403020202020204" pitchFamily="34" charset="0"/>
              </a:rPr>
              <a:t>Pedro Arrupe Recipient</a:t>
            </a:r>
            <a:br>
              <a:rPr lang="en-US" sz="900" dirty="0"/>
            </a:br>
            <a:br>
              <a:rPr lang="en-US" dirty="0"/>
            </a:br>
            <a:endParaRPr lang="en-US" dirty="0"/>
          </a:p>
        </p:txBody>
      </p:sp>
      <p:sp>
        <p:nvSpPr>
          <p:cNvPr id="3" name="Content Placeholder 2"/>
          <p:cNvSpPr>
            <a:spLocks noGrp="1"/>
          </p:cNvSpPr>
          <p:nvPr>
            <p:ph idx="1"/>
          </p:nvPr>
        </p:nvSpPr>
        <p:spPr>
          <a:xfrm>
            <a:off x="53284" y="2081047"/>
            <a:ext cx="7833416" cy="3713581"/>
          </a:xfrm>
        </p:spPr>
        <p:txBody>
          <a:bodyPr/>
          <a:lstStyle/>
          <a:p>
            <a:pPr marL="1066785" lvl="1" indent="-457200">
              <a:buClr>
                <a:schemeClr val="accent1"/>
              </a:buClr>
              <a:buFont typeface="Wingdings" panose="05000000000000000000" pitchFamily="2" charset="2"/>
              <a:buChar char="§"/>
            </a:pPr>
            <a:r>
              <a:rPr lang="en-US" sz="2400" dirty="0">
                <a:solidFill>
                  <a:schemeClr val="tx1"/>
                </a:solidFill>
                <a:latin typeface="Univers Light" panose="020B0403020202020204" pitchFamily="34" charset="0"/>
                <a:cs typeface="Arial" panose="020B0604020202020204" pitchFamily="34" charset="0"/>
              </a:rPr>
              <a:t>Laice is from Milwaukee, studying Communication Studies and Psychology</a:t>
            </a:r>
          </a:p>
          <a:p>
            <a:pPr marL="1066785" lvl="1" indent="-457200">
              <a:buClr>
                <a:schemeClr val="accent1"/>
              </a:buClr>
              <a:buFont typeface="Wingdings" panose="05000000000000000000" pitchFamily="2" charset="2"/>
              <a:buChar char="§"/>
            </a:pPr>
            <a:r>
              <a:rPr lang="en-US" sz="2400" dirty="0">
                <a:solidFill>
                  <a:schemeClr val="tx1"/>
                </a:solidFill>
                <a:latin typeface="Univers Light" panose="020B0403020202020204" pitchFamily="34" charset="0"/>
                <a:cs typeface="Arial" panose="020B0604020202020204" pitchFamily="34" charset="0"/>
              </a:rPr>
              <a:t>She is the Vice President of the </a:t>
            </a:r>
            <a:r>
              <a:rPr lang="en-US" sz="2400" b="0" i="0" u="none" strike="noStrike" baseline="0" dirty="0">
                <a:solidFill>
                  <a:schemeClr val="tx1"/>
                </a:solidFill>
                <a:latin typeface="Univers Light" panose="020B0403020202020204" pitchFamily="34" charset="0"/>
                <a:cs typeface="Arial" panose="020B0604020202020204" pitchFamily="34" charset="0"/>
              </a:rPr>
              <a:t>Student Advisory Board </a:t>
            </a:r>
          </a:p>
          <a:p>
            <a:pPr marL="1066785" lvl="1" indent="-457200">
              <a:buClr>
                <a:schemeClr val="accent1"/>
              </a:buClr>
              <a:buFont typeface="Wingdings" panose="05000000000000000000" pitchFamily="2" charset="2"/>
              <a:buChar char="§"/>
            </a:pPr>
            <a:r>
              <a:rPr lang="en-US" sz="2400" b="0" i="0" u="none" strike="noStrike" baseline="0" dirty="0">
                <a:solidFill>
                  <a:schemeClr val="tx1"/>
                </a:solidFill>
                <a:latin typeface="Univers Light" panose="020B0403020202020204" pitchFamily="34" charset="0"/>
                <a:cs typeface="Arial" panose="020B0604020202020204" pitchFamily="34" charset="0"/>
              </a:rPr>
              <a:t>Also active in EOP/SSS </a:t>
            </a:r>
            <a:r>
              <a:rPr lang="en-US" sz="2400" b="0" i="0" u="none" strike="noStrike" baseline="0" dirty="0" err="1">
                <a:solidFill>
                  <a:schemeClr val="tx1"/>
                </a:solidFill>
                <a:latin typeface="Univers Light" panose="020B0403020202020204" pitchFamily="34" charset="0"/>
                <a:cs typeface="Arial" panose="020B0604020202020204" pitchFamily="34" charset="0"/>
              </a:rPr>
              <a:t>TRiO</a:t>
            </a:r>
            <a:r>
              <a:rPr lang="en-US" sz="2400" b="0" i="0" u="none" strike="noStrike" baseline="0" dirty="0">
                <a:solidFill>
                  <a:schemeClr val="tx1"/>
                </a:solidFill>
                <a:latin typeface="Univers Light" panose="020B0403020202020204" pitchFamily="34" charset="0"/>
                <a:cs typeface="Arial" panose="020B0604020202020204" pitchFamily="34" charset="0"/>
              </a:rPr>
              <a:t> as a Summer Program Peer Counselor </a:t>
            </a:r>
          </a:p>
          <a:p>
            <a:pPr marL="1066785" lvl="1" indent="-457200">
              <a:buClr>
                <a:schemeClr val="accent1"/>
              </a:buClr>
              <a:buFont typeface="Wingdings" panose="05000000000000000000" pitchFamily="2" charset="2"/>
              <a:buChar char="§"/>
            </a:pPr>
            <a:r>
              <a:rPr lang="en-US" sz="2400" dirty="0">
                <a:solidFill>
                  <a:schemeClr val="tx1"/>
                </a:solidFill>
                <a:latin typeface="Univers Light" panose="020B0403020202020204" pitchFamily="34" charset="0"/>
                <a:cs typeface="Arial" panose="020B0604020202020204" pitchFamily="34" charset="0"/>
              </a:rPr>
              <a:t>She is involved with Campus Curlz - </a:t>
            </a:r>
            <a:r>
              <a:rPr lang="en-US" sz="2400" b="0" i="1" dirty="0">
                <a:solidFill>
                  <a:srgbClr val="292929"/>
                </a:solidFill>
                <a:effectLst/>
                <a:latin typeface="Univers Light" panose="020B0403020202020204" pitchFamily="34" charset="0"/>
                <a:cs typeface="Arial" panose="020B0604020202020204" pitchFamily="34" charset="0"/>
              </a:rPr>
              <a:t>“a natural hair and service-based organization whose goals are to enhance, educate and uplift”</a:t>
            </a:r>
            <a:endParaRPr lang="en-US" sz="2400" i="1" dirty="0">
              <a:solidFill>
                <a:schemeClr val="tx1"/>
              </a:solidFill>
              <a:latin typeface="Univers Light" panose="020B0403020202020204" pitchFamily="34" charset="0"/>
              <a:cs typeface="Arial" panose="020B0604020202020204" pitchFamily="34" charset="0"/>
            </a:endParaRPr>
          </a:p>
          <a:p>
            <a:pPr lvl="1">
              <a:buClr>
                <a:schemeClr val="accent1"/>
              </a:buClr>
            </a:pPr>
            <a:br>
              <a:rPr lang="en-US" sz="1266" dirty="0"/>
            </a:br>
            <a:r>
              <a:rPr lang="en-US" sz="1266" dirty="0"/>
              <a:t>		</a:t>
            </a:r>
            <a:endParaRPr lang="en-US" b="1" dirty="0">
              <a:highlight>
                <a:srgbClr val="FFFF00"/>
              </a:highlight>
            </a:endParaRPr>
          </a:p>
        </p:txBody>
      </p:sp>
      <p:pic>
        <p:nvPicPr>
          <p:cNvPr id="4" name="Picture 3" descr="MU Logo-BTD-H-BG-4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434" y="6226163"/>
            <a:ext cx="2899833" cy="394319"/>
          </a:xfrm>
          <a:prstGeom prst="rect">
            <a:avLst/>
          </a:prstGeom>
        </p:spPr>
      </p:pic>
      <p:pic>
        <p:nvPicPr>
          <p:cNvPr id="5" name="Picture 4" descr="apex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531" y="-154281"/>
            <a:ext cx="8388096" cy="678688"/>
          </a:xfrm>
          <a:prstGeom prst="rect">
            <a:avLst/>
          </a:prstGeom>
        </p:spPr>
      </p:pic>
      <p:sp>
        <p:nvSpPr>
          <p:cNvPr id="10" name="Title 1">
            <a:extLst>
              <a:ext uri="{FF2B5EF4-FFF2-40B4-BE49-F238E27FC236}">
                <a16:creationId xmlns:a16="http://schemas.microsoft.com/office/drawing/2014/main" id="{B2EF603A-4688-415F-B47B-EB99EA45B20B}"/>
              </a:ext>
            </a:extLst>
          </p:cNvPr>
          <p:cNvSpPr txBox="1">
            <a:spLocks/>
          </p:cNvSpPr>
          <p:nvPr/>
        </p:nvSpPr>
        <p:spPr>
          <a:xfrm>
            <a:off x="324601" y="1287329"/>
            <a:ext cx="7666874" cy="1696320"/>
          </a:xfrm>
          <a:prstGeom prst="rect">
            <a:avLst/>
          </a:prstGeom>
        </p:spPr>
        <p:txBody>
          <a:bodyPr wrap="square" lIns="0" tIns="0" rIns="0" bIns="0">
            <a:normAutofit fontScale="97500"/>
          </a:bodyPr>
          <a:lstStyle>
            <a:lvl1pPr>
              <a:defRPr sz="3800" b="1" i="0">
                <a:solidFill>
                  <a:schemeClr val="tx2"/>
                </a:solidFill>
                <a:latin typeface="Arial"/>
                <a:ea typeface="+mj-ea"/>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1" i="0" u="none" strike="noStrike" kern="0" cap="none" spc="0" normalizeH="0" baseline="0" noProof="0" dirty="0">
                <a:ln>
                  <a:noFill/>
                </a:ln>
                <a:solidFill>
                  <a:srgbClr val="1F497D"/>
                </a:solidFill>
                <a:effectLst/>
                <a:uLnTx/>
                <a:uFillTx/>
                <a:latin typeface="Univers Light" panose="020B0403020202020204" pitchFamily="34" charset="0"/>
                <a:ea typeface="+mj-ea"/>
                <a:cs typeface="Arial"/>
              </a:rPr>
            </a:br>
            <a:r>
              <a:rPr kumimoji="0" lang="en-US" sz="3300" b="1" i="0" u="none" strike="noStrike" kern="0" cap="none" spc="0" normalizeH="0" baseline="0" noProof="0" dirty="0">
                <a:ln>
                  <a:noFill/>
                </a:ln>
                <a:solidFill>
                  <a:srgbClr val="1F497D"/>
                </a:solidFill>
                <a:effectLst/>
                <a:uLnTx/>
                <a:uFillTx/>
                <a:latin typeface="Univers Light" panose="020B0403020202020204" pitchFamily="34" charset="0"/>
                <a:ea typeface="+mj-ea"/>
                <a:cs typeface="Arial"/>
              </a:rPr>
              <a:t>Laice Perry, Communication student</a:t>
            </a:r>
          </a:p>
        </p:txBody>
      </p:sp>
      <p:pic>
        <p:nvPicPr>
          <p:cNvPr id="6" name="Picture 5">
            <a:extLst>
              <a:ext uri="{FF2B5EF4-FFF2-40B4-BE49-F238E27FC236}">
                <a16:creationId xmlns:a16="http://schemas.microsoft.com/office/drawing/2014/main" id="{3B96346F-A1C5-44C5-A705-5D17E375740F}"/>
              </a:ext>
            </a:extLst>
          </p:cNvPr>
          <p:cNvPicPr>
            <a:picLocks noChangeAspect="1"/>
          </p:cNvPicPr>
          <p:nvPr/>
        </p:nvPicPr>
        <p:blipFill>
          <a:blip r:embed="rId5"/>
          <a:stretch>
            <a:fillRect/>
          </a:stretch>
        </p:blipFill>
        <p:spPr>
          <a:xfrm>
            <a:off x="8250148" y="1188133"/>
            <a:ext cx="3591032" cy="3591032"/>
          </a:xfrm>
          <a:prstGeom prst="rect">
            <a:avLst/>
          </a:prstGeom>
        </p:spPr>
      </p:pic>
    </p:spTree>
    <p:extLst>
      <p:ext uri="{BB962C8B-B14F-4D97-AF65-F5344CB8AC3E}">
        <p14:creationId xmlns:p14="http://schemas.microsoft.com/office/powerpoint/2010/main" val="20365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D6D0709-02EB-4090-AD47-0EF7A2AEEEE5}"/>
              </a:ext>
            </a:extLst>
          </p:cNvPr>
          <p:cNvSpPr>
            <a:spLocks noGrp="1"/>
          </p:cNvSpPr>
          <p:nvPr>
            <p:ph type="body" idx="1"/>
          </p:nvPr>
        </p:nvSpPr>
        <p:spPr>
          <a:xfrm>
            <a:off x="640287" y="2753992"/>
            <a:ext cx="10731098" cy="6544869"/>
          </a:xfrm>
        </p:spPr>
        <p:txBody>
          <a:bodyPr lIns="91440" tIns="45720" rIns="91440" bIns="45720" anchor="b">
            <a:normAutofit/>
          </a:bodyPr>
          <a:lstStyle/>
          <a:p>
            <a:pPr algn="ctr"/>
            <a:endParaRPr lang="en-US" sz="7700" b="1" dirty="0">
              <a:solidFill>
                <a:srgbClr val="FFC000"/>
              </a:solidFill>
            </a:endParaRPr>
          </a:p>
          <a:p>
            <a:pPr lvl="0"/>
            <a:r>
              <a:rPr lang="en-US" b="1" dirty="0"/>
              <a:t>Optional Focus Group: What Distinguishes a Marquette Graduate  </a:t>
            </a:r>
          </a:p>
          <a:p>
            <a:pPr lvl="0"/>
            <a:r>
              <a:rPr lang="en-US" dirty="0"/>
              <a:t>Monday, November 8, noon – 1:00 p.m. CST</a:t>
            </a:r>
          </a:p>
          <a:p>
            <a:r>
              <a:rPr lang="en-US" dirty="0"/>
              <a:t> </a:t>
            </a:r>
          </a:p>
          <a:p>
            <a:pPr lvl="0"/>
            <a:r>
              <a:rPr lang="en-US" b="1" dirty="0"/>
              <a:t>Winter Board Meeting (in-person) and in conjunction with National Marquette Day  </a:t>
            </a:r>
            <a:r>
              <a:rPr lang="en-US" dirty="0"/>
              <a:t>February 25 – 26</a:t>
            </a:r>
          </a:p>
          <a:p>
            <a:r>
              <a:rPr lang="en-US" dirty="0"/>
              <a:t> </a:t>
            </a:r>
          </a:p>
          <a:p>
            <a:pPr lvl="0"/>
            <a:r>
              <a:rPr lang="en-US" dirty="0"/>
              <a:t> </a:t>
            </a:r>
          </a:p>
          <a:p>
            <a:pPr>
              <a:spcBef>
                <a:spcPts val="0"/>
              </a:spcBef>
            </a:pPr>
            <a:br>
              <a:rPr lang="en-US" sz="3200" dirty="0"/>
            </a:br>
            <a:endParaRPr lang="en-US" sz="3200" dirty="0"/>
          </a:p>
          <a:p>
            <a:br>
              <a:rPr lang="en-US" sz="4250" dirty="0"/>
            </a:br>
            <a:endParaRPr lang="en-US" sz="3200" dirty="0">
              <a:latin typeface="Arial" panose="020B0604020202020204" pitchFamily="34" charset="0"/>
              <a:cs typeface="Arial" panose="020B0604020202020204" pitchFamily="34" charset="0"/>
            </a:endParaRPr>
          </a:p>
          <a:p>
            <a:endParaRPr lang="en-US" sz="3200" b="1" dirty="0">
              <a:solidFill>
                <a:srgbClr val="FFC000"/>
              </a:solidFill>
              <a:latin typeface="Arial" panose="020B0604020202020204" pitchFamily="34" charset="0"/>
              <a:cs typeface="Arial" panose="020B0604020202020204" pitchFamily="34" charset="0"/>
            </a:endParaRPr>
          </a:p>
          <a:p>
            <a:pPr algn="ctr"/>
            <a:endParaRPr lang="en-US" sz="4600" b="1" dirty="0"/>
          </a:p>
          <a:p>
            <a:pPr algn="ctr"/>
            <a:endParaRPr lang="en-US" sz="4600" dirty="0"/>
          </a:p>
        </p:txBody>
      </p:sp>
      <p:sp>
        <p:nvSpPr>
          <p:cNvPr id="2" name="Rectangle 1">
            <a:extLst>
              <a:ext uri="{FF2B5EF4-FFF2-40B4-BE49-F238E27FC236}">
                <a16:creationId xmlns:a16="http://schemas.microsoft.com/office/drawing/2014/main" id="{35CFD086-1276-4DFE-9A7C-1A0E1DE915A0}"/>
              </a:ext>
            </a:extLst>
          </p:cNvPr>
          <p:cNvSpPr/>
          <p:nvPr/>
        </p:nvSpPr>
        <p:spPr>
          <a:xfrm>
            <a:off x="77960" y="489849"/>
            <a:ext cx="901791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Wrap-up and Reminders</a:t>
            </a:r>
          </a:p>
        </p:txBody>
      </p:sp>
    </p:spTree>
    <p:extLst>
      <p:ext uri="{BB962C8B-B14F-4D97-AF65-F5344CB8AC3E}">
        <p14:creationId xmlns:p14="http://schemas.microsoft.com/office/powerpoint/2010/main" val="315557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589214" y="1262857"/>
            <a:ext cx="6021387" cy="77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b="1">
                <a:ea typeface="ＭＳ Ｐゴシック"/>
              </a:rPr>
              <a:t>MUAA National Board Meeting </a:t>
            </a:r>
            <a:br>
              <a:rPr lang="en-US" b="1">
                <a:ea typeface="ＭＳ Ｐゴシック"/>
              </a:rPr>
            </a:br>
            <a:r>
              <a:rPr lang="en-US" b="1">
                <a:ea typeface="ＭＳ Ｐゴシック"/>
              </a:rPr>
              <a:t>October 7, 2021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676401" y="1084845"/>
            <a:ext cx="8944983" cy="646331"/>
          </a:xfrm>
          <a:prstGeom prst="rect">
            <a:avLst/>
          </a:prstGeom>
          <a:noFill/>
        </p:spPr>
        <p:txBody>
          <a:bodyPr wrap="square"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Arts &amp; Sciences and Education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2228725" y="1884147"/>
            <a:ext cx="8007476" cy="2733540"/>
          </a:xfrm>
          <a:prstGeom prst="rect">
            <a:avLst/>
          </a:prstGeom>
          <a:noFill/>
        </p:spPr>
        <p:txBody>
          <a:bodyPr wrap="square" lIns="91440" tIns="45720" rIns="91440" bIns="45720" rtlCol="0" anchor="t">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00"/>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00"/>
              </a:solidFill>
              <a:effectLst/>
              <a:uLnTx/>
              <a:uFillTx/>
              <a:latin typeface="Arial Nova"/>
              <a:ea typeface="Microsoft JhengHei UI"/>
              <a:cs typeface="Microsoft Himalaya"/>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lumMod val="95000"/>
                </a:prstClr>
              </a:solidFill>
              <a:effectLst/>
              <a:uLnTx/>
              <a:uFillTx/>
              <a:latin typeface="Arial Nova"/>
              <a:ea typeface="Microsoft JhengHei UI"/>
              <a:cs typeface="Microsoft Himalaya"/>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FF"/>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pic>
        <p:nvPicPr>
          <p:cNvPr id="12" name="Picture 11">
            <a:extLst>
              <a:ext uri="{FF2B5EF4-FFF2-40B4-BE49-F238E27FC236}">
                <a16:creationId xmlns:a16="http://schemas.microsoft.com/office/drawing/2014/main" id="{52D234C8-C797-4851-A067-D45EF6E2C458}"/>
              </a:ext>
            </a:extLst>
          </p:cNvPr>
          <p:cNvPicPr>
            <a:picLocks noChangeAspect="1"/>
          </p:cNvPicPr>
          <p:nvPr/>
        </p:nvPicPr>
        <p:blipFill rotWithShape="1">
          <a:blip r:embed="rId9"/>
          <a:srcRect r="1098"/>
          <a:stretch/>
        </p:blipFill>
        <p:spPr>
          <a:xfrm>
            <a:off x="1952270" y="2419675"/>
            <a:ext cx="8281909" cy="1697616"/>
          </a:xfrm>
          <a:prstGeom prst="rect">
            <a:avLst/>
          </a:prstGeom>
        </p:spPr>
      </p:pic>
    </p:spTree>
    <p:extLst>
      <p:ext uri="{BB962C8B-B14F-4D97-AF65-F5344CB8AC3E}">
        <p14:creationId xmlns:p14="http://schemas.microsoft.com/office/powerpoint/2010/main" val="58506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725833" y="1030844"/>
            <a:ext cx="8814550" cy="635446"/>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A&amp;S—The Heart of Marquette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2133702" y="1984266"/>
            <a:ext cx="8007476" cy="3404143"/>
          </a:xfrm>
          <a:prstGeom prst="rect">
            <a:avLst/>
          </a:prstGeom>
          <a:noFill/>
        </p:spPr>
        <p:txBody>
          <a:bodyPr wrap="square" lIns="91440" tIns="45720" rIns="91440" bIns="45720" rtlCol="0" anchor="t">
            <a:no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ＭＳ Ｐゴシック"/>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2F2F2"/>
              </a:solidFill>
              <a:effectLst/>
              <a:uLnTx/>
              <a:uFillTx/>
              <a:latin typeface="Arial Nova"/>
              <a:ea typeface="Microsoft JhengHei UI"/>
              <a:cs typeface="Microsoft Himalaya"/>
            </a:endParaRP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FF"/>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Nova"/>
              <a:ea typeface="Microsoft JhengHei UI"/>
              <a:cs typeface="Microsoft Himalay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pic>
        <p:nvPicPr>
          <p:cNvPr id="12" name="Picture 3" descr="Chart, bar chart&#10;&#10;Description automatically generated">
            <a:extLst>
              <a:ext uri="{FF2B5EF4-FFF2-40B4-BE49-F238E27FC236}">
                <a16:creationId xmlns:a16="http://schemas.microsoft.com/office/drawing/2014/main" id="{2A5B7F5D-C8A3-42E8-9EF8-707505498180}"/>
              </a:ext>
            </a:extLst>
          </p:cNvPr>
          <p:cNvPicPr>
            <a:picLocks noChangeAspect="1"/>
          </p:cNvPicPr>
          <p:nvPr/>
        </p:nvPicPr>
        <p:blipFill>
          <a:blip r:embed="rId9"/>
          <a:stretch>
            <a:fillRect/>
          </a:stretch>
        </p:blipFill>
        <p:spPr>
          <a:xfrm>
            <a:off x="3373474" y="1839883"/>
            <a:ext cx="5445052" cy="3267670"/>
          </a:xfrm>
          <a:prstGeom prst="rect">
            <a:avLst/>
          </a:prstGeom>
        </p:spPr>
      </p:pic>
    </p:spTree>
    <p:extLst>
      <p:ext uri="{BB962C8B-B14F-4D97-AF65-F5344CB8AC3E}">
        <p14:creationId xmlns:p14="http://schemas.microsoft.com/office/powerpoint/2010/main" val="2563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588655" y="906755"/>
            <a:ext cx="8814550" cy="635446"/>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College of A&amp;S Programs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1786655" y="1459179"/>
            <a:ext cx="7944476" cy="3859426"/>
          </a:xfrm>
          <a:prstGeom prst="rect">
            <a:avLst/>
          </a:prstGeom>
          <a:noFill/>
        </p:spPr>
        <p:txBody>
          <a:bodyPr wrap="square" lIns="91440" tIns="45720" rIns="91440" bIns="45720" rtlCol="0" anchor="t">
            <a:no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   40+ Majors and Minors Offered</a:t>
            </a:r>
            <a:endParaRPr kumimoji="0" 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   Most Popular Majors </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Psychology</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Criminology and Law Studies</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Political Science</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Biological Sciences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   Most Popular Graduate Programs</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Masters: Computing, Criminology and Law Studies</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prstClr val="white"/>
                </a:solidFill>
                <a:effectLst/>
                <a:uLnTx/>
                <a:uFillTx/>
                <a:latin typeface="Arial"/>
                <a:ea typeface="Microsoft JhengHei UI"/>
                <a:cs typeface="Arial"/>
              </a:rPr>
              <a:t>PhD: Biological Sciences, Chemistry, Computer Science, Religious Studies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
        <p:nvSpPr>
          <p:cNvPr id="2" name="TextBox 1">
            <a:extLst>
              <a:ext uri="{FF2B5EF4-FFF2-40B4-BE49-F238E27FC236}">
                <a16:creationId xmlns:a16="http://schemas.microsoft.com/office/drawing/2014/main" id="{7F769900-343C-4CBE-AD3F-E64A746E58E7}"/>
              </a:ext>
            </a:extLst>
          </p:cNvPr>
          <p:cNvSpPr txBox="1"/>
          <p:nvPr/>
        </p:nvSpPr>
        <p:spPr>
          <a:xfrm>
            <a:off x="6093224" y="2538649"/>
            <a:ext cx="3786188" cy="181588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Microsoft JhengHei UI"/>
                <a:cs typeface="Arial"/>
              </a:rPr>
              <a:t>New Majors Fall 2021</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srgbClr val="FFFF00"/>
                </a:solidFill>
                <a:effectLst/>
                <a:uLnTx/>
                <a:uFillTx/>
                <a:latin typeface="Arial"/>
                <a:ea typeface="Microsoft JhengHei UI"/>
                <a:cs typeface="Arial"/>
              </a:rPr>
              <a:t>Environmental Science</a:t>
            </a: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srgbClr val="FFFF00"/>
                </a:solidFill>
                <a:effectLst/>
                <a:uLnTx/>
                <a:uFillTx/>
                <a:latin typeface="Arial"/>
                <a:ea typeface="Microsoft JhengHei UI"/>
                <a:cs typeface="Arial"/>
              </a:rPr>
              <a:t>Middle East and North African Studies (MENA)</a:t>
            </a:r>
            <a:endParaRPr kumimoji="0" lang="en-US" sz="1600" b="0" i="0" u="none" strike="noStrike" kern="1200" cap="none" spc="0" normalizeH="0" baseline="0" noProof="0">
              <a:ln>
                <a:noFill/>
              </a:ln>
              <a:solidFill>
                <a:srgbClr val="FFFF00"/>
              </a:solidFill>
              <a:effectLst/>
              <a:uLnTx/>
              <a:uFillTx/>
              <a:latin typeface="Arial" pitchFamily="34" charset="0"/>
              <a:ea typeface="ＭＳ Ｐゴシック" pitchFamily="34" charset="-128"/>
              <a:cs typeface="Arial"/>
            </a:endParaRPr>
          </a:p>
          <a:p>
            <a:pPr marL="800100" marR="0" lvl="1" indent="-342900" algn="l" defTabSz="457200" rtl="0" eaLnBrk="1" fontAlgn="base" latinLnBrk="0" hangingPunct="1">
              <a:lnSpc>
                <a:spcPct val="100000"/>
              </a:lnSpc>
              <a:spcBef>
                <a:spcPts val="0"/>
              </a:spcBef>
              <a:spcAft>
                <a:spcPts val="0"/>
              </a:spcAft>
              <a:buClrTx/>
              <a:buSzTx/>
              <a:buFont typeface="Arial" panose="02070309020205020404" pitchFamily="49" charset="0"/>
              <a:buChar char="•"/>
              <a:tabLst/>
              <a:defRPr/>
            </a:pPr>
            <a:r>
              <a:rPr kumimoji="0" lang="en-US" sz="1600" b="0" i="0" u="none" strike="noStrike" kern="1200" cap="none" spc="0" normalizeH="0" baseline="0" noProof="0">
                <a:ln>
                  <a:noFill/>
                </a:ln>
                <a:solidFill>
                  <a:srgbClr val="FFFF00"/>
                </a:solidFill>
                <a:effectLst/>
                <a:uLnTx/>
                <a:uFillTx/>
                <a:latin typeface="Arial"/>
                <a:ea typeface="Microsoft JhengHei UI"/>
                <a:cs typeface="Arial"/>
              </a:rPr>
              <a:t>Statistical Science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16322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master gold gradient 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5792"/>
            <a:ext cx="9144000" cy="600113"/>
          </a:xfrm>
          <a:prstGeom prst="rect">
            <a:avLst/>
          </a:prstGeom>
        </p:spPr>
      </p:pic>
      <p:pic>
        <p:nvPicPr>
          <p:cNvPr id="11" name="Picture 10" descr="PPT master blue gradient.png">
            <a:extLst>
              <a:ext uri="{FF2B5EF4-FFF2-40B4-BE49-F238E27FC236}">
                <a16:creationId xmlns:a16="http://schemas.microsoft.com/office/drawing/2014/main" id="{84526E08-3FA1-443F-9C11-C8331B008F1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1224" y="857252"/>
            <a:ext cx="9144000" cy="5056331"/>
          </a:xfrm>
          <a:prstGeom prst="rect">
            <a:avLst/>
          </a:prstGeom>
          <a:ln>
            <a:noFill/>
          </a:ln>
          <a:effectLst>
            <a:outerShdw blurRad="292100" dist="139700" dir="2700000" algn="tl" rotWithShape="0">
              <a:srgbClr val="333333">
                <a:alpha val="65000"/>
              </a:srgbClr>
            </a:outerShdw>
          </a:effectLst>
        </p:spPr>
      </p:pic>
      <p:pic>
        <p:nvPicPr>
          <p:cNvPr id="5" name="Picture 4" descr="MU Logo-BTD-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327" y="5526867"/>
            <a:ext cx="2174875" cy="295738"/>
          </a:xfrm>
          <a:prstGeom prst="rect">
            <a:avLst/>
          </a:prstGeom>
        </p:spPr>
      </p:pic>
      <p:pic>
        <p:nvPicPr>
          <p:cNvPr id="7" name="Picture 6" descr="MU Logo-BTD-H-BG-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327" y="5547655"/>
            <a:ext cx="2174875" cy="295739"/>
          </a:xfrm>
          <a:prstGeom prst="rect">
            <a:avLst/>
          </a:prstGeom>
        </p:spPr>
      </p:pic>
      <p:pic>
        <p:nvPicPr>
          <p:cNvPr id="9" name="Picture 8" descr="PPT master dark blue ap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2" y="5394362"/>
            <a:ext cx="4623295" cy="462802"/>
          </a:xfrm>
          <a:prstGeom prst="rect">
            <a:avLst/>
          </a:prstGeom>
        </p:spPr>
      </p:pic>
      <p:sp>
        <p:nvSpPr>
          <p:cNvPr id="10" name="TextBox 9">
            <a:extLst>
              <a:ext uri="{FF2B5EF4-FFF2-40B4-BE49-F238E27FC236}">
                <a16:creationId xmlns:a16="http://schemas.microsoft.com/office/drawing/2014/main" id="{7173CC28-91EA-416A-A737-DC9DAA85A798}"/>
              </a:ext>
            </a:extLst>
          </p:cNvPr>
          <p:cNvSpPr txBox="1"/>
          <p:nvPr/>
        </p:nvSpPr>
        <p:spPr>
          <a:xfrm>
            <a:off x="1588655" y="906755"/>
            <a:ext cx="8814550" cy="635446"/>
          </a:xfrm>
          <a:prstGeom prst="rect">
            <a:avLst/>
          </a:prstGeom>
          <a:noFill/>
        </p:spPr>
        <p:txBody>
          <a:bodyPr wrap="square" lIns="91440" tIns="45720" rIns="91440" bIns="4572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a:cs typeface="+mn-cs"/>
              </a:rPr>
              <a:t>College of Education Programs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ranklin Gothic Heavy"/>
              <a:ea typeface="ＭＳ Ｐゴシック" charset="0"/>
              <a:cs typeface="+mn-cs"/>
            </a:endParaRPr>
          </a:p>
        </p:txBody>
      </p:sp>
      <p:sp>
        <p:nvSpPr>
          <p:cNvPr id="13" name="TextBox 12">
            <a:extLst>
              <a:ext uri="{FF2B5EF4-FFF2-40B4-BE49-F238E27FC236}">
                <a16:creationId xmlns:a16="http://schemas.microsoft.com/office/drawing/2014/main" id="{F9896BF2-1DFE-4A2A-AC67-984307B8D7DF}"/>
              </a:ext>
            </a:extLst>
          </p:cNvPr>
          <p:cNvSpPr txBox="1"/>
          <p:nvPr/>
        </p:nvSpPr>
        <p:spPr>
          <a:xfrm>
            <a:off x="1786655" y="1459179"/>
            <a:ext cx="7944476" cy="3859426"/>
          </a:xfrm>
          <a:prstGeom prst="rect">
            <a:avLst/>
          </a:prstGeom>
          <a:noFill/>
        </p:spPr>
        <p:txBody>
          <a:bodyPr wrap="square" lIns="91440" tIns="45720" rIns="91440" bIns="45720" rtlCol="0" anchor="t">
            <a:no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Undergraduate: Teacher Education</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Graduate: Counseling, Counseling Psychology, Educational Policy and Leadership</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icrosoft JhengHei UI"/>
              <a:cs typeface="Arial"/>
            </a:endParaRP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a:ea typeface="Microsoft JhengHei UI"/>
                <a:cs typeface="Arial"/>
              </a:rPr>
              <a:t>Grad Program Highlights:</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00"/>
                </a:solidFill>
                <a:effectLst/>
                <a:uLnTx/>
                <a:uFillTx/>
                <a:latin typeface="Arial"/>
                <a:ea typeface="Microsoft JhengHei UI"/>
                <a:cs typeface="Arial"/>
              </a:rPr>
              <a:t>Catholic School Leaders Program</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00"/>
                </a:solidFill>
                <a:effectLst/>
                <a:uLnTx/>
                <a:uFillTx/>
                <a:latin typeface="Arial"/>
                <a:ea typeface="Microsoft JhengHei UI"/>
                <a:cs typeface="Arial"/>
              </a:rPr>
              <a:t>Online Master of Science in Clinical Mental Health Counseling</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icrosoft JhengHei UI"/>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icrosoft JhengHei UI"/>
                <a:cs typeface="Arial"/>
              </a:rPr>
              <a:t>  </a:t>
            </a:r>
            <a:endParaRPr kumimoji="0" lang="en-US" sz="2400" b="1" i="0" u="none" strike="noStrike" kern="1200" cap="none" spc="0" normalizeH="0" baseline="0" noProof="0">
              <a:ln>
                <a:noFill/>
              </a:ln>
              <a:solidFill>
                <a:srgbClr val="FFFF00"/>
              </a:solidFill>
              <a:effectLst/>
              <a:uLnTx/>
              <a:uFillTx/>
              <a:latin typeface="Microsoft JhengHei UI" panose="020B0604030504040204" pitchFamily="34" charset="-120"/>
              <a:ea typeface="Microsoft JhengHei UI" panose="020B0604030504040204" pitchFamily="34" charset="-120"/>
              <a:cs typeface="Microsoft Himalaya" panose="01010100010101010101" pitchFamily="2" charset="0"/>
            </a:endParaRPr>
          </a:p>
        </p:txBody>
      </p:sp>
    </p:spTree>
    <p:extLst>
      <p:ext uri="{BB962C8B-B14F-4D97-AF65-F5344CB8AC3E}">
        <p14:creationId xmlns:p14="http://schemas.microsoft.com/office/powerpoint/2010/main" val="371246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rts_Sciences Template3 P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quette Brand Powerpoint template [Read-Only]" id="{04FEE2AA-A0D3-43E8-93C0-208792569DC4}" vid="{AC0574F9-29BE-48D2-BA21-BB9A42ED1659}"/>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quette Brand Powerpoint template [Read-Only]" id="{04FEE2AA-A0D3-43E8-93C0-208792569DC4}" vid="{4698F65D-B9FF-4FCF-9CCF-80BCB397CD1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06D95A950F194CB5DCD50CB4CA45A0" ma:contentTypeVersion="13" ma:contentTypeDescription="Create a new document." ma:contentTypeScope="" ma:versionID="837098a3a0338c15e3ac1e4b1867df68">
  <xsd:schema xmlns:xsd="http://www.w3.org/2001/XMLSchema" xmlns:xs="http://www.w3.org/2001/XMLSchema" xmlns:p="http://schemas.microsoft.com/office/2006/metadata/properties" xmlns:ns3="4153ac77-88b0-4851-a220-6b6ce778ed4a" xmlns:ns4="cfb6ee64-7a1b-4ab4-aac2-e06ed8c784e3" targetNamespace="http://schemas.microsoft.com/office/2006/metadata/properties" ma:root="true" ma:fieldsID="5bf05bea18c9bb584a74c12c409c32d6" ns3:_="" ns4:_="">
    <xsd:import namespace="4153ac77-88b0-4851-a220-6b6ce778ed4a"/>
    <xsd:import namespace="cfb6ee64-7a1b-4ab4-aac2-e06ed8c784e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53ac77-88b0-4851-a220-6b6ce778ed4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6ee64-7a1b-4ab4-aac2-e06ed8c784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38C8B6-6C92-4E55-A547-3220E7DC0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53ac77-88b0-4851-a220-6b6ce778ed4a"/>
    <ds:schemaRef ds:uri="cfb6ee64-7a1b-4ab4-aac2-e06ed8c784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E8D5A9-2A71-4AA4-8537-47CD2AFC62CA}">
  <ds:schemaRefs>
    <ds:schemaRef ds:uri="http://schemas.microsoft.com/sharepoint/v3/contenttype/forms"/>
  </ds:schemaRefs>
</ds:datastoreItem>
</file>

<file path=customXml/itemProps3.xml><?xml version="1.0" encoding="utf-8"?>
<ds:datastoreItem xmlns:ds="http://schemas.openxmlformats.org/officeDocument/2006/customXml" ds:itemID="{A0BAC52B-70E1-4273-A01B-D5E11E8EC86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2800</Words>
  <Application>Microsoft Office PowerPoint</Application>
  <PresentationFormat>Widescreen</PresentationFormat>
  <Paragraphs>509</Paragraphs>
  <Slides>42</Slides>
  <Notes>38</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42</vt:i4>
      </vt:variant>
    </vt:vector>
  </HeadingPairs>
  <TitlesOfParts>
    <vt:vector size="62" baseType="lpstr">
      <vt:lpstr>Microsoft JhengHei UI</vt:lpstr>
      <vt:lpstr>Arial</vt:lpstr>
      <vt:lpstr>Arial Nova</vt:lpstr>
      <vt:lpstr>Calibri</vt:lpstr>
      <vt:lpstr>Courier New</vt:lpstr>
      <vt:lpstr>Franklin Gothic Heavy</vt:lpstr>
      <vt:lpstr>Garamond</vt:lpstr>
      <vt:lpstr>Segoe UI</vt:lpstr>
      <vt:lpstr>Univers</vt:lpstr>
      <vt:lpstr>Univers Light</vt:lpstr>
      <vt:lpstr>Wingdings</vt:lpstr>
      <vt:lpstr>10_Office Theme</vt:lpstr>
      <vt:lpstr>18_Office Theme</vt:lpstr>
      <vt:lpstr>Arts_Sciences Template3 PC</vt:lpstr>
      <vt:lpstr>11_Office Theme</vt:lpstr>
      <vt:lpstr>5_Office Theme</vt:lpstr>
      <vt:lpstr>2_Office Theme</vt:lpstr>
      <vt:lpstr>9_Office Theme</vt:lpstr>
      <vt:lpstr>7_Office Theme</vt:lpstr>
      <vt:lpstr>8_Office Theme</vt:lpstr>
      <vt:lpstr>PowerPoint Presentation</vt:lpstr>
      <vt:lpstr>PowerPoint Presentation</vt:lpstr>
      <vt:lpstr>PowerPoint Presentation</vt:lpstr>
      <vt:lpstr>PowerPoint Presentation</vt:lpstr>
      <vt:lpstr>MUAA National Board Meeting  October 7,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COMMITTEE REPORTS</vt:lpstr>
      <vt:lpstr>PowerPoint Presentation</vt:lpstr>
      <vt:lpstr>Marquette University Volunteer Ecosystem: </vt:lpstr>
      <vt:lpstr>Volunteer Ecosystem Pipeline Tracking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Pedro Arrupe Recipient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Shurn, Rachelle</dc:creator>
  <cp:lastModifiedBy>Shurn, Rachelle</cp:lastModifiedBy>
  <cp:revision>1</cp:revision>
  <dcterms:created xsi:type="dcterms:W3CDTF">2021-10-13T18:15:40Z</dcterms:created>
  <dcterms:modified xsi:type="dcterms:W3CDTF">2021-10-13T18:17:19Z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0x010100AC06D95A950F194CB5DCD50CB4CA45A0</vt:lpwstr>
  </property>
</Properties>
</file>