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4"/>
    <p:sldMasterId id="2147483689" r:id="rId5"/>
    <p:sldMasterId id="2147483673" r:id="rId6"/>
    <p:sldMasterId id="2147483864" r:id="rId7"/>
    <p:sldMasterId id="2147483725" r:id="rId8"/>
    <p:sldMasterId id="2147483697" r:id="rId9"/>
    <p:sldMasterId id="2147483663" r:id="rId10"/>
  </p:sldMasterIdLst>
  <p:notesMasterIdLst>
    <p:notesMasterId r:id="rId21"/>
  </p:notesMasterIdLst>
  <p:sldIdLst>
    <p:sldId id="445" r:id="rId11"/>
    <p:sldId id="450" r:id="rId12"/>
    <p:sldId id="458" r:id="rId13"/>
    <p:sldId id="454" r:id="rId14"/>
    <p:sldId id="461" r:id="rId15"/>
    <p:sldId id="451" r:id="rId16"/>
    <p:sldId id="459" r:id="rId17"/>
    <p:sldId id="460" r:id="rId18"/>
    <p:sldId id="457" r:id="rId19"/>
    <p:sldId id="439" r:id="rId2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614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8350C5B-9E09-254B-BBF4-DB78BCD435AD}" type="datetimeFigureOut">
              <a:rPr lang="en-US"/>
              <a:pPr>
                <a:defRPr/>
              </a:pPr>
              <a:t>2/24/2020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FB8D3B6-509F-6C4D-A448-C6D04978A9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506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09320"/>
            <a:ext cx="7772400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84179"/>
            <a:ext cx="7772400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18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723900" y="971550"/>
            <a:ext cx="76835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792685"/>
            <a:ext cx="377348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272506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792685"/>
            <a:ext cx="3762374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633913" y="2272507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CE272F2-435F-C643-9FE0-22CBE796A04B}" type="datetimeFigureOut">
              <a:rPr lang="en-US"/>
              <a:pPr>
                <a:defRPr/>
              </a:pPr>
              <a:t>2/24/2020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7C453ED-65E9-8646-A781-EF549B33EA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766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2799"/>
            <a:ext cx="5486400" cy="2809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01703"/>
            <a:ext cx="5486400" cy="603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FC16F48-25F3-524A-8896-548A2B6F7CDE}" type="datetimeFigureOut">
              <a:rPr lang="en-US"/>
              <a:pPr>
                <a:defRPr/>
              </a:pPr>
              <a:t>2/24/2020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07BB98-A13F-8348-AC5F-3019A589CA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60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A2C5579-0217-A945-913E-9118C6187557}" type="datetimeFigureOut">
              <a:rPr lang="en-US"/>
              <a:pPr>
                <a:defRPr/>
              </a:pPr>
              <a:t>2/24/2020</a:t>
            </a:fld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60676CC-C35D-DA44-A5DB-E56E851EBE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59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22313" y="1866900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722313" y="1866900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</a:rPr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E049C22-F9CD-9645-9325-4E45A8362A33}" type="datetimeFigureOut">
              <a:rPr lang="en-US"/>
              <a:pPr>
                <a:defRPr/>
              </a:pPr>
              <a:t>2/24/2020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FF50C1-C99D-8F49-8FA6-613D5F15E9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60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09320"/>
            <a:ext cx="7685087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84179"/>
            <a:ext cx="7685087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AE0F239-E1B9-4A40-BFE0-10D35B8EFDC7}" type="datetimeFigureOut">
              <a:rPr lang="en-US"/>
              <a:pPr>
                <a:defRPr/>
              </a:pPr>
              <a:t>2/24/2020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E34B1B0-E628-E341-AB77-6799D8636E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354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971327"/>
            <a:ext cx="76835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65499"/>
            <a:ext cx="7683500" cy="274852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24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6FAA6BD-2831-C840-90E3-452A8D2E2F0E}" type="datetimeFigureOut">
              <a:rPr lang="en-US"/>
              <a:pPr>
                <a:defRPr/>
              </a:pPr>
              <a:t>2/24/2020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8EDB4D03-97E7-1741-8B51-DFCCC4C260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2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723900" y="971550"/>
            <a:ext cx="76835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792685"/>
            <a:ext cx="377348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272506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792685"/>
            <a:ext cx="3762374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633913" y="2272507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CE272F2-435F-C643-9FE0-22CBE796A04B}" type="datetimeFigureOut">
              <a:rPr lang="en-US"/>
              <a:pPr>
                <a:defRPr/>
              </a:pPr>
              <a:t>2/24/2020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7C453ED-65E9-8646-A781-EF549B33EA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775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766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2799"/>
            <a:ext cx="5486400" cy="2809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01703"/>
            <a:ext cx="5486400" cy="603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FC16F48-25F3-524A-8896-548A2B6F7CDE}" type="datetimeFigureOut">
              <a:rPr lang="en-US"/>
              <a:pPr>
                <a:defRPr/>
              </a:pPr>
              <a:t>2/24/2020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07BB98-A13F-8348-AC5F-3019A589CA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700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A2C5579-0217-A945-913E-9118C6187557}" type="datetimeFigureOut">
              <a:rPr lang="en-US"/>
              <a:pPr>
                <a:defRPr/>
              </a:pPr>
              <a:t>2/24/2020</a:t>
            </a:fld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60676CC-C35D-DA44-A5DB-E56E851EBE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236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58420"/>
            <a:ext cx="7772400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33279"/>
            <a:ext cx="7772400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0758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1917120"/>
            <a:ext cx="7772400" cy="102155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2586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1395840"/>
            <a:ext cx="7772400" cy="102155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116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8932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717327"/>
            <a:ext cx="7772401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312" y="1711499"/>
            <a:ext cx="7772401" cy="228900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4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859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05979"/>
            <a:ext cx="7772401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151335"/>
            <a:ext cx="3775076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2312" y="1631156"/>
            <a:ext cx="3775076" cy="245824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3849687" cy="245824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77883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3083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31799"/>
            <a:ext cx="5486400" cy="28217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33403"/>
            <a:ext cx="5486400" cy="482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6308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047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nding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401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90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971327"/>
            <a:ext cx="7772401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312" y="1965499"/>
            <a:ext cx="7772401" cy="274852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4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3130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701279"/>
            <a:ext cx="7772401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646635"/>
            <a:ext cx="3775076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2312" y="2126456"/>
            <a:ext cx="3775076" cy="219154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46635"/>
            <a:ext cx="3849687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26456"/>
            <a:ext cx="3849687" cy="219154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950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488" y="37528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1488" y="901699"/>
            <a:ext cx="5486400" cy="27686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41488" y="4177903"/>
            <a:ext cx="5486400" cy="3305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6466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708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22313" y="1866900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E049C22-F9CD-9645-9325-4E45A8362A33}" type="datetimeFigureOut">
              <a:rPr lang="en-US"/>
              <a:pPr>
                <a:defRPr/>
              </a:pPr>
              <a:t>2/24/2020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FF50C1-C99D-8F49-8FA6-613D5F15E9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1917120"/>
            <a:ext cx="7772400" cy="102155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1" cap="all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6728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09320"/>
            <a:ext cx="7685087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84179"/>
            <a:ext cx="7685087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AE0F239-E1B9-4A40-BFE0-10D35B8EFDC7}" type="datetimeFigureOut">
              <a:rPr lang="en-US"/>
              <a:pPr>
                <a:defRPr/>
              </a:pPr>
              <a:t>2/24/2020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E34B1B0-E628-E341-AB77-6799D8636E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03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971327"/>
            <a:ext cx="76835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14699"/>
            <a:ext cx="7683500" cy="274852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24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6FAA6BD-2831-C840-90E3-452A8D2E2F0E}" type="datetimeFigureOut">
              <a:rPr lang="en-US"/>
              <a:pPr>
                <a:defRPr/>
              </a:pPr>
              <a:t>2/24/2020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8EDB4D03-97E7-1741-8B51-DFCCC4C260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544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PPT master background 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22313" y="2273300"/>
            <a:ext cx="7772400" cy="10207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124" name="Picture 12" descr="MU Logo-BTD-H-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2"/>
          <p:cNvSpPr txBox="1">
            <a:spLocks/>
          </p:cNvSpPr>
          <p:nvPr/>
        </p:nvSpPr>
        <p:spPr>
          <a:xfrm>
            <a:off x="722313" y="1147763"/>
            <a:ext cx="7772400" cy="11255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marL="4572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PPT master background 1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  <p:pic>
        <p:nvPicPr>
          <p:cNvPr id="6149" name="Picture 10" descr="MU Logo-BTD-H-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PPT master background white 4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1" descr="MU Logo-BTD-H-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</p:spTree>
    <p:extLst>
      <p:ext uri="{BB962C8B-B14F-4D97-AF65-F5344CB8AC3E}">
        <p14:creationId xmlns:p14="http://schemas.microsoft.com/office/powerpoint/2010/main" val="121736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PT master background 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487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22313" y="2273300"/>
            <a:ext cx="7772400" cy="10207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722313" y="1147763"/>
            <a:ext cx="7772400" cy="11255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text styles</a:t>
            </a:r>
          </a:p>
        </p:txBody>
      </p:sp>
      <p:pic>
        <p:nvPicPr>
          <p:cNvPr id="17413" name="Picture 5" descr="MU Logo-BTD-H-BG-spo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PPT master background 3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  <p:pic>
        <p:nvPicPr>
          <p:cNvPr id="18437" name="Picture 11" descr="MU Logo-BTD-H-BG-spot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Brand PPT blue apex-gol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22313" y="2273300"/>
            <a:ext cx="7772400" cy="10207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722313" y="1147763"/>
            <a:ext cx="7772400" cy="11255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text styles</a:t>
            </a:r>
          </a:p>
        </p:txBody>
      </p:sp>
      <p:pic>
        <p:nvPicPr>
          <p:cNvPr id="1029" name="Picture 6" descr="MU Logo-BTD-H-BG-spo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694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80355"/>
          </a:xfrm>
          <a:prstGeom prst="rect">
            <a:avLst/>
          </a:prstGeom>
        </p:spPr>
      </p:pic>
      <p:pic>
        <p:nvPicPr>
          <p:cNvPr id="2" name="Picture 1" descr="PPT master blue gradi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872914"/>
          </a:xfrm>
          <a:prstGeom prst="rect">
            <a:avLst/>
          </a:prstGeom>
        </p:spPr>
      </p:pic>
      <p:pic>
        <p:nvPicPr>
          <p:cNvPr id="3" name="Picture 2" descr="bottom apex 769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" y="3909214"/>
            <a:ext cx="9144000" cy="1234286"/>
          </a:xfrm>
          <a:prstGeom prst="rect">
            <a:avLst/>
          </a:prstGeom>
        </p:spPr>
      </p:pic>
      <p:pic>
        <p:nvPicPr>
          <p:cNvPr id="4" name="Picture 3" descr="apex 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6" y="0"/>
            <a:ext cx="6022848" cy="569976"/>
          </a:xfrm>
          <a:prstGeom prst="rect">
            <a:avLst/>
          </a:prstGeom>
        </p:spPr>
      </p:pic>
      <p:pic>
        <p:nvPicPr>
          <p:cNvPr id="5" name="Picture 4" descr="MU Logo-BTD-H-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325" y="4669617"/>
            <a:ext cx="2174875" cy="29573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772D892-8481-487F-B107-F4C3E3795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488" y="3585175"/>
            <a:ext cx="5486400" cy="425054"/>
          </a:xfrm>
        </p:spPr>
        <p:txBody>
          <a:bodyPr>
            <a:normAutofit fontScale="90000"/>
          </a:bodyPr>
          <a:lstStyle/>
          <a:p>
            <a:r>
              <a:rPr lang="en-US" dirty="0"/>
              <a:t>Convention Planning Update and What it Will Mean for </a:t>
            </a:r>
            <a:r>
              <a:rPr lang="en-US"/>
              <a:t>Marquette 136 </a:t>
            </a:r>
            <a:r>
              <a:rPr lang="en-US" dirty="0"/>
              <a:t>Days from Today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2A4FD5D0-6294-458F-943E-CFABA864BC0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7"/>
          <a:srcRect t="5097" b="5097"/>
          <a:stretch>
            <a:fillRect/>
          </a:stretch>
        </p:blipFill>
        <p:spPr>
          <a:xfrm>
            <a:off x="1741488" y="740628"/>
            <a:ext cx="5189115" cy="2618582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1A76A66-393A-404D-8A45-8836A86E6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62954" y="4043559"/>
            <a:ext cx="5486400" cy="491714"/>
          </a:xfrm>
        </p:spPr>
        <p:txBody>
          <a:bodyPr>
            <a:normAutofit/>
          </a:bodyPr>
          <a:lstStyle/>
          <a:p>
            <a:r>
              <a:rPr lang="en-US" dirty="0"/>
              <a:t>Mary Czech-Mrochinski and Lynn Griffith</a:t>
            </a:r>
            <a:br>
              <a:rPr lang="en-US" dirty="0"/>
            </a:br>
            <a:r>
              <a:rPr lang="en-US" dirty="0"/>
              <a:t>Convention Steering Committee Co-chairs </a:t>
            </a:r>
          </a:p>
        </p:txBody>
      </p:sp>
    </p:spTree>
    <p:extLst>
      <p:ext uri="{BB962C8B-B14F-4D97-AF65-F5344CB8AC3E}">
        <p14:creationId xmlns:p14="http://schemas.microsoft.com/office/powerpoint/2010/main" val="1948156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694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80355"/>
          </a:xfrm>
          <a:prstGeom prst="rect">
            <a:avLst/>
          </a:prstGeom>
        </p:spPr>
      </p:pic>
      <p:pic>
        <p:nvPicPr>
          <p:cNvPr id="2" name="Picture 1" descr="PPT master blue gradi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872914"/>
          </a:xfrm>
          <a:prstGeom prst="rect">
            <a:avLst/>
          </a:prstGeom>
        </p:spPr>
      </p:pic>
      <p:pic>
        <p:nvPicPr>
          <p:cNvPr id="7" name="Picture 6" descr="bottom apex 769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30" y="3909214"/>
            <a:ext cx="9144000" cy="1234286"/>
          </a:xfrm>
          <a:prstGeom prst="rect">
            <a:avLst/>
          </a:prstGeom>
        </p:spPr>
      </p:pic>
      <p:pic>
        <p:nvPicPr>
          <p:cNvPr id="8" name="Picture 7" descr="apex 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6" y="0"/>
            <a:ext cx="6022848" cy="569976"/>
          </a:xfrm>
          <a:prstGeom prst="rect">
            <a:avLst/>
          </a:prstGeom>
        </p:spPr>
      </p:pic>
      <p:pic>
        <p:nvPicPr>
          <p:cNvPr id="9" name="Picture 3" descr="MU Logo-BTD-Centered-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00" y="3531743"/>
            <a:ext cx="1086308" cy="86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06DB05-4917-4411-9B75-361D46A9F1F2}"/>
              </a:ext>
            </a:extLst>
          </p:cNvPr>
          <p:cNvSpPr txBox="1"/>
          <p:nvPr/>
        </p:nvSpPr>
        <p:spPr>
          <a:xfrm>
            <a:off x="2186764" y="1611757"/>
            <a:ext cx="4513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/>
                <a:cs typeface="Arial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12748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D26CFF-6E66-436D-80BA-36A13D984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307181"/>
            <a:ext cx="8851106" cy="492919"/>
          </a:xfrm>
        </p:spPr>
        <p:txBody>
          <a:bodyPr>
            <a:normAutofit fontScale="90000"/>
          </a:bodyPr>
          <a:lstStyle/>
          <a:p>
            <a:r>
              <a:rPr lang="en-US" dirty="0"/>
              <a:t>DNC 2020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E67D62-48CD-4B47-8A35-7254738AB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12" y="1000125"/>
            <a:ext cx="7772401" cy="3143250"/>
          </a:xfrm>
        </p:spPr>
        <p:txBody>
          <a:bodyPr/>
          <a:lstStyle/>
          <a:p>
            <a:r>
              <a:rPr lang="en-US" dirty="0"/>
              <a:t>Will be like hosting four Super Bowls in four days (July 13-16, 2020)</a:t>
            </a:r>
          </a:p>
          <a:p>
            <a:r>
              <a:rPr lang="en-US" dirty="0"/>
              <a:t>50,000 visitors</a:t>
            </a:r>
          </a:p>
          <a:p>
            <a:pPr lvl="1"/>
            <a:r>
              <a:rPr lang="en-US" dirty="0"/>
              <a:t>5,000 Delegates</a:t>
            </a:r>
          </a:p>
          <a:p>
            <a:pPr lvl="1"/>
            <a:r>
              <a:rPr lang="en-US" dirty="0"/>
              <a:t>15,000 Media</a:t>
            </a:r>
          </a:p>
          <a:p>
            <a:pPr lvl="1"/>
            <a:r>
              <a:rPr lang="en-US" dirty="0"/>
              <a:t>30,000 corporate, government relations, political and campaign staff</a:t>
            </a:r>
          </a:p>
        </p:txBody>
      </p:sp>
    </p:spTree>
    <p:extLst>
      <p:ext uri="{BB962C8B-B14F-4D97-AF65-F5344CB8AC3E}">
        <p14:creationId xmlns:p14="http://schemas.microsoft.com/office/powerpoint/2010/main" val="1213835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F9DE3-F799-4986-83E3-85A24C5DD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85750"/>
            <a:ext cx="8472488" cy="51848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Campus Convention Steering Committee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095E5-E128-4AB8-887B-9C32274D5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724" y="892366"/>
            <a:ext cx="8284513" cy="3340967"/>
          </a:xfrm>
        </p:spPr>
        <p:txBody>
          <a:bodyPr/>
          <a:lstStyle/>
          <a:p>
            <a:r>
              <a:rPr lang="en-US" sz="2400" dirty="0">
                <a:solidFill>
                  <a:schemeClr val="accent1"/>
                </a:solidFill>
              </a:rPr>
              <a:t>10-person committee that centralizes all operational and reputational decisions related to preparing for the convention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Sub-committees: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Academic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Facilities and Financials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Marketing and Communication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Operations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Security 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731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F9DE3-F799-4986-83E3-85A24C5DD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85750"/>
            <a:ext cx="8472488" cy="51848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Marquette and Milwaukee on the global stage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095E5-E128-4AB8-887B-9C32274D5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724" y="802518"/>
            <a:ext cx="8284513" cy="3354514"/>
          </a:xfrm>
        </p:spPr>
        <p:txBody>
          <a:bodyPr/>
          <a:lstStyle/>
          <a:p>
            <a:r>
              <a:rPr lang="en-US" sz="2200" dirty="0">
                <a:solidFill>
                  <a:schemeClr val="accent1"/>
                </a:solidFill>
              </a:rPr>
              <a:t>Marquette will serve as a non-partisan entity in line with our Catholic and Jesuit values </a:t>
            </a:r>
          </a:p>
          <a:p>
            <a:r>
              <a:rPr lang="en-US" sz="2200" dirty="0">
                <a:solidFill>
                  <a:schemeClr val="accent1"/>
                </a:solidFill>
              </a:rPr>
              <a:t>Maximizing the moment: 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Marquette University Law Poll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Showcasing faculty experts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Student experience – regardless of political affiliation</a:t>
            </a:r>
          </a:p>
          <a:p>
            <a:pPr lvl="2"/>
            <a:r>
              <a:rPr lang="en-US" sz="1800" dirty="0">
                <a:solidFill>
                  <a:schemeClr val="accent1"/>
                </a:solidFill>
              </a:rPr>
              <a:t>Convention-related classes </a:t>
            </a:r>
          </a:p>
          <a:p>
            <a:pPr lvl="2"/>
            <a:r>
              <a:rPr lang="en-US" sz="1800" dirty="0">
                <a:solidFill>
                  <a:schemeClr val="accent1"/>
                </a:solidFill>
              </a:rPr>
              <a:t>Internships</a:t>
            </a:r>
          </a:p>
          <a:p>
            <a:pPr lvl="2"/>
            <a:r>
              <a:rPr lang="en-US" sz="1800" dirty="0">
                <a:solidFill>
                  <a:schemeClr val="accent1"/>
                </a:solidFill>
              </a:rPr>
              <a:t>Volunteering at events </a:t>
            </a:r>
          </a:p>
          <a:p>
            <a:pPr lvl="1"/>
            <a:r>
              <a:rPr lang="en-US" sz="2200" dirty="0">
                <a:solidFill>
                  <a:schemeClr val="accent1"/>
                </a:solidFill>
              </a:rPr>
              <a:t>Advertising and brand-building 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619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F9DE3-F799-4986-83E3-85A24C5DD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85750"/>
            <a:ext cx="8472488" cy="51848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Potential Creative Campaign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F24EBA-4CBF-4D88-B4AC-BE8126173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288" y="1121421"/>
            <a:ext cx="5201920" cy="1450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5B5ECE-A6FE-4554-9690-CFC98B84B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06" y="1952642"/>
            <a:ext cx="923263" cy="17413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28C90E-1283-4DCD-BE1A-B08348710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9928" y="474132"/>
            <a:ext cx="1297728" cy="33824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B5E533-5D09-4586-8975-715431D2F9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8379" y="2817741"/>
            <a:ext cx="2060206" cy="17525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003529-B38B-47F6-B2D2-43954DEDAB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1786" y="2888940"/>
            <a:ext cx="2067555" cy="139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5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514" y="421849"/>
            <a:ext cx="7683500" cy="582737"/>
          </a:xfrm>
        </p:spPr>
        <p:txBody>
          <a:bodyPr>
            <a:normAutofit/>
          </a:bodyPr>
          <a:lstStyle/>
          <a:p>
            <a:r>
              <a:rPr lang="en-US" b="1" dirty="0"/>
              <a:t>What does this mean for campus?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414" y="1004586"/>
            <a:ext cx="7683500" cy="3813143"/>
          </a:xfrm>
        </p:spPr>
        <p:txBody>
          <a:bodyPr/>
          <a:lstStyle/>
          <a:p>
            <a:r>
              <a:rPr lang="en-US" sz="2100" dirty="0">
                <a:solidFill>
                  <a:schemeClr val="accent1"/>
                </a:solidFill>
              </a:rPr>
              <a:t>A high volume of traffic and extensive travel delays</a:t>
            </a:r>
          </a:p>
          <a:p>
            <a:r>
              <a:rPr lang="en-US" sz="2100" dirty="0">
                <a:solidFill>
                  <a:schemeClr val="accent1"/>
                </a:solidFill>
              </a:rPr>
              <a:t>Possible daily re-routing of streets</a:t>
            </a:r>
          </a:p>
          <a:p>
            <a:r>
              <a:rPr lang="en-US" sz="2100" dirty="0">
                <a:solidFill>
                  <a:schemeClr val="accent1"/>
                </a:solidFill>
              </a:rPr>
              <a:t>Possible revised Milwaukee County Transit routes</a:t>
            </a:r>
          </a:p>
          <a:p>
            <a:r>
              <a:rPr lang="en-US" sz="2100" dirty="0">
                <a:solidFill>
                  <a:schemeClr val="accent1"/>
                </a:solidFill>
              </a:rPr>
              <a:t>Potential protests around the city</a:t>
            </a:r>
          </a:p>
          <a:p>
            <a:r>
              <a:rPr lang="en-US" sz="2100" dirty="0">
                <a:solidFill>
                  <a:schemeClr val="accent1"/>
                </a:solidFill>
              </a:rPr>
              <a:t>High volume of residence hall and event guests</a:t>
            </a:r>
          </a:p>
          <a:p>
            <a:r>
              <a:rPr lang="en-US" sz="2100" dirty="0">
                <a:solidFill>
                  <a:schemeClr val="accent1"/>
                </a:solidFill>
              </a:rPr>
              <a:t>Changes to university core function operations while remaining operational</a:t>
            </a:r>
          </a:p>
          <a:p>
            <a:pPr lvl="1"/>
            <a:r>
              <a:rPr lang="en-US" sz="1800" dirty="0">
                <a:solidFill>
                  <a:schemeClr val="accent1"/>
                </a:solidFill>
              </a:rPr>
              <a:t>Working from home, flex hours, etc.</a:t>
            </a:r>
          </a:p>
          <a:p>
            <a:pPr lvl="1"/>
            <a:r>
              <a:rPr lang="en-US" sz="1800" dirty="0">
                <a:solidFill>
                  <a:schemeClr val="accent1"/>
                </a:solidFill>
              </a:rPr>
              <a:t>Online classes/alternate activities</a:t>
            </a:r>
          </a:p>
          <a:p>
            <a:pPr lvl="1"/>
            <a:r>
              <a:rPr lang="en-US" sz="1800" dirty="0">
                <a:solidFill>
                  <a:schemeClr val="accent1"/>
                </a:solidFill>
              </a:rPr>
              <a:t>No youth camps</a:t>
            </a:r>
          </a:p>
        </p:txBody>
      </p:sp>
      <p:pic>
        <p:nvPicPr>
          <p:cNvPr id="9" name="Picture 8" descr="PPT bottom ape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6244"/>
            <a:ext cx="9144000" cy="949589"/>
          </a:xfrm>
          <a:prstGeom prst="rect">
            <a:avLst/>
          </a:prstGeom>
        </p:spPr>
      </p:pic>
      <p:pic>
        <p:nvPicPr>
          <p:cNvPr id="10" name="Picture 9" descr="apex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8" y="-115711"/>
            <a:ext cx="6291072" cy="509016"/>
          </a:xfrm>
          <a:prstGeom prst="rect">
            <a:avLst/>
          </a:prstGeom>
        </p:spPr>
      </p:pic>
      <p:pic>
        <p:nvPicPr>
          <p:cNvPr id="11" name="Picture 10" descr="MU Logo-BTD-H-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325" y="4669617"/>
            <a:ext cx="2174875" cy="29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64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514" y="499777"/>
            <a:ext cx="7683500" cy="582737"/>
          </a:xfrm>
        </p:spPr>
        <p:txBody>
          <a:bodyPr>
            <a:normAutofit/>
          </a:bodyPr>
          <a:lstStyle/>
          <a:p>
            <a:r>
              <a:rPr lang="en-US" b="1" dirty="0"/>
              <a:t>Maximizing revenues for scholarships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104297"/>
            <a:ext cx="7683500" cy="3478194"/>
          </a:xfrm>
        </p:spPr>
        <p:txBody>
          <a:bodyPr/>
          <a:lstStyle/>
          <a:p>
            <a:pPr lvl="0"/>
            <a:r>
              <a:rPr lang="en-US" sz="2000" dirty="0">
                <a:solidFill>
                  <a:schemeClr val="accent1"/>
                </a:solidFill>
              </a:rPr>
              <a:t>Residence halls are fully booked by law enforcement and media outlets</a:t>
            </a:r>
          </a:p>
          <a:p>
            <a:pPr lvl="0"/>
            <a:r>
              <a:rPr lang="en-US" sz="2000" dirty="0">
                <a:solidFill>
                  <a:schemeClr val="accent1"/>
                </a:solidFill>
              </a:rPr>
              <a:t>Students will be housed in Eckstein Tower and Humphrey Hall</a:t>
            </a:r>
          </a:p>
          <a:p>
            <a:pPr lvl="0"/>
            <a:r>
              <a:rPr lang="en-US" sz="2000" dirty="0">
                <a:solidFill>
                  <a:schemeClr val="accent1"/>
                </a:solidFill>
              </a:rPr>
              <a:t>Determining availability of university apartments, including The </a:t>
            </a:r>
            <a:r>
              <a:rPr lang="en-US" sz="2000" dirty="0" err="1">
                <a:solidFill>
                  <a:schemeClr val="accent1"/>
                </a:solidFill>
              </a:rPr>
              <a:t>Marq</a:t>
            </a:r>
            <a:r>
              <a:rPr lang="en-US" sz="2000" dirty="0">
                <a:solidFill>
                  <a:schemeClr val="accent1"/>
                </a:solidFill>
              </a:rPr>
              <a:t> to maximize housing revenues</a:t>
            </a:r>
          </a:p>
          <a:p>
            <a:pPr lvl="0"/>
            <a:r>
              <a:rPr lang="en-US" sz="2000" dirty="0">
                <a:solidFill>
                  <a:schemeClr val="accent1"/>
                </a:solidFill>
              </a:rPr>
              <a:t>Marketing event spaces to non-partisan groups for non-fundraising events. </a:t>
            </a:r>
          </a:p>
          <a:p>
            <a:pPr lvl="0"/>
            <a:r>
              <a:rPr lang="en-US" sz="2000" dirty="0">
                <a:solidFill>
                  <a:schemeClr val="accent1"/>
                </a:solidFill>
              </a:rPr>
              <a:t>Booked event spaces include The Varsity Theatre, 707 Hub, </a:t>
            </a:r>
            <a:r>
              <a:rPr lang="en-US" sz="2000" dirty="0" err="1">
                <a:solidFill>
                  <a:schemeClr val="accent1"/>
                </a:solidFill>
              </a:rPr>
              <a:t>Weasler</a:t>
            </a:r>
            <a:r>
              <a:rPr lang="en-US" sz="2000" dirty="0">
                <a:solidFill>
                  <a:schemeClr val="accent1"/>
                </a:solidFill>
              </a:rPr>
              <a:t> Auditorium and Marquette Place</a:t>
            </a:r>
          </a:p>
          <a:p>
            <a:pPr lvl="0"/>
            <a:endParaRPr lang="en-US" sz="2000" dirty="0">
              <a:solidFill>
                <a:schemeClr val="accent1"/>
              </a:solidFill>
            </a:endParaRPr>
          </a:p>
          <a:p>
            <a:endParaRPr lang="en-US" sz="1800" dirty="0">
              <a:solidFill>
                <a:schemeClr val="accent1"/>
              </a:solidFill>
            </a:endParaRPr>
          </a:p>
        </p:txBody>
      </p:sp>
      <p:pic>
        <p:nvPicPr>
          <p:cNvPr id="9" name="Picture 8" descr="PPT bottom ape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6244"/>
            <a:ext cx="9144000" cy="949589"/>
          </a:xfrm>
          <a:prstGeom prst="rect">
            <a:avLst/>
          </a:prstGeom>
        </p:spPr>
      </p:pic>
      <p:pic>
        <p:nvPicPr>
          <p:cNvPr id="10" name="Picture 9" descr="apex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8" y="-115711"/>
            <a:ext cx="6291072" cy="509016"/>
          </a:xfrm>
          <a:prstGeom prst="rect">
            <a:avLst/>
          </a:prstGeom>
        </p:spPr>
      </p:pic>
      <p:pic>
        <p:nvPicPr>
          <p:cNvPr id="11" name="Picture 10" descr="MU Logo-BTD-H-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325" y="4669617"/>
            <a:ext cx="2174875" cy="29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46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514" y="499777"/>
            <a:ext cx="7683500" cy="582737"/>
          </a:xfrm>
        </p:spPr>
        <p:txBody>
          <a:bodyPr>
            <a:normAutofit/>
          </a:bodyPr>
          <a:lstStyle/>
          <a:p>
            <a:r>
              <a:rPr lang="en-US" b="1" dirty="0"/>
              <a:t>Ensuring campus is safe and secure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104296"/>
            <a:ext cx="7683500" cy="4039203"/>
          </a:xfrm>
        </p:spPr>
        <p:txBody>
          <a:bodyPr/>
          <a:lstStyle/>
          <a:p>
            <a:pPr lvl="0"/>
            <a:r>
              <a:rPr lang="en-US" sz="1900" dirty="0">
                <a:solidFill>
                  <a:schemeClr val="accent1"/>
                </a:solidFill>
              </a:rPr>
              <a:t>Presence of federal law enforcement staying on campus and coordination with local/federal law enforcement </a:t>
            </a:r>
          </a:p>
          <a:p>
            <a:r>
              <a:rPr lang="en-US" sz="1900" dirty="0">
                <a:solidFill>
                  <a:schemeClr val="accent1"/>
                </a:solidFill>
              </a:rPr>
              <a:t>All buildings except the AMU will be locked</a:t>
            </a:r>
          </a:p>
          <a:p>
            <a:pPr lvl="0"/>
            <a:r>
              <a:rPr lang="en-US" sz="1900" dirty="0">
                <a:solidFill>
                  <a:schemeClr val="accent1"/>
                </a:solidFill>
              </a:rPr>
              <a:t>Marquette faculty, staff and students required to display MUIDs during convention</a:t>
            </a:r>
          </a:p>
          <a:p>
            <a:r>
              <a:rPr lang="en-US" sz="1900" dirty="0">
                <a:solidFill>
                  <a:schemeClr val="accent1"/>
                </a:solidFill>
              </a:rPr>
              <a:t>All outside individuals staying in university housing will be required to wear an identification lanyard and to provide a photo ID when entering and exiting residence halls</a:t>
            </a:r>
          </a:p>
          <a:p>
            <a:r>
              <a:rPr lang="en-US" sz="1900" dirty="0">
                <a:solidFill>
                  <a:schemeClr val="accent1"/>
                </a:solidFill>
              </a:rPr>
              <a:t>MUPD has created an event management plan to minimize disruption from protests, changes to traffic patterns and other security-related incidents  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 </a:t>
            </a:r>
          </a:p>
          <a:p>
            <a:pPr lvl="0"/>
            <a:endParaRPr lang="en-US" sz="2000" dirty="0">
              <a:solidFill>
                <a:schemeClr val="accent1"/>
              </a:solidFill>
            </a:endParaRPr>
          </a:p>
          <a:p>
            <a:pPr lvl="0"/>
            <a:endParaRPr lang="en-US" sz="2000" dirty="0">
              <a:solidFill>
                <a:schemeClr val="accent1"/>
              </a:solidFill>
            </a:endParaRPr>
          </a:p>
          <a:p>
            <a:pPr lvl="0"/>
            <a:endParaRPr lang="en-US" sz="2000" dirty="0">
              <a:solidFill>
                <a:schemeClr val="accent1"/>
              </a:solidFill>
            </a:endParaRPr>
          </a:p>
          <a:p>
            <a:endParaRPr lang="en-US" sz="1800" dirty="0">
              <a:solidFill>
                <a:schemeClr val="accent1"/>
              </a:solidFill>
            </a:endParaRPr>
          </a:p>
        </p:txBody>
      </p:sp>
      <p:pic>
        <p:nvPicPr>
          <p:cNvPr id="9" name="Picture 8" descr="PPT bottom ape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6244"/>
            <a:ext cx="9144000" cy="949589"/>
          </a:xfrm>
          <a:prstGeom prst="rect">
            <a:avLst/>
          </a:prstGeom>
        </p:spPr>
      </p:pic>
      <p:pic>
        <p:nvPicPr>
          <p:cNvPr id="10" name="Picture 9" descr="apex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8" y="-115711"/>
            <a:ext cx="6291072" cy="509016"/>
          </a:xfrm>
          <a:prstGeom prst="rect">
            <a:avLst/>
          </a:prstGeom>
        </p:spPr>
      </p:pic>
      <p:pic>
        <p:nvPicPr>
          <p:cNvPr id="11" name="Picture 10" descr="MU Logo-BTD-H-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325" y="4669617"/>
            <a:ext cx="2174875" cy="29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4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3D1B4B-F29F-4110-BB7D-A7125A3FA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407" y="969484"/>
            <a:ext cx="5843185" cy="37970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3B148A-F349-4EB5-B153-9B0A0B81DC32}"/>
              </a:ext>
            </a:extLst>
          </p:cNvPr>
          <p:cNvSpPr txBox="1"/>
          <p:nvPr/>
        </p:nvSpPr>
        <p:spPr>
          <a:xfrm>
            <a:off x="1289553" y="307166"/>
            <a:ext cx="656489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rgbClr val="4F81BD"/>
                </a:solidFill>
                <a:latin typeface="Arial"/>
                <a:cs typeface="Arial"/>
              </a:rPr>
              <a:t>Convention Security Soft Perimeter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798463"/>
      </p:ext>
    </p:extLst>
  </p:cSld>
  <p:clrMapOvr>
    <a:masterClrMapping/>
  </p:clrMapOvr>
</p:sld>
</file>

<file path=ppt/theme/theme1.xml><?xml version="1.0" encoding="utf-8"?>
<a:theme xmlns:a="http://schemas.openxmlformats.org/drawingml/2006/main" name="3_Marquette PowerPoint temp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Marquette PowerPoint temp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Marquette Powerpoint Temp 16-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EB0DA5F37B8146A49904F223BEC30E" ma:contentTypeVersion="10" ma:contentTypeDescription="Create a new document." ma:contentTypeScope="" ma:versionID="cc256d234b3f0472ce7b5a304c0a99ef">
  <xsd:schema xmlns:xsd="http://www.w3.org/2001/XMLSchema" xmlns:xs="http://www.w3.org/2001/XMLSchema" xmlns:p="http://schemas.microsoft.com/office/2006/metadata/properties" xmlns:ns3="8b00cc41-2e66-4f3b-b24f-2d8d9897b0d1" xmlns:ns4="16bfae88-d2be-47cc-ade3-84940d859941" targetNamespace="http://schemas.microsoft.com/office/2006/metadata/properties" ma:root="true" ma:fieldsID="2edc835b7e0a7d8028cc3442c5bad689" ns3:_="" ns4:_="">
    <xsd:import namespace="8b00cc41-2e66-4f3b-b24f-2d8d9897b0d1"/>
    <xsd:import namespace="16bfae88-d2be-47cc-ade3-84940d85994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00cc41-2e66-4f3b-b24f-2d8d9897b0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bfae88-d2be-47cc-ade3-84940d85994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43792EA-8F2B-4EB9-985B-6B60462F69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00cc41-2e66-4f3b-b24f-2d8d9897b0d1"/>
    <ds:schemaRef ds:uri="16bfae88-d2be-47cc-ade3-84940d8599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87CD5E-7B4F-4C7B-8211-6EA09545DD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CA0F2E-9F18-4F5F-9672-93CA2171FC75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16bfae88-d2be-47cc-ade3-84940d859941"/>
    <ds:schemaRef ds:uri="http://schemas.microsoft.com/office/infopath/2007/PartnerControls"/>
    <ds:schemaRef ds:uri="8b00cc41-2e66-4f3b-b24f-2d8d9897b0d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Marquette Brand Powerpoint template</Template>
  <TotalTime>19869</TotalTime>
  <Words>367</Words>
  <Application>Microsoft Office PowerPoint</Application>
  <PresentationFormat>On-screen Show (16:9)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Courier New</vt:lpstr>
      <vt:lpstr>Wingdings</vt:lpstr>
      <vt:lpstr>3_Marquette PowerPoint temp v1</vt:lpstr>
      <vt:lpstr>7_Office Theme</vt:lpstr>
      <vt:lpstr>4_Office Theme</vt:lpstr>
      <vt:lpstr>5_Office Theme</vt:lpstr>
      <vt:lpstr>5_Marquette PowerPoint temp v1</vt:lpstr>
      <vt:lpstr>8_Office Theme</vt:lpstr>
      <vt:lpstr>Marquette Powerpoint Temp 16-9</vt:lpstr>
      <vt:lpstr>Convention Planning Update and What it Will Mean for Marquette 136 Days from Today</vt:lpstr>
      <vt:lpstr>DNC 2020</vt:lpstr>
      <vt:lpstr>Campus Convention Steering Committee </vt:lpstr>
      <vt:lpstr>Marquette and Milwaukee on the global stage</vt:lpstr>
      <vt:lpstr>Potential Creative Campaign </vt:lpstr>
      <vt:lpstr>What does this mean for campus?</vt:lpstr>
      <vt:lpstr>Maximizing revenues for scholarships</vt:lpstr>
      <vt:lpstr>Ensuring campus is safe and secure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Czech-Mrochinski, Mary</dc:creator>
  <cp:lastModifiedBy>Griffith, Lynn</cp:lastModifiedBy>
  <cp:revision>34</cp:revision>
  <cp:lastPrinted>2015-01-06T16:53:34Z</cp:lastPrinted>
  <dcterms:created xsi:type="dcterms:W3CDTF">2019-08-28T19:40:27Z</dcterms:created>
  <dcterms:modified xsi:type="dcterms:W3CDTF">2020-02-24T15:19:24Z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0x01010084EB0DA5F37B8146A49904F223BEC30E</vt:lpwstr>
  </property>
</Properties>
</file>