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52" r:id="rId3"/>
    <p:sldMasterId id="2147483690" r:id="rId4"/>
  </p:sldMasterIdLst>
  <p:notesMasterIdLst>
    <p:notesMasterId r:id="rId33"/>
  </p:notesMasterIdLst>
  <p:handoutMasterIdLst>
    <p:handoutMasterId r:id="rId34"/>
  </p:handoutMasterIdLst>
  <p:sldIdLst>
    <p:sldId id="441" r:id="rId5"/>
    <p:sldId id="442" r:id="rId6"/>
    <p:sldId id="443" r:id="rId7"/>
    <p:sldId id="258" r:id="rId8"/>
    <p:sldId id="308" r:id="rId9"/>
    <p:sldId id="349" r:id="rId10"/>
    <p:sldId id="317" r:id="rId11"/>
    <p:sldId id="335" r:id="rId12"/>
    <p:sldId id="423" r:id="rId13"/>
    <p:sldId id="409" r:id="rId14"/>
    <p:sldId id="425" r:id="rId15"/>
    <p:sldId id="408" r:id="rId16"/>
    <p:sldId id="426" r:id="rId17"/>
    <p:sldId id="429" r:id="rId18"/>
    <p:sldId id="431" r:id="rId19"/>
    <p:sldId id="352" r:id="rId20"/>
    <p:sldId id="342" r:id="rId21"/>
    <p:sldId id="344" r:id="rId22"/>
    <p:sldId id="345" r:id="rId23"/>
    <p:sldId id="346" r:id="rId24"/>
    <p:sldId id="348" r:id="rId25"/>
    <p:sldId id="347" r:id="rId26"/>
    <p:sldId id="351" r:id="rId27"/>
    <p:sldId id="449" r:id="rId28"/>
    <p:sldId id="350" r:id="rId29"/>
    <p:sldId id="400" r:id="rId30"/>
    <p:sldId id="361" r:id="rId31"/>
    <p:sldId id="287" r:id="rId32"/>
  </p:sldIdLst>
  <p:sldSz cx="12192000" cy="6858000"/>
  <p:notesSz cx="6858000" cy="9215438"/>
  <p:defaultTextStyle>
    <a:defPPr>
      <a:defRPr lang="en-US"/>
    </a:defPPr>
    <a:lvl1pPr algn="l" rtl="0" fontAlgn="base">
      <a:spcBef>
        <a:spcPct val="0"/>
      </a:spcBef>
      <a:spcAft>
        <a:spcPct val="0"/>
      </a:spcAft>
      <a:defRPr kern="1200">
        <a:solidFill>
          <a:schemeClr val="tx1"/>
        </a:solidFill>
        <a:latin typeface="Friz Quadrata Std" pitchFamily="34" charset="0"/>
        <a:ea typeface="+mn-ea"/>
        <a:cs typeface="+mn-cs"/>
      </a:defRPr>
    </a:lvl1pPr>
    <a:lvl2pPr marL="457200" algn="l" rtl="0" fontAlgn="base">
      <a:spcBef>
        <a:spcPct val="0"/>
      </a:spcBef>
      <a:spcAft>
        <a:spcPct val="0"/>
      </a:spcAft>
      <a:defRPr kern="1200">
        <a:solidFill>
          <a:schemeClr val="tx1"/>
        </a:solidFill>
        <a:latin typeface="Friz Quadrata Std" pitchFamily="34" charset="0"/>
        <a:ea typeface="+mn-ea"/>
        <a:cs typeface="+mn-cs"/>
      </a:defRPr>
    </a:lvl2pPr>
    <a:lvl3pPr marL="914400" algn="l" rtl="0" fontAlgn="base">
      <a:spcBef>
        <a:spcPct val="0"/>
      </a:spcBef>
      <a:spcAft>
        <a:spcPct val="0"/>
      </a:spcAft>
      <a:defRPr kern="1200">
        <a:solidFill>
          <a:schemeClr val="tx1"/>
        </a:solidFill>
        <a:latin typeface="Friz Quadrata Std" pitchFamily="34" charset="0"/>
        <a:ea typeface="+mn-ea"/>
        <a:cs typeface="+mn-cs"/>
      </a:defRPr>
    </a:lvl3pPr>
    <a:lvl4pPr marL="1371600" algn="l" rtl="0" fontAlgn="base">
      <a:spcBef>
        <a:spcPct val="0"/>
      </a:spcBef>
      <a:spcAft>
        <a:spcPct val="0"/>
      </a:spcAft>
      <a:defRPr kern="1200">
        <a:solidFill>
          <a:schemeClr val="tx1"/>
        </a:solidFill>
        <a:latin typeface="Friz Quadrata Std" pitchFamily="34" charset="0"/>
        <a:ea typeface="+mn-ea"/>
        <a:cs typeface="+mn-cs"/>
      </a:defRPr>
    </a:lvl4pPr>
    <a:lvl5pPr marL="1828800" algn="l" rtl="0" fontAlgn="base">
      <a:spcBef>
        <a:spcPct val="0"/>
      </a:spcBef>
      <a:spcAft>
        <a:spcPct val="0"/>
      </a:spcAft>
      <a:defRPr kern="1200">
        <a:solidFill>
          <a:schemeClr val="tx1"/>
        </a:solidFill>
        <a:latin typeface="Friz Quadrata Std" pitchFamily="34" charset="0"/>
        <a:ea typeface="+mn-ea"/>
        <a:cs typeface="+mn-cs"/>
      </a:defRPr>
    </a:lvl5pPr>
    <a:lvl6pPr marL="2286000" algn="l" defTabSz="914400" rtl="0" eaLnBrk="1" latinLnBrk="0" hangingPunct="1">
      <a:defRPr kern="1200">
        <a:solidFill>
          <a:schemeClr val="tx1"/>
        </a:solidFill>
        <a:latin typeface="Friz Quadrata Std" pitchFamily="34" charset="0"/>
        <a:ea typeface="+mn-ea"/>
        <a:cs typeface="+mn-cs"/>
      </a:defRPr>
    </a:lvl6pPr>
    <a:lvl7pPr marL="2743200" algn="l" defTabSz="914400" rtl="0" eaLnBrk="1" latinLnBrk="0" hangingPunct="1">
      <a:defRPr kern="1200">
        <a:solidFill>
          <a:schemeClr val="tx1"/>
        </a:solidFill>
        <a:latin typeface="Friz Quadrata Std" pitchFamily="34" charset="0"/>
        <a:ea typeface="+mn-ea"/>
        <a:cs typeface="+mn-cs"/>
      </a:defRPr>
    </a:lvl7pPr>
    <a:lvl8pPr marL="3200400" algn="l" defTabSz="914400" rtl="0" eaLnBrk="1" latinLnBrk="0" hangingPunct="1">
      <a:defRPr kern="1200">
        <a:solidFill>
          <a:schemeClr val="tx1"/>
        </a:solidFill>
        <a:latin typeface="Friz Quadrata Std" pitchFamily="34" charset="0"/>
        <a:ea typeface="+mn-ea"/>
        <a:cs typeface="+mn-cs"/>
      </a:defRPr>
    </a:lvl8pPr>
    <a:lvl9pPr marL="3657600" algn="l" defTabSz="914400" rtl="0" eaLnBrk="1" latinLnBrk="0" hangingPunct="1">
      <a:defRPr kern="1200">
        <a:solidFill>
          <a:schemeClr val="tx1"/>
        </a:solidFill>
        <a:latin typeface="Friz Quadrata Std"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14A"/>
    <a:srgbClr val="03B6FD"/>
    <a:srgbClr val="0099FF"/>
    <a:srgbClr val="33CCFF"/>
    <a:srgbClr val="FF6600"/>
    <a:srgbClr val="003399"/>
    <a:srgbClr val="008080"/>
    <a:srgbClr val="006666"/>
    <a:srgbClr val="003366"/>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81714" autoAdjust="0"/>
  </p:normalViewPr>
  <p:slideViewPr>
    <p:cSldViewPr>
      <p:cViewPr varScale="1">
        <p:scale>
          <a:sx n="70" d="100"/>
          <a:sy n="70" d="100"/>
        </p:scale>
        <p:origin x="1306" y="6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2115" cy="460137"/>
          </a:xfrm>
          <a:prstGeom prst="rect">
            <a:avLst/>
          </a:prstGeom>
        </p:spPr>
        <p:txBody>
          <a:bodyPr vert="horz" lIns="90974" tIns="45487" rIns="90974" bIns="45487" rtlCol="0"/>
          <a:lstStyle>
            <a:lvl1pPr algn="l">
              <a:defRPr sz="1200"/>
            </a:lvl1pPr>
          </a:lstStyle>
          <a:p>
            <a:endParaRPr lang="en-US"/>
          </a:p>
        </p:txBody>
      </p:sp>
      <p:sp>
        <p:nvSpPr>
          <p:cNvPr id="3" name="Date Placeholder 2"/>
          <p:cNvSpPr>
            <a:spLocks noGrp="1"/>
          </p:cNvSpPr>
          <p:nvPr>
            <p:ph type="dt" sz="quarter" idx="1"/>
          </p:nvPr>
        </p:nvSpPr>
        <p:spPr>
          <a:xfrm>
            <a:off x="3884316" y="1"/>
            <a:ext cx="2972115" cy="460137"/>
          </a:xfrm>
          <a:prstGeom prst="rect">
            <a:avLst/>
          </a:prstGeom>
        </p:spPr>
        <p:txBody>
          <a:bodyPr vert="horz" lIns="90974" tIns="45487" rIns="90974" bIns="45487" rtlCol="0"/>
          <a:lstStyle>
            <a:lvl1pPr algn="r">
              <a:defRPr sz="1200"/>
            </a:lvl1pPr>
          </a:lstStyle>
          <a:p>
            <a:fld id="{D371F165-8E7F-4C47-8545-495652D33B4D}" type="datetimeFigureOut">
              <a:rPr lang="en-US" smtClean="0"/>
              <a:t>4/26/2023</a:t>
            </a:fld>
            <a:endParaRPr lang="en-US"/>
          </a:p>
        </p:txBody>
      </p:sp>
      <p:sp>
        <p:nvSpPr>
          <p:cNvPr id="4" name="Footer Placeholder 3"/>
          <p:cNvSpPr>
            <a:spLocks noGrp="1"/>
          </p:cNvSpPr>
          <p:nvPr>
            <p:ph type="ftr" sz="quarter" idx="2"/>
          </p:nvPr>
        </p:nvSpPr>
        <p:spPr>
          <a:xfrm>
            <a:off x="0" y="8753715"/>
            <a:ext cx="2972115" cy="460137"/>
          </a:xfrm>
          <a:prstGeom prst="rect">
            <a:avLst/>
          </a:prstGeom>
        </p:spPr>
        <p:txBody>
          <a:bodyPr vert="horz" lIns="90974" tIns="45487" rIns="90974" bIns="45487" rtlCol="0" anchor="b"/>
          <a:lstStyle>
            <a:lvl1pPr algn="l">
              <a:defRPr sz="1200"/>
            </a:lvl1pPr>
          </a:lstStyle>
          <a:p>
            <a:endParaRPr lang="en-US"/>
          </a:p>
        </p:txBody>
      </p:sp>
      <p:sp>
        <p:nvSpPr>
          <p:cNvPr id="5" name="Slide Number Placeholder 4"/>
          <p:cNvSpPr>
            <a:spLocks noGrp="1"/>
          </p:cNvSpPr>
          <p:nvPr>
            <p:ph type="sldNum" sz="quarter" idx="3"/>
          </p:nvPr>
        </p:nvSpPr>
        <p:spPr>
          <a:xfrm>
            <a:off x="3884316" y="8753715"/>
            <a:ext cx="2972115" cy="460137"/>
          </a:xfrm>
          <a:prstGeom prst="rect">
            <a:avLst/>
          </a:prstGeom>
        </p:spPr>
        <p:txBody>
          <a:bodyPr vert="horz" lIns="90974" tIns="45487" rIns="90974" bIns="45487" rtlCol="0" anchor="b"/>
          <a:lstStyle>
            <a:lvl1pPr algn="r">
              <a:defRPr sz="1200"/>
            </a:lvl1pPr>
          </a:lstStyle>
          <a:p>
            <a:fld id="{01D2191F-1937-408C-98C7-30CA8997E072}" type="slidenum">
              <a:rPr lang="en-US" smtClean="0"/>
              <a:t>‹#›</a:t>
            </a:fld>
            <a:endParaRPr lang="en-US"/>
          </a:p>
        </p:txBody>
      </p:sp>
    </p:spTree>
    <p:extLst>
      <p:ext uri="{BB962C8B-B14F-4D97-AF65-F5344CB8AC3E}">
        <p14:creationId xmlns:p14="http://schemas.microsoft.com/office/powerpoint/2010/main" val="1282570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2972115" cy="460137"/>
          </a:xfrm>
          <a:prstGeom prst="rect">
            <a:avLst/>
          </a:prstGeom>
          <a:noFill/>
          <a:ln w="9525">
            <a:noFill/>
            <a:miter lim="800000"/>
            <a:headEnd/>
            <a:tailEnd/>
          </a:ln>
          <a:effectLst/>
        </p:spPr>
        <p:txBody>
          <a:bodyPr vert="horz" wrap="square" lIns="91827" tIns="45915" rIns="91827" bIns="45915" numCol="1" anchor="t" anchorCtr="0" compatLnSpc="1">
            <a:prstTxWarp prst="textNoShape">
              <a:avLst/>
            </a:prstTxWarp>
          </a:bodyPr>
          <a:lstStyle>
            <a:lvl1pPr defTabSz="918845">
              <a:defRPr sz="1200">
                <a:latin typeface="Arial" charset="0"/>
              </a:defRPr>
            </a:lvl1pPr>
          </a:lstStyle>
          <a:p>
            <a:pPr>
              <a:defRPr/>
            </a:pPr>
            <a:endParaRPr lang="en-US"/>
          </a:p>
        </p:txBody>
      </p:sp>
      <p:sp>
        <p:nvSpPr>
          <p:cNvPr id="3075" name="Rectangle 3"/>
          <p:cNvSpPr>
            <a:spLocks noGrp="1" noChangeArrowheads="1"/>
          </p:cNvSpPr>
          <p:nvPr>
            <p:ph type="dt" idx="1"/>
          </p:nvPr>
        </p:nvSpPr>
        <p:spPr bwMode="auto">
          <a:xfrm>
            <a:off x="3884316" y="1"/>
            <a:ext cx="2972115" cy="460137"/>
          </a:xfrm>
          <a:prstGeom prst="rect">
            <a:avLst/>
          </a:prstGeom>
          <a:noFill/>
          <a:ln w="9525">
            <a:noFill/>
            <a:miter lim="800000"/>
            <a:headEnd/>
            <a:tailEnd/>
          </a:ln>
          <a:effectLst/>
        </p:spPr>
        <p:txBody>
          <a:bodyPr vert="horz" wrap="square" lIns="91827" tIns="45915" rIns="91827" bIns="45915" numCol="1" anchor="t" anchorCtr="0" compatLnSpc="1">
            <a:prstTxWarp prst="textNoShape">
              <a:avLst/>
            </a:prstTxWarp>
          </a:bodyPr>
          <a:lstStyle>
            <a:lvl1pPr algn="r" defTabSz="918845">
              <a:defRPr sz="1200">
                <a:latin typeface="Arial" charset="0"/>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358775" y="692150"/>
            <a:ext cx="6142038" cy="3455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6115" y="4376064"/>
            <a:ext cx="5485772" cy="4147582"/>
          </a:xfrm>
          <a:prstGeom prst="rect">
            <a:avLst/>
          </a:prstGeom>
          <a:noFill/>
          <a:ln w="9525">
            <a:noFill/>
            <a:miter lim="800000"/>
            <a:headEnd/>
            <a:tailEnd/>
          </a:ln>
          <a:effectLst/>
        </p:spPr>
        <p:txBody>
          <a:bodyPr vert="horz" wrap="square" lIns="91827" tIns="45915" rIns="91827" bIns="4591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753715"/>
            <a:ext cx="2972115" cy="460137"/>
          </a:xfrm>
          <a:prstGeom prst="rect">
            <a:avLst/>
          </a:prstGeom>
          <a:noFill/>
          <a:ln w="9525">
            <a:noFill/>
            <a:miter lim="800000"/>
            <a:headEnd/>
            <a:tailEnd/>
          </a:ln>
          <a:effectLst/>
        </p:spPr>
        <p:txBody>
          <a:bodyPr vert="horz" wrap="square" lIns="91827" tIns="45915" rIns="91827" bIns="45915" numCol="1" anchor="b" anchorCtr="0" compatLnSpc="1">
            <a:prstTxWarp prst="textNoShape">
              <a:avLst/>
            </a:prstTxWarp>
          </a:bodyPr>
          <a:lstStyle>
            <a:lvl1pPr defTabSz="918845">
              <a:defRPr sz="1200">
                <a:latin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884316" y="8753715"/>
            <a:ext cx="2972115" cy="460137"/>
          </a:xfrm>
          <a:prstGeom prst="rect">
            <a:avLst/>
          </a:prstGeom>
          <a:noFill/>
          <a:ln w="9525">
            <a:noFill/>
            <a:miter lim="800000"/>
            <a:headEnd/>
            <a:tailEnd/>
          </a:ln>
          <a:effectLst/>
        </p:spPr>
        <p:txBody>
          <a:bodyPr vert="horz" wrap="square" lIns="91827" tIns="45915" rIns="91827" bIns="45915" numCol="1" anchor="b" anchorCtr="0" compatLnSpc="1">
            <a:prstTxWarp prst="textNoShape">
              <a:avLst/>
            </a:prstTxWarp>
          </a:bodyPr>
          <a:lstStyle>
            <a:lvl1pPr algn="r" defTabSz="918845">
              <a:defRPr sz="1200">
                <a:latin typeface="Arial" charset="0"/>
              </a:defRPr>
            </a:lvl1pPr>
          </a:lstStyle>
          <a:p>
            <a:pPr>
              <a:defRPr/>
            </a:pPr>
            <a:fld id="{E5753FED-11F0-4D01-830B-D4CE6737D96B}" type="slidenum">
              <a:rPr lang="en-US"/>
              <a:pPr>
                <a:defRPr/>
              </a:pPr>
              <a:t>‹#›</a:t>
            </a:fld>
            <a:endParaRPr lang="en-US"/>
          </a:p>
        </p:txBody>
      </p:sp>
    </p:spTree>
    <p:extLst>
      <p:ext uri="{BB962C8B-B14F-4D97-AF65-F5344CB8AC3E}">
        <p14:creationId xmlns:p14="http://schemas.microsoft.com/office/powerpoint/2010/main" val="29044256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401" eaLnBrk="0" hangingPunct="0">
              <a:defRPr>
                <a:solidFill>
                  <a:schemeClr val="tx1"/>
                </a:solidFill>
                <a:latin typeface="Friz Quadrata Std" pitchFamily="34" charset="0"/>
              </a:defRPr>
            </a:lvl1pPr>
            <a:lvl2pPr marL="758305" indent="-291656" defTabSz="941401" eaLnBrk="0" hangingPunct="0">
              <a:defRPr>
                <a:solidFill>
                  <a:schemeClr val="tx1"/>
                </a:solidFill>
                <a:latin typeface="Friz Quadrata Std" pitchFamily="34" charset="0"/>
              </a:defRPr>
            </a:lvl2pPr>
            <a:lvl3pPr marL="1166624" indent="-233325" defTabSz="941401" eaLnBrk="0" hangingPunct="0">
              <a:defRPr>
                <a:solidFill>
                  <a:schemeClr val="tx1"/>
                </a:solidFill>
                <a:latin typeface="Friz Quadrata Std" pitchFamily="34" charset="0"/>
              </a:defRPr>
            </a:lvl3pPr>
            <a:lvl4pPr marL="1633273" indent="-233325" defTabSz="941401" eaLnBrk="0" hangingPunct="0">
              <a:defRPr>
                <a:solidFill>
                  <a:schemeClr val="tx1"/>
                </a:solidFill>
                <a:latin typeface="Friz Quadrata Std" pitchFamily="34" charset="0"/>
              </a:defRPr>
            </a:lvl4pPr>
            <a:lvl5pPr marL="2099922" indent="-233325" defTabSz="941401" eaLnBrk="0" hangingPunct="0">
              <a:defRPr>
                <a:solidFill>
                  <a:schemeClr val="tx1"/>
                </a:solidFill>
                <a:latin typeface="Friz Quadrata Std" pitchFamily="34" charset="0"/>
              </a:defRPr>
            </a:lvl5pPr>
            <a:lvl6pPr marL="2566572" indent="-233325" defTabSz="941401" eaLnBrk="0" fontAlgn="base" hangingPunct="0">
              <a:spcBef>
                <a:spcPct val="0"/>
              </a:spcBef>
              <a:spcAft>
                <a:spcPct val="0"/>
              </a:spcAft>
              <a:defRPr>
                <a:solidFill>
                  <a:schemeClr val="tx1"/>
                </a:solidFill>
                <a:latin typeface="Friz Quadrata Std" pitchFamily="34" charset="0"/>
              </a:defRPr>
            </a:lvl6pPr>
            <a:lvl7pPr marL="3033221" indent="-233325" defTabSz="941401" eaLnBrk="0" fontAlgn="base" hangingPunct="0">
              <a:spcBef>
                <a:spcPct val="0"/>
              </a:spcBef>
              <a:spcAft>
                <a:spcPct val="0"/>
              </a:spcAft>
              <a:defRPr>
                <a:solidFill>
                  <a:schemeClr val="tx1"/>
                </a:solidFill>
                <a:latin typeface="Friz Quadrata Std" pitchFamily="34" charset="0"/>
              </a:defRPr>
            </a:lvl7pPr>
            <a:lvl8pPr marL="3499870" indent="-233325" defTabSz="941401" eaLnBrk="0" fontAlgn="base" hangingPunct="0">
              <a:spcBef>
                <a:spcPct val="0"/>
              </a:spcBef>
              <a:spcAft>
                <a:spcPct val="0"/>
              </a:spcAft>
              <a:defRPr>
                <a:solidFill>
                  <a:schemeClr val="tx1"/>
                </a:solidFill>
                <a:latin typeface="Friz Quadrata Std" pitchFamily="34" charset="0"/>
              </a:defRPr>
            </a:lvl8pPr>
            <a:lvl9pPr marL="3966519" indent="-233325" defTabSz="941401" eaLnBrk="0" fontAlgn="base" hangingPunct="0">
              <a:spcBef>
                <a:spcPct val="0"/>
              </a:spcBef>
              <a:spcAft>
                <a:spcPct val="0"/>
              </a:spcAft>
              <a:defRPr>
                <a:solidFill>
                  <a:schemeClr val="tx1"/>
                </a:solidFill>
                <a:latin typeface="Friz Quadrata Std" pitchFamily="34" charset="0"/>
              </a:defRPr>
            </a:lvl9pPr>
          </a:lstStyle>
          <a:p>
            <a:pPr eaLnBrk="1" hangingPunct="1"/>
            <a:fld id="{87E28E90-5A8F-4285-B93F-F0C028218BB5}" type="slidenum">
              <a:rPr lang="en-US" altLang="en-US" smtClean="0">
                <a:latin typeface="Arial" charset="0"/>
              </a:rPr>
              <a:pPr eaLnBrk="1" hangingPunct="1"/>
              <a:t>1</a:t>
            </a:fld>
            <a:endParaRPr lang="en-US" altLang="en-US" dirty="0">
              <a:latin typeface="Arial" charset="0"/>
            </a:endParaRPr>
          </a:p>
        </p:txBody>
      </p:sp>
      <p:sp>
        <p:nvSpPr>
          <p:cNvPr id="24579" name="Rectangle 2"/>
          <p:cNvSpPr>
            <a:spLocks noGrp="1" noRot="1" noChangeAspect="1" noChangeArrowheads="1" noTextEdit="1"/>
          </p:cNvSpPr>
          <p:nvPr>
            <p:ph type="sldImg"/>
          </p:nvPr>
        </p:nvSpPr>
        <p:spPr>
          <a:xfrm>
            <a:off x="422275" y="704850"/>
            <a:ext cx="6259513" cy="3521075"/>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79669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5">
              <a:lnSpc>
                <a:spcPct val="90000"/>
              </a:lnSpc>
              <a:buSzPct val="80000"/>
            </a:pPr>
            <a:r>
              <a:rPr lang="en-US" sz="1100" dirty="0">
                <a:solidFill>
                  <a:srgbClr val="FFFFFF"/>
                </a:solidFill>
              </a:rPr>
              <a:t>New technology in modular housing makes it possible to build new, energy efficient homes, that are less expensive and safer to build.</a:t>
            </a:r>
          </a:p>
          <a:p>
            <a:pPr algn="l"/>
            <a:r>
              <a:rPr lang="en-US" sz="1100" b="1" dirty="0">
                <a:solidFill>
                  <a:srgbClr val="FFFFFF"/>
                </a:solidFill>
              </a:rPr>
              <a:t>Goal</a:t>
            </a:r>
            <a:r>
              <a:rPr lang="en-US" sz="1100" b="1" dirty="0">
                <a:solidFill>
                  <a:srgbClr val="616C72"/>
                </a:solidFill>
              </a:rPr>
              <a:t>: </a:t>
            </a:r>
            <a:r>
              <a:rPr lang="en-US" sz="1100" dirty="0">
                <a:solidFill>
                  <a:srgbClr val="FFFFFF"/>
                </a:solidFill>
              </a:rPr>
              <a:t>Build new energy efficient and climate-ready affordable housing.</a:t>
            </a:r>
            <a:endParaRPr lang="en-US" sz="1100" dirty="0">
              <a:solidFill>
                <a:srgbClr val="616C72"/>
              </a:solidFill>
            </a:endParaRPr>
          </a:p>
          <a:p>
            <a:pPr marL="47115">
              <a:lnSpc>
                <a:spcPct val="90000"/>
              </a:lnSpc>
              <a:buSzPct val="80000"/>
            </a:pPr>
            <a:endParaRPr lang="en-US" sz="1100" dirty="0"/>
          </a:p>
          <a:p>
            <a:pPr marL="47115">
              <a:lnSpc>
                <a:spcPct val="90000"/>
              </a:lnSpc>
              <a:buSzPct val="80000"/>
            </a:pPr>
            <a:r>
              <a:rPr lang="en-US" sz="1100" b="1" dirty="0"/>
              <a:t>Recommendation details:</a:t>
            </a:r>
          </a:p>
          <a:p>
            <a:pPr marL="235572" indent="-188457">
              <a:lnSpc>
                <a:spcPct val="90000"/>
              </a:lnSpc>
              <a:buSzPct val="80000"/>
              <a:buChar char="•"/>
            </a:pPr>
            <a:r>
              <a:rPr lang="en-US" sz="1100" dirty="0"/>
              <a:t>Work with an “off-site” building system manufacturer. I.e. construct complete wall systems in a factory setting, which can be assembled into homes on vacant lots.</a:t>
            </a:r>
          </a:p>
          <a:p>
            <a:pPr marL="235572" indent="-188457">
              <a:lnSpc>
                <a:spcPct val="90000"/>
              </a:lnSpc>
              <a:spcBef>
                <a:spcPts val="1443"/>
              </a:spcBef>
              <a:buSzPct val="80000"/>
              <a:buChar char="•"/>
            </a:pPr>
            <a:r>
              <a:rPr lang="en-US" sz="1100" dirty="0"/>
              <a:t>New homes designed for durability, affordability, attractiveness, and high energy efficiency standards</a:t>
            </a:r>
          </a:p>
          <a:p>
            <a:pPr marL="235572" indent="-188457">
              <a:lnSpc>
                <a:spcPct val="90000"/>
              </a:lnSpc>
              <a:spcBef>
                <a:spcPts val="1443"/>
              </a:spcBef>
              <a:buSzPct val="80000"/>
              <a:buChar char="•"/>
            </a:pPr>
            <a:r>
              <a:rPr lang="en-US" sz="1100" dirty="0"/>
              <a:t>Supports the Community Development Alliance housing plan to advance equitable housing </a:t>
            </a:r>
          </a:p>
          <a:p>
            <a:endParaRPr lang="en-US" sz="1100" dirty="0"/>
          </a:p>
          <a:p>
            <a:r>
              <a:rPr lang="en-US" sz="1100" i="1" dirty="0"/>
              <a:t>Background information</a:t>
            </a:r>
          </a:p>
          <a:p>
            <a:pPr marL="235572" indent="-188457">
              <a:lnSpc>
                <a:spcPct val="90000"/>
              </a:lnSpc>
              <a:buSzPct val="80000"/>
              <a:buChar char="•"/>
            </a:pPr>
            <a:r>
              <a:rPr lang="en-US" sz="1100" i="1" dirty="0"/>
              <a:t>The City of Milwaukee has approximately 1,750 buildable vacant lots scattered throughout neighborhoods suitable for single-family or duplex development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8480B-B1B7-4D26-9564-EAC913E2B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365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100" b="1" dirty="0">
              <a:solidFill>
                <a:srgbClr val="FFFFFF"/>
              </a:solidFill>
            </a:endParaRPr>
          </a:p>
          <a:p>
            <a:r>
              <a:rPr lang="en-US" sz="1800" dirty="0">
                <a:solidFill>
                  <a:srgbClr val="000000"/>
                </a:solidFill>
                <a:latin typeface="Calibri" panose="020F0502020204030204" pitchFamily="34" charset="0"/>
              </a:rPr>
              <a:t>Measuring the use of water and energy enables large businesses to monitor their use of these resources and establish benchmarks for future use.</a:t>
            </a:r>
            <a:endParaRPr lang="en-US" sz="1600" dirty="0"/>
          </a:p>
          <a:p>
            <a:br>
              <a:rPr lang="en-US" sz="1600" dirty="0"/>
            </a:br>
            <a:r>
              <a:rPr lang="en-US" sz="1800" b="1" dirty="0">
                <a:solidFill>
                  <a:srgbClr val="000000"/>
                </a:solidFill>
                <a:latin typeface="Calibri" panose="020F0502020204030204" pitchFamily="34" charset="0"/>
              </a:rPr>
              <a:t>Goal: </a:t>
            </a:r>
            <a:r>
              <a:rPr lang="en-US" sz="1800" dirty="0">
                <a:solidFill>
                  <a:srgbClr val="000000"/>
                </a:solidFill>
                <a:latin typeface="Calibri" panose="020F0502020204030204" pitchFamily="34" charset="0"/>
              </a:rPr>
              <a:t>Enable large building owners to reduce water use and greenhouse gas emissions</a:t>
            </a:r>
            <a:r>
              <a:rPr lang="en-US" sz="1100" dirty="0">
                <a:solidFill>
                  <a:srgbClr val="FFFFFF"/>
                </a:solidFill>
              </a:rPr>
              <a:t>.</a:t>
            </a:r>
            <a:br>
              <a:rPr lang="en-US" sz="1100" dirty="0">
                <a:solidFill>
                  <a:srgbClr val="FFFFFF"/>
                </a:solidFill>
              </a:rPr>
            </a:br>
            <a:endParaRPr lang="en-US" sz="1100" dirty="0">
              <a:solidFill>
                <a:srgbClr val="616C72"/>
              </a:solidFill>
            </a:endParaRPr>
          </a:p>
          <a:p>
            <a:pPr algn="l"/>
            <a:r>
              <a:rPr lang="en-US" sz="1100" b="1" dirty="0">
                <a:solidFill>
                  <a:srgbClr val="FFFFFF"/>
                </a:solidFill>
              </a:rPr>
              <a:t>Why This Is Important</a:t>
            </a:r>
            <a:endParaRPr lang="en-US" sz="1100" b="1" dirty="0">
              <a:solidFill>
                <a:srgbClr val="616C72"/>
              </a:solidFill>
            </a:endParaRPr>
          </a:p>
          <a:p>
            <a:pPr algn="l">
              <a:buFont typeface="Arial" panose="020B0604020202020204" pitchFamily="34" charset="0"/>
              <a:buChar char="•"/>
            </a:pPr>
            <a:r>
              <a:rPr lang="en-US" sz="1100" b="1" dirty="0">
                <a:solidFill>
                  <a:srgbClr val="FFFFFF"/>
                </a:solidFill>
              </a:rPr>
              <a:t>Climate:</a:t>
            </a:r>
            <a:r>
              <a:rPr lang="en-US" sz="1100" dirty="0">
                <a:solidFill>
                  <a:srgbClr val="FFFFFF"/>
                </a:solidFill>
              </a:rPr>
              <a:t> Commercial and industrial buildings are responsible for </a:t>
            </a:r>
            <a:r>
              <a:rPr lang="en-US" sz="1100" u="sng" dirty="0">
                <a:solidFill>
                  <a:srgbClr val="FFFFFF"/>
                </a:solidFill>
              </a:rPr>
              <a:t>45% of greenhouse gas emissions in Milwaukee </a:t>
            </a:r>
            <a:r>
              <a:rPr lang="en-US" sz="1100" dirty="0">
                <a:solidFill>
                  <a:srgbClr val="FFFFFF"/>
                </a:solidFill>
              </a:rPr>
              <a:t>– the largest single source.</a:t>
            </a:r>
            <a:endParaRPr lang="en-US" sz="1100" dirty="0">
              <a:solidFill>
                <a:srgbClr val="616C72"/>
              </a:solidFill>
            </a:endParaRPr>
          </a:p>
          <a:p>
            <a:pPr algn="l">
              <a:buFont typeface="Arial" panose="020B0604020202020204" pitchFamily="34" charset="0"/>
              <a:buChar char="•"/>
            </a:pPr>
            <a:r>
              <a:rPr lang="en-US" sz="1100" b="1" dirty="0">
                <a:solidFill>
                  <a:srgbClr val="FFFFFF"/>
                </a:solidFill>
              </a:rPr>
              <a:t>Economic Equity:</a:t>
            </a:r>
            <a:r>
              <a:rPr lang="en-US" sz="1100" dirty="0">
                <a:solidFill>
                  <a:srgbClr val="FFFFFF"/>
                </a:solidFill>
              </a:rPr>
              <a:t> Inefficient buildings that consume large quantities of water and energy, reduce the availability of resources for the public, drive up the costs of these resources, and contribute to local pollution.</a:t>
            </a:r>
            <a:endParaRPr lang="en-US" sz="1100" dirty="0"/>
          </a:p>
          <a:p>
            <a:endParaRPr lang="en-US" sz="1100" dirty="0"/>
          </a:p>
          <a:p>
            <a:r>
              <a:rPr lang="en-US" sz="1100" b="1" dirty="0"/>
              <a:t>Recommendation details:</a:t>
            </a:r>
          </a:p>
          <a:p>
            <a:pPr marL="235572" indent="-188457">
              <a:lnSpc>
                <a:spcPct val="90000"/>
              </a:lnSpc>
              <a:buSzPct val="80000"/>
              <a:buChar char="•"/>
            </a:pPr>
            <a:r>
              <a:rPr lang="en-US" sz="1100" dirty="0"/>
              <a:t>Establish a Commercial Building Energy Benchmarking ordinance (annual energy reporting)</a:t>
            </a:r>
          </a:p>
          <a:p>
            <a:pPr marL="235572" indent="-188457">
              <a:lnSpc>
                <a:spcPct val="90000"/>
              </a:lnSpc>
              <a:spcBef>
                <a:spcPts val="1443"/>
              </a:spcBef>
              <a:buSzPct val="80000"/>
              <a:buChar char="•"/>
            </a:pPr>
            <a:r>
              <a:rPr lang="en-US" sz="1100" dirty="0"/>
              <a:t>Phase in a Building Performance Standard that requires buildings to meet greenhouse gas reduction targets over time</a:t>
            </a:r>
          </a:p>
          <a:p>
            <a:pPr marL="235572" indent="-188457">
              <a:lnSpc>
                <a:spcPct val="90000"/>
              </a:lnSpc>
              <a:spcBef>
                <a:spcPts val="1443"/>
              </a:spcBef>
              <a:buSzPct val="80000"/>
              <a:buChar char="•"/>
            </a:pPr>
            <a:r>
              <a:rPr lang="en-US" sz="1100" dirty="0"/>
              <a:t>Engage stakeholders with an equity lens to help refine the policies</a:t>
            </a:r>
          </a:p>
          <a:p>
            <a:pPr marL="235572" indent="-188457">
              <a:lnSpc>
                <a:spcPct val="90000"/>
              </a:lnSpc>
              <a:spcBef>
                <a:spcPts val="1443"/>
              </a:spcBef>
              <a:buSzPct val="80000"/>
              <a:buChar char="•"/>
            </a:pPr>
            <a:r>
              <a:rPr lang="en-US" sz="1100" dirty="0"/>
              <a:t>Advocate with the State of Wisconsin to adopt the international model energy code</a:t>
            </a:r>
          </a:p>
          <a:p>
            <a:endParaRPr lang="en-US" sz="1100" dirty="0"/>
          </a:p>
          <a:p>
            <a:r>
              <a:rPr lang="en-US" sz="1100" b="1" i="1" dirty="0"/>
              <a:t>Background </a:t>
            </a:r>
          </a:p>
          <a:p>
            <a:pPr marL="235572" indent="-188457">
              <a:lnSpc>
                <a:spcPct val="90000"/>
              </a:lnSpc>
              <a:buSzPct val="80000"/>
              <a:buChar char="•"/>
            </a:pPr>
            <a:r>
              <a:rPr lang="en-US" sz="1100" i="1" dirty="0"/>
              <a:t>Commercial buildings include office buildings and commercial space, as well as multi-family apartment buildings with more than 4 units.</a:t>
            </a:r>
          </a:p>
          <a:p>
            <a:pPr marL="235572" indent="-188457">
              <a:lnSpc>
                <a:spcPct val="90000"/>
              </a:lnSpc>
              <a:spcBef>
                <a:spcPts val="1443"/>
              </a:spcBef>
              <a:buSzPct val="80000"/>
              <a:buChar char="•"/>
            </a:pPr>
            <a:r>
              <a:rPr lang="en-US" sz="1100" i="1" dirty="0"/>
              <a:t>State of Wisconsin controls the building code</a:t>
            </a:r>
          </a:p>
          <a:p>
            <a:pPr marL="235572" indent="-188457">
              <a:lnSpc>
                <a:spcPct val="90000"/>
              </a:lnSpc>
              <a:spcBef>
                <a:spcPts val="1443"/>
              </a:spcBef>
              <a:buSzPct val="80000"/>
              <a:buChar char="•"/>
            </a:pPr>
            <a:r>
              <a:rPr lang="en-US" sz="1100" i="1" dirty="0"/>
              <a:t>Since 2012, the City of Milwaukee has championed the U.S. Department of Energy’s Better Buildings Challenge, with voluntary participation of </a:t>
            </a:r>
            <a:r>
              <a:rPr lang="en-US" sz="1100" i="1" u="sng" dirty="0"/>
              <a:t>133 commercial buildings in the city</a:t>
            </a:r>
          </a:p>
          <a:p>
            <a:pPr marL="235572" indent="-188457">
              <a:lnSpc>
                <a:spcPct val="90000"/>
              </a:lnSpc>
              <a:spcBef>
                <a:spcPts val="1443"/>
              </a:spcBef>
              <a:buSzPct val="80000"/>
              <a:buChar char="•"/>
            </a:pPr>
            <a:r>
              <a:rPr lang="en-US" sz="1100" i="1" dirty="0"/>
              <a:t>Recommendations are supported by leading national climate policy organizations including by ICLEI-USA, IMT, ACEEE, USGBC</a:t>
            </a:r>
          </a:p>
          <a:p>
            <a:pPr marL="235572" indent="-188457">
              <a:lnSpc>
                <a:spcPct val="90000"/>
              </a:lnSpc>
              <a:spcBef>
                <a:spcPts val="1443"/>
              </a:spcBef>
              <a:buSzPct val="80000"/>
              <a:buChar char="•"/>
            </a:pPr>
            <a:r>
              <a:rPr lang="en-US" sz="1100" i="1" u="sng" dirty="0"/>
              <a:t>Mayor Johnson </a:t>
            </a:r>
            <a:r>
              <a:rPr lang="en-US" sz="1100" i="1" dirty="0"/>
              <a:t>joined the Building Performance Standard Coalition, a White House CEQ led effort of over 30 states and local governments to implement building performance standard policies by Earth Day, 2024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8480B-B1B7-4D26-9564-EAC913E2B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473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dirty="0">
                <a:solidFill>
                  <a:srgbClr val="FFFFFF"/>
                </a:solidFill>
              </a:rPr>
              <a:t>Making transit, biking, and walking more accessible meets the transportation needs of more people while reducing greenhouse gas emissions from vehicles.</a:t>
            </a:r>
            <a:endParaRPr lang="en-US" sz="1100" dirty="0">
              <a:solidFill>
                <a:srgbClr val="616C72"/>
              </a:solidFill>
            </a:endParaRPr>
          </a:p>
          <a:p>
            <a:pPr algn="l"/>
            <a:r>
              <a:rPr lang="en-US" sz="1100" b="1" dirty="0">
                <a:solidFill>
                  <a:srgbClr val="FFFFFF"/>
                </a:solidFill>
              </a:rPr>
              <a:t>Goal: </a:t>
            </a:r>
            <a:r>
              <a:rPr lang="en-US" sz="1100" dirty="0">
                <a:solidFill>
                  <a:srgbClr val="FFFFFF"/>
                </a:solidFill>
              </a:rPr>
              <a:t>Decrease the use of combustion engine vehicles and the number of single-passenger vehicle trips.</a:t>
            </a:r>
            <a:br>
              <a:rPr lang="en-US" sz="1100" dirty="0">
                <a:solidFill>
                  <a:srgbClr val="FFFFFF"/>
                </a:solidFill>
              </a:rPr>
            </a:br>
            <a:endParaRPr lang="en-US" sz="1100" dirty="0">
              <a:solidFill>
                <a:srgbClr val="616C72"/>
              </a:solidFill>
            </a:endParaRPr>
          </a:p>
          <a:p>
            <a:pPr algn="l"/>
            <a:r>
              <a:rPr lang="en-US" sz="1100" b="1" dirty="0">
                <a:solidFill>
                  <a:srgbClr val="FFFFFF"/>
                </a:solidFill>
              </a:rPr>
              <a:t>Why This Is Important</a:t>
            </a:r>
            <a:endParaRPr lang="en-US" sz="1100" b="1" dirty="0">
              <a:solidFill>
                <a:srgbClr val="616C72"/>
              </a:solidFill>
            </a:endParaRPr>
          </a:p>
          <a:p>
            <a:pPr algn="l">
              <a:buFont typeface="Arial" panose="020B0604020202020204" pitchFamily="34" charset="0"/>
              <a:buChar char="•"/>
            </a:pPr>
            <a:r>
              <a:rPr lang="en-US" sz="1100" b="1" dirty="0">
                <a:solidFill>
                  <a:srgbClr val="FFFFFF"/>
                </a:solidFill>
              </a:rPr>
              <a:t>Climate:</a:t>
            </a:r>
            <a:r>
              <a:rPr lang="en-US" sz="1100" dirty="0">
                <a:solidFill>
                  <a:srgbClr val="FFFFFF"/>
                </a:solidFill>
              </a:rPr>
              <a:t> Transportation is a major source of global warming, accounting for 22% of carbon emissions in Milwaukee.</a:t>
            </a:r>
            <a:endParaRPr lang="en-US" sz="1100" dirty="0">
              <a:solidFill>
                <a:srgbClr val="616C72"/>
              </a:solidFill>
            </a:endParaRPr>
          </a:p>
          <a:p>
            <a:pPr algn="l">
              <a:buFont typeface="Arial" panose="020B0604020202020204" pitchFamily="34" charset="0"/>
              <a:buChar char="•"/>
            </a:pPr>
            <a:r>
              <a:rPr lang="en-US" sz="1100" b="1" dirty="0">
                <a:solidFill>
                  <a:srgbClr val="FFFFFF"/>
                </a:solidFill>
              </a:rPr>
              <a:t>Economic Equity: E</a:t>
            </a:r>
            <a:r>
              <a:rPr lang="en-US" sz="1100" dirty="0">
                <a:solidFill>
                  <a:srgbClr val="FFFFFF"/>
                </a:solidFill>
              </a:rPr>
              <a:t>veryone, especially low-income families, benefit from the ability to walk, bike, or use transit to get to work and other places.</a:t>
            </a:r>
          </a:p>
          <a:p>
            <a:pPr algn="l">
              <a:buFont typeface="Arial" panose="020B0604020202020204" pitchFamily="34" charset="0"/>
              <a:buNone/>
            </a:pPr>
            <a:endParaRPr lang="en-US" sz="1100" dirty="0">
              <a:solidFill>
                <a:srgbClr val="FFFFFF"/>
              </a:solidFill>
            </a:endParaRPr>
          </a:p>
          <a:p>
            <a:pPr algn="l">
              <a:buFont typeface="Arial" panose="020B0604020202020204" pitchFamily="34" charset="0"/>
              <a:buNone/>
            </a:pPr>
            <a:r>
              <a:rPr lang="en-US" sz="1100" b="1" dirty="0">
                <a:solidFill>
                  <a:srgbClr val="FFFFFF"/>
                </a:solidFill>
              </a:rPr>
              <a:t>Recommendations</a:t>
            </a:r>
            <a:r>
              <a:rPr lang="en-US" sz="1100" dirty="0">
                <a:solidFill>
                  <a:srgbClr val="FFFFFF"/>
                </a:solidFill>
              </a:rPr>
              <a:t> </a:t>
            </a:r>
            <a:endParaRPr lang="en-US" sz="1100" dirty="0">
              <a:solidFill>
                <a:srgbClr val="616C72"/>
              </a:solidFill>
            </a:endParaRPr>
          </a:p>
          <a:p>
            <a:pPr marL="47115">
              <a:lnSpc>
                <a:spcPct val="90000"/>
              </a:lnSpc>
              <a:buSzPct val="80000"/>
            </a:pPr>
            <a:r>
              <a:rPr lang="en-US" sz="1100" b="1" dirty="0"/>
              <a:t>1. Transit</a:t>
            </a:r>
          </a:p>
          <a:p>
            <a:pPr marL="471144" lvl="1" indent="-188456">
              <a:lnSpc>
                <a:spcPct val="90000"/>
              </a:lnSpc>
              <a:spcBef>
                <a:spcPts val="206"/>
              </a:spcBef>
              <a:buSzPct val="80000"/>
              <a:buChar char="•"/>
            </a:pPr>
            <a:r>
              <a:rPr lang="en-US" sz="1100" dirty="0"/>
              <a:t>Expand Bus Rapid Transit (7 new routes proposed by SEWRPC)</a:t>
            </a:r>
          </a:p>
          <a:p>
            <a:pPr marL="471144" lvl="1" indent="-188456">
              <a:lnSpc>
                <a:spcPct val="90000"/>
              </a:lnSpc>
              <a:spcBef>
                <a:spcPts val="618"/>
              </a:spcBef>
              <a:buSzPct val="80000"/>
              <a:buChar char="•"/>
            </a:pPr>
            <a:r>
              <a:rPr lang="en-US" sz="1100" dirty="0"/>
              <a:t>Coordinate streetcar expansion with the County</a:t>
            </a:r>
          </a:p>
          <a:p>
            <a:pPr marL="471144" lvl="1" indent="-188456">
              <a:lnSpc>
                <a:spcPct val="90000"/>
              </a:lnSpc>
              <a:spcBef>
                <a:spcPts val="618"/>
              </a:spcBef>
              <a:buSzPct val="80000"/>
              <a:buChar char="•"/>
            </a:pPr>
            <a:r>
              <a:rPr lang="en-US" sz="1100" dirty="0"/>
              <a:t>Improve existing route frequency and facilities</a:t>
            </a:r>
          </a:p>
          <a:p>
            <a:pPr marL="47115">
              <a:lnSpc>
                <a:spcPct val="90000"/>
              </a:lnSpc>
              <a:spcBef>
                <a:spcPts val="1855"/>
              </a:spcBef>
              <a:buSzPct val="79999"/>
            </a:pPr>
            <a:r>
              <a:rPr lang="en-US" sz="1100" b="1" dirty="0"/>
              <a:t>2. Active Modes (Walking and Biking)</a:t>
            </a:r>
            <a:endParaRPr lang="en-US" sz="1100" dirty="0"/>
          </a:p>
          <a:p>
            <a:pPr marL="471144" lvl="1" indent="-188456">
              <a:lnSpc>
                <a:spcPct val="90000"/>
              </a:lnSpc>
              <a:spcBef>
                <a:spcPts val="206"/>
              </a:spcBef>
              <a:buSzPct val="80000"/>
              <a:buChar char="•"/>
            </a:pPr>
            <a:r>
              <a:rPr lang="en-US" sz="1100" dirty="0"/>
              <a:t>Connect trails to the 30</a:t>
            </a:r>
            <a:r>
              <a:rPr lang="en-US" sz="1100" baseline="30000" dirty="0"/>
              <a:t>th</a:t>
            </a:r>
            <a:r>
              <a:rPr lang="en-US" sz="1100" dirty="0"/>
              <a:t> Street Corridor</a:t>
            </a:r>
          </a:p>
          <a:p>
            <a:pPr marL="471144" lvl="1" indent="-188456">
              <a:lnSpc>
                <a:spcPct val="90000"/>
              </a:lnSpc>
              <a:spcBef>
                <a:spcPts val="618"/>
              </a:spcBef>
              <a:buSzPct val="80000"/>
              <a:buChar char="•"/>
            </a:pPr>
            <a:r>
              <a:rPr lang="en-US" sz="1100" dirty="0"/>
              <a:t>Add protected bike lanes</a:t>
            </a:r>
          </a:p>
          <a:p>
            <a:pPr marL="471144" lvl="1" indent="-188456">
              <a:lnSpc>
                <a:spcPct val="90000"/>
              </a:lnSpc>
              <a:spcBef>
                <a:spcPts val="618"/>
              </a:spcBef>
              <a:buSzPct val="80000"/>
              <a:buChar char="•"/>
            </a:pPr>
            <a:r>
              <a:rPr lang="en-US" sz="1100" dirty="0"/>
              <a:t>Complete design changes to 27</a:t>
            </a:r>
            <a:r>
              <a:rPr lang="en-US" sz="1100" baseline="30000" dirty="0"/>
              <a:t>th</a:t>
            </a:r>
            <a:r>
              <a:rPr lang="en-US" sz="1100" dirty="0"/>
              <a:t> St., Fond Du Lac Ave., Capitol Dr.,  35</a:t>
            </a:r>
            <a:r>
              <a:rPr lang="en-US" sz="1100" baseline="30000" dirty="0"/>
              <a:t>th</a:t>
            </a:r>
            <a:r>
              <a:rPr lang="en-US" sz="1100" dirty="0"/>
              <a:t> St.</a:t>
            </a:r>
          </a:p>
          <a:p>
            <a:pPr marL="47115">
              <a:lnSpc>
                <a:spcPct val="90000"/>
              </a:lnSpc>
              <a:spcBef>
                <a:spcPts val="1855"/>
              </a:spcBef>
              <a:buSzPct val="79999"/>
            </a:pPr>
            <a:r>
              <a:rPr lang="en-US" sz="1100" b="1" dirty="0"/>
              <a:t>3. Land Use &amp; Zoning provide the infrastructure to support these initiatives</a:t>
            </a:r>
          </a:p>
          <a:p>
            <a:pPr marL="471144" lvl="1" indent="-188456">
              <a:lnSpc>
                <a:spcPct val="90000"/>
              </a:lnSpc>
              <a:spcBef>
                <a:spcPts val="206"/>
              </a:spcBef>
              <a:buSzPct val="80000"/>
              <a:buChar char="•"/>
            </a:pPr>
            <a:r>
              <a:rPr lang="en-US" sz="1100" dirty="0"/>
              <a:t>Increase Transit-Oriented Development and reduce space reserved for parking</a:t>
            </a:r>
          </a:p>
          <a:p>
            <a:pPr marL="471144" lvl="1" indent="-188456">
              <a:lnSpc>
                <a:spcPct val="90000"/>
              </a:lnSpc>
              <a:spcBef>
                <a:spcPts val="618"/>
              </a:spcBef>
              <a:buSzPct val="80000"/>
              <a:buChar char="•"/>
            </a:pPr>
            <a:r>
              <a:rPr lang="en-US" sz="1100" dirty="0"/>
              <a:t>Update zoning codes to increase density (e.g. allow accessory dwelling units); eliminate parking minimums on development</a:t>
            </a:r>
          </a:p>
          <a:p>
            <a:pPr marL="471144" lvl="1" indent="-188456">
              <a:lnSpc>
                <a:spcPct val="90000"/>
              </a:lnSpc>
              <a:spcBef>
                <a:spcPts val="618"/>
              </a:spcBef>
              <a:buSzPct val="80000"/>
              <a:buChar char="•"/>
            </a:pPr>
            <a:r>
              <a:rPr lang="en-US" sz="1100" dirty="0"/>
              <a:t>Advocate to the State to allow for inclusionary zoning laws</a:t>
            </a:r>
          </a:p>
          <a:p>
            <a:endParaRPr lang="en-US" sz="1100" dirty="0">
              <a:solidFill>
                <a:srgbClr val="FFFFFF"/>
              </a:solidFill>
            </a:endParaRPr>
          </a:p>
          <a:p>
            <a:r>
              <a:rPr lang="en-US" sz="1100" b="1" i="1" dirty="0"/>
              <a:t>Background</a:t>
            </a:r>
          </a:p>
          <a:p>
            <a:pPr marL="235572" indent="-188457">
              <a:lnSpc>
                <a:spcPct val="90000"/>
              </a:lnSpc>
              <a:buSzPct val="80000"/>
              <a:buChar char="•"/>
            </a:pPr>
            <a:r>
              <a:rPr lang="en-US" sz="1100" i="1" dirty="0"/>
              <a:t>Prosperous cities and neighborhoods feature mixed uses, vibrant streets, and are safe for pedestrians and bicyclists</a:t>
            </a:r>
          </a:p>
          <a:p>
            <a:pPr marL="235572" indent="-188457">
              <a:lnSpc>
                <a:spcPct val="90000"/>
              </a:lnSpc>
              <a:spcBef>
                <a:spcPts val="1443"/>
              </a:spcBef>
              <a:buSzPct val="80000"/>
              <a:buChar char="•"/>
            </a:pPr>
            <a:r>
              <a:rPr lang="en-US" sz="1100" i="1" dirty="0"/>
              <a:t>Designing cities around car travel and highways have contributed to urban population declines, high-speed reckless driving, disconnected people from jobs, and created the economic burdens of car ownership</a:t>
            </a:r>
          </a:p>
          <a:p>
            <a:pPr marL="235572" indent="-188457" defTabSz="942289">
              <a:lnSpc>
                <a:spcPct val="90000"/>
              </a:lnSpc>
              <a:spcBef>
                <a:spcPts val="1443"/>
              </a:spcBef>
              <a:buSzPct val="80000"/>
              <a:buFontTx/>
              <a:buChar char="•"/>
              <a:defRPr/>
            </a:pPr>
            <a:r>
              <a:rPr lang="en-US" sz="1100" i="1" dirty="0"/>
              <a:t>Achieving “mode shift” to walking, biking and public transit depends on long term infrastructure and land use changes.</a:t>
            </a:r>
          </a:p>
          <a:p>
            <a:pPr marL="235572" indent="-188457">
              <a:lnSpc>
                <a:spcPct val="90000"/>
              </a:lnSpc>
              <a:spcBef>
                <a:spcPts val="1443"/>
              </a:spcBef>
              <a:buSzPct val="80000"/>
              <a:buChar char="•"/>
            </a:pPr>
            <a:r>
              <a:rPr lang="en-US" sz="1100" i="1" dirty="0"/>
              <a:t>Equity is woven throughout this proposal. Inequitable transportation access results from a legacy of discriminatory housing, land use and transportation policies that this plan seeks to address</a:t>
            </a:r>
            <a:r>
              <a:rPr lang="en-US" sz="1100"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8480B-B1B7-4D26-9564-EAC913E2B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94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rgbClr val="FFFFFF"/>
                </a:solidFill>
              </a:rPr>
              <a:t>Creating a widely distributed charging infrastructure will enable more people to use electric vehicles, which create less pollution and fewer greenhouse gas emissions. </a:t>
            </a:r>
          </a:p>
          <a:p>
            <a:endParaRPr lang="en-US" sz="1100" dirty="0">
              <a:solidFill>
                <a:srgbClr val="FFFFFF"/>
              </a:solidFill>
            </a:endParaRPr>
          </a:p>
          <a:p>
            <a:pPr algn="l"/>
            <a:r>
              <a:rPr lang="en-US" sz="1100" b="1" dirty="0">
                <a:solidFill>
                  <a:srgbClr val="FFFFFF"/>
                </a:solidFill>
              </a:rPr>
              <a:t>Goal</a:t>
            </a:r>
            <a:r>
              <a:rPr lang="en-US" sz="1100" b="1" dirty="0">
                <a:solidFill>
                  <a:srgbClr val="616C72"/>
                </a:solidFill>
              </a:rPr>
              <a:t>  </a:t>
            </a:r>
            <a:r>
              <a:rPr lang="en-US" sz="1100" dirty="0">
                <a:solidFill>
                  <a:srgbClr val="FFFFFF"/>
                </a:solidFill>
              </a:rPr>
              <a:t>Enable the transition to electric vehicles.</a:t>
            </a:r>
            <a:endParaRPr lang="en-US" sz="1100" dirty="0">
              <a:solidFill>
                <a:srgbClr val="616C72"/>
              </a:solidFill>
            </a:endParaRPr>
          </a:p>
          <a:p>
            <a:pPr algn="l"/>
            <a:r>
              <a:rPr lang="en-US" sz="1100" b="1" dirty="0">
                <a:solidFill>
                  <a:srgbClr val="FFFFFF"/>
                </a:solidFill>
              </a:rPr>
              <a:t>Why This Is Important</a:t>
            </a:r>
            <a:endParaRPr lang="en-US" sz="1100" b="1" dirty="0">
              <a:solidFill>
                <a:srgbClr val="616C72"/>
              </a:solidFill>
            </a:endParaRPr>
          </a:p>
          <a:p>
            <a:pPr algn="l">
              <a:buFont typeface="Arial" panose="020B0604020202020204" pitchFamily="34" charset="0"/>
              <a:buChar char="•"/>
            </a:pPr>
            <a:r>
              <a:rPr lang="en-US" sz="1100" b="1" dirty="0">
                <a:solidFill>
                  <a:srgbClr val="FFFFFF"/>
                </a:solidFill>
              </a:rPr>
              <a:t>Climate:</a:t>
            </a:r>
            <a:r>
              <a:rPr lang="en-US" sz="1100" dirty="0">
                <a:solidFill>
                  <a:srgbClr val="FFFFFF"/>
                </a:solidFill>
              </a:rPr>
              <a:t> Gasoline and diesel-powered vehicles are a major source of air pollution and global warming, accounting for 22% of carbon emissions in Milwaukee.</a:t>
            </a:r>
            <a:endParaRPr lang="en-US" sz="1100" dirty="0">
              <a:solidFill>
                <a:srgbClr val="616C72"/>
              </a:solidFill>
            </a:endParaRPr>
          </a:p>
          <a:p>
            <a:pPr algn="l">
              <a:buFont typeface="Arial" panose="020B0604020202020204" pitchFamily="34" charset="0"/>
              <a:buChar char="•"/>
            </a:pPr>
            <a:r>
              <a:rPr lang="en-US" sz="1100" b="1" dirty="0">
                <a:solidFill>
                  <a:srgbClr val="FFFFFF"/>
                </a:solidFill>
              </a:rPr>
              <a:t>Economic Equity:</a:t>
            </a:r>
            <a:r>
              <a:rPr lang="en-US" sz="1100" dirty="0">
                <a:solidFill>
                  <a:srgbClr val="FFFFFF"/>
                </a:solidFill>
              </a:rPr>
              <a:t> Low-income and minority neighborhoods have greater exposure to vehicle emissions that contribute to asthma, bronchitis, and cancer.</a:t>
            </a:r>
            <a:endParaRPr lang="en-US" sz="1100" dirty="0">
              <a:solidFill>
                <a:srgbClr val="616C72"/>
              </a:solidFill>
            </a:endParaRPr>
          </a:p>
          <a:p>
            <a:endParaRPr lang="en-US" sz="1100" dirty="0"/>
          </a:p>
          <a:p>
            <a:r>
              <a:rPr lang="en-US" sz="1100" b="1" dirty="0"/>
              <a:t>Recommendation details:</a:t>
            </a:r>
          </a:p>
          <a:p>
            <a:pPr marL="235572" indent="-188457">
              <a:lnSpc>
                <a:spcPct val="90000"/>
              </a:lnSpc>
              <a:buSzPct val="80000"/>
              <a:buChar char="•"/>
            </a:pPr>
            <a:r>
              <a:rPr lang="en-US" sz="1100" dirty="0"/>
              <a:t>Adopt an equitably designed charging network for vehicles.</a:t>
            </a:r>
          </a:p>
          <a:p>
            <a:pPr marL="235572" indent="-188457">
              <a:lnSpc>
                <a:spcPct val="90000"/>
              </a:lnSpc>
              <a:spcBef>
                <a:spcPts val="1443"/>
              </a:spcBef>
              <a:buSzPct val="80000"/>
              <a:buChar char="•"/>
            </a:pPr>
            <a:r>
              <a:rPr lang="en-US" sz="1100" dirty="0"/>
              <a:t>By 2023, develop a city ordinance that requires EV charging infrastructure at parking lots, multi-family residential buildings, mixed use developments and other commercial properties.</a:t>
            </a:r>
          </a:p>
          <a:p>
            <a:pPr marL="235572" indent="-188457">
              <a:lnSpc>
                <a:spcPct val="90000"/>
              </a:lnSpc>
              <a:spcBef>
                <a:spcPts val="1443"/>
              </a:spcBef>
              <a:buSzPct val="80000"/>
              <a:buChar char="•"/>
            </a:pPr>
            <a:r>
              <a:rPr lang="en-US" sz="1100" dirty="0"/>
              <a:t>Advocate for supportive EV policies with State of Wisconsin and utilities</a:t>
            </a:r>
          </a:p>
          <a:p>
            <a:endParaRPr lang="en-US" sz="1100" dirty="0"/>
          </a:p>
          <a:p>
            <a:r>
              <a:rPr lang="en-US" sz="1100" b="1" i="1" dirty="0"/>
              <a:t>Background</a:t>
            </a:r>
          </a:p>
          <a:p>
            <a:pPr marL="235572" indent="-188457">
              <a:lnSpc>
                <a:spcPct val="90000"/>
              </a:lnSpc>
              <a:spcBef>
                <a:spcPts val="1443"/>
              </a:spcBef>
              <a:buSzPct val="80000"/>
              <a:buChar char="•"/>
            </a:pPr>
            <a:r>
              <a:rPr lang="en-US" sz="1100" i="1" dirty="0"/>
              <a:t>The bipartisan infrastructure bill allocates $7.5 billion to build EV charging networks. </a:t>
            </a:r>
          </a:p>
          <a:p>
            <a:pPr marL="235572" indent="-188457">
              <a:lnSpc>
                <a:spcPct val="90000"/>
              </a:lnSpc>
              <a:spcBef>
                <a:spcPts val="1443"/>
              </a:spcBef>
              <a:buSzPct val="80000"/>
              <a:buChar char="•"/>
            </a:pPr>
            <a:r>
              <a:rPr lang="en-US" sz="1100" i="1" dirty="0"/>
              <a:t>EV’s have no tail-pipe emissions</a:t>
            </a:r>
          </a:p>
          <a:p>
            <a:pPr marL="235572" indent="-188457">
              <a:lnSpc>
                <a:spcPct val="90000"/>
              </a:lnSpc>
              <a:spcBef>
                <a:spcPts val="1443"/>
              </a:spcBef>
              <a:buSzPct val="80000"/>
              <a:buChar char="•"/>
            </a:pPr>
            <a:r>
              <a:rPr lang="en-US" sz="1100" i="1" dirty="0">
                <a:solidFill>
                  <a:srgbClr val="000000"/>
                </a:solidFill>
              </a:rPr>
              <a:t>Absent significant policy and program intervention EV adoption will not achieve its potential toward achieving climate and equity goals in </a:t>
            </a:r>
            <a:r>
              <a:rPr lang="en-US" sz="1100" i="1" dirty="0" err="1">
                <a:solidFill>
                  <a:srgbClr val="000000"/>
                </a:solidFill>
              </a:rPr>
              <a:t>MilwaukeAlthough</a:t>
            </a:r>
            <a:r>
              <a:rPr lang="en-US" sz="1100" i="1" dirty="0">
                <a:solidFill>
                  <a:srgbClr val="000000"/>
                </a:solidFill>
              </a:rPr>
              <a:t> the Milwaukee area has a higher concentration of EV adoption than most of the state, EVs are still less than one percent of all registered vehicles in the City of Milwaukee and Milwaukee County</a:t>
            </a:r>
            <a:r>
              <a:rPr lang="en-US" sz="1100" dirty="0">
                <a:solidFill>
                  <a:srgbClr val="000000"/>
                </a:solidFill>
              </a:rPr>
              <a:t>.</a:t>
            </a:r>
            <a:endParaRPr lang="en-US" sz="1100" dirty="0"/>
          </a:p>
          <a:p>
            <a:br>
              <a:rPr lang="en-US" sz="1100" dirty="0"/>
            </a:br>
            <a:endParaRPr lang="en-US" sz="11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8480B-B1B7-4D26-9564-EAC913E2B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622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dirty="0">
                <a:solidFill>
                  <a:srgbClr val="FFFFFF"/>
                </a:solidFill>
              </a:rPr>
              <a:t>Transition to clean and renewable energy sources can power our electric grid.</a:t>
            </a:r>
            <a:br>
              <a:rPr lang="en-US" sz="1100" dirty="0">
                <a:solidFill>
                  <a:srgbClr val="FFFFFF"/>
                </a:solidFill>
              </a:rPr>
            </a:br>
            <a:endParaRPr lang="en-US" sz="1100" dirty="0">
              <a:solidFill>
                <a:srgbClr val="616C72"/>
              </a:solidFill>
            </a:endParaRPr>
          </a:p>
          <a:p>
            <a:pPr algn="l"/>
            <a:r>
              <a:rPr lang="en-US" sz="1100" b="1" dirty="0">
                <a:solidFill>
                  <a:srgbClr val="FFFFFF"/>
                </a:solidFill>
              </a:rPr>
              <a:t>Goal</a:t>
            </a:r>
            <a:r>
              <a:rPr lang="en-US" sz="1100" b="1" dirty="0">
                <a:solidFill>
                  <a:srgbClr val="616C72"/>
                </a:solidFill>
              </a:rPr>
              <a:t>: </a:t>
            </a:r>
            <a:r>
              <a:rPr lang="en-US" sz="1100" dirty="0">
                <a:solidFill>
                  <a:srgbClr val="FFFFFF"/>
                </a:solidFill>
              </a:rPr>
              <a:t>Reduce, and eventually eliminate, emissions from the electric power sector.</a:t>
            </a:r>
            <a:endParaRPr lang="en-US" sz="1100" dirty="0">
              <a:solidFill>
                <a:srgbClr val="616C72"/>
              </a:solidFill>
            </a:endParaRPr>
          </a:p>
          <a:p>
            <a:pPr algn="l"/>
            <a:endParaRPr lang="en-US" sz="1100" dirty="0">
              <a:solidFill>
                <a:srgbClr val="616C72"/>
              </a:solidFill>
            </a:endParaRPr>
          </a:p>
          <a:p>
            <a:pPr algn="l"/>
            <a:r>
              <a:rPr lang="en-US" sz="1100" b="1" dirty="0">
                <a:solidFill>
                  <a:srgbClr val="FFFFFF"/>
                </a:solidFill>
              </a:rPr>
              <a:t>Why This Is Important</a:t>
            </a:r>
            <a:endParaRPr lang="en-US" sz="1100" b="1" dirty="0">
              <a:solidFill>
                <a:srgbClr val="616C72"/>
              </a:solidFill>
            </a:endParaRPr>
          </a:p>
          <a:p>
            <a:pPr algn="l">
              <a:buFont typeface="Arial" panose="020B0604020202020204" pitchFamily="34" charset="0"/>
              <a:buChar char="•"/>
            </a:pPr>
            <a:r>
              <a:rPr lang="en-US" sz="1100" b="1" dirty="0">
                <a:solidFill>
                  <a:srgbClr val="FFFFFF"/>
                </a:solidFill>
              </a:rPr>
              <a:t>Climate:</a:t>
            </a:r>
            <a:r>
              <a:rPr lang="en-US" sz="1100" dirty="0">
                <a:solidFill>
                  <a:srgbClr val="FFFFFF"/>
                </a:solidFill>
              </a:rPr>
              <a:t> The electric grid that provides power to our homes, businesses - and ultimately our cars – is currently generated from burning fossil fuels – including coal -- which contribute to climate change. </a:t>
            </a:r>
            <a:endParaRPr lang="en-US" sz="1100" dirty="0">
              <a:solidFill>
                <a:srgbClr val="616C72"/>
              </a:solidFill>
            </a:endParaRPr>
          </a:p>
          <a:p>
            <a:pPr algn="l">
              <a:buFont typeface="Arial" panose="020B0604020202020204" pitchFamily="34" charset="0"/>
              <a:buChar char="•"/>
            </a:pPr>
            <a:r>
              <a:rPr lang="en-US" sz="1100" b="1" dirty="0">
                <a:solidFill>
                  <a:srgbClr val="FFFFFF"/>
                </a:solidFill>
              </a:rPr>
              <a:t>Economic Equity: </a:t>
            </a:r>
            <a:r>
              <a:rPr lang="en-US" sz="1100" dirty="0">
                <a:solidFill>
                  <a:srgbClr val="FFFFFF"/>
                </a:solidFill>
              </a:rPr>
              <a:t>Instead of purchasing gas and coal from out of state, we can invest in renewable energy, which creates local jobs.</a:t>
            </a:r>
            <a:endParaRPr lang="en-US" sz="1100" dirty="0">
              <a:solidFill>
                <a:srgbClr val="616C72"/>
              </a:solidFill>
            </a:endParaRPr>
          </a:p>
          <a:p>
            <a:br>
              <a:rPr lang="en-US" sz="1100" dirty="0">
                <a:solidFill>
                  <a:srgbClr val="616C72"/>
                </a:solidFill>
              </a:rPr>
            </a:br>
            <a:r>
              <a:rPr lang="en-US" sz="1100" b="1" dirty="0">
                <a:solidFill>
                  <a:srgbClr val="616C72"/>
                </a:solidFill>
              </a:rPr>
              <a:t>Recommendations</a:t>
            </a:r>
          </a:p>
          <a:p>
            <a:pPr marL="235572" indent="-188457">
              <a:lnSpc>
                <a:spcPct val="90000"/>
              </a:lnSpc>
              <a:buSzPct val="80000"/>
              <a:buChar char="•"/>
            </a:pPr>
            <a:r>
              <a:rPr lang="en-US" sz="1100" dirty="0"/>
              <a:t>Support robust and competitive rooftop solar market and utility-scale investments in renewable energy</a:t>
            </a:r>
          </a:p>
          <a:p>
            <a:pPr marL="235572" indent="-188457">
              <a:lnSpc>
                <a:spcPct val="90000"/>
              </a:lnSpc>
              <a:spcBef>
                <a:spcPts val="1443"/>
              </a:spcBef>
              <a:buSzPct val="80000"/>
              <a:buChar char="•"/>
            </a:pPr>
            <a:r>
              <a:rPr lang="en-US" sz="1100" dirty="0"/>
              <a:t>Purchase 25% to 100% of the City’s municipal electric needs from We Energies through new proposed “Community Energies” program (DRER-alternative)</a:t>
            </a:r>
          </a:p>
          <a:p>
            <a:pPr marL="235572" indent="-188457" defTabSz="942289">
              <a:lnSpc>
                <a:spcPct val="90000"/>
              </a:lnSpc>
              <a:spcBef>
                <a:spcPts val="1443"/>
              </a:spcBef>
              <a:buSzPct val="80000"/>
              <a:buFontTx/>
              <a:buChar char="•"/>
              <a:defRPr/>
            </a:pPr>
            <a:r>
              <a:rPr lang="en-US" sz="1100" dirty="0"/>
              <a:t>Advocate at the State level through Wisconsin Local Government Climate Coalition and direct intervention on PSC cases</a:t>
            </a:r>
          </a:p>
          <a:p>
            <a:pPr marL="47115">
              <a:lnSpc>
                <a:spcPct val="90000"/>
              </a:lnSpc>
              <a:spcBef>
                <a:spcPts val="1443"/>
              </a:spcBef>
              <a:buSzPct val="80000"/>
            </a:pPr>
            <a:endParaRPr lang="en-US" sz="1100" dirty="0"/>
          </a:p>
          <a:p>
            <a:endParaRPr lang="en-US" sz="1100" dirty="0"/>
          </a:p>
          <a:p>
            <a:r>
              <a:rPr lang="en-US" sz="1100" i="1" dirty="0"/>
              <a:t>Background –use as needed to answer questions</a:t>
            </a:r>
          </a:p>
          <a:p>
            <a:pPr marL="235572" indent="-188457">
              <a:lnSpc>
                <a:spcPct val="90000"/>
              </a:lnSpc>
              <a:buSzPct val="80000"/>
              <a:buChar char="•"/>
            </a:pPr>
            <a:r>
              <a:rPr lang="en-US" sz="1100" dirty="0"/>
              <a:t>By 2025 – in three years --  the city plans to have 25% of its energy coming from renewable sources</a:t>
            </a:r>
          </a:p>
          <a:p>
            <a:pPr marL="235572" indent="-188457">
              <a:lnSpc>
                <a:spcPct val="90000"/>
              </a:lnSpc>
              <a:spcBef>
                <a:spcPts val="1443"/>
              </a:spcBef>
              <a:buSzPct val="80000"/>
              <a:buChar char="•"/>
            </a:pPr>
            <a:r>
              <a:rPr lang="en-US" sz="1100" dirty="0"/>
              <a:t>We Energies is the sole public electric utility in our area. They are regulated by the Public Service Commission of Wisconsin.</a:t>
            </a:r>
          </a:p>
          <a:p>
            <a:pPr marL="235572" indent="-188457" defTabSz="942289">
              <a:lnSpc>
                <a:spcPct val="90000"/>
              </a:lnSpc>
              <a:spcBef>
                <a:spcPts val="1443"/>
              </a:spcBef>
              <a:buSzPct val="80000"/>
              <a:buFontTx/>
              <a:buChar char="•"/>
              <a:defRPr/>
            </a:pPr>
            <a:r>
              <a:rPr lang="en-US" sz="1100" dirty="0"/>
              <a:t>We Energies’ fuel mix is mostly coal and gas. It announced plans to eliminate coal by 2035 and be carbon neutral by 2050. </a:t>
            </a:r>
          </a:p>
          <a:p>
            <a:pPr marL="235572" indent="-188457" defTabSz="942289">
              <a:lnSpc>
                <a:spcPct val="90000"/>
              </a:lnSpc>
              <a:spcBef>
                <a:spcPts val="1443"/>
              </a:spcBef>
              <a:buSzPct val="80000"/>
              <a:buFontTx/>
              <a:buChar char="•"/>
              <a:defRPr/>
            </a:pPr>
            <a:r>
              <a:rPr lang="en-US" sz="1100" dirty="0"/>
              <a:t>Current state and utility policies regarding rooftop solar lag other states</a:t>
            </a:r>
          </a:p>
          <a:p>
            <a:pPr marL="235572" indent="-188457">
              <a:lnSpc>
                <a:spcPct val="90000"/>
              </a:lnSpc>
              <a:spcBef>
                <a:spcPts val="1443"/>
              </a:spcBef>
              <a:buSzPct val="80000"/>
              <a:buChar char="•"/>
            </a:pPr>
            <a:r>
              <a:rPr lang="en-US" sz="1100" dirty="0"/>
              <a:t>A greener grid underpins other strategies for electrification of vehicles and buildings</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8480B-B1B7-4D26-9564-EAC913E2B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309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dirty="0">
                <a:solidFill>
                  <a:srgbClr val="FFFFFF"/>
                </a:solidFill>
              </a:rPr>
              <a:t>Natural areas and green space contribute to the overall health of a community, while decreasing the amount of carbon dioxide and pollutants in the air.</a:t>
            </a:r>
            <a:endParaRPr lang="en-US" sz="1100" dirty="0">
              <a:solidFill>
                <a:srgbClr val="616C72"/>
              </a:solidFill>
            </a:endParaRPr>
          </a:p>
          <a:p>
            <a:pPr algn="l"/>
            <a:r>
              <a:rPr lang="en-US" sz="1100" b="1" dirty="0">
                <a:solidFill>
                  <a:srgbClr val="FFFFFF"/>
                </a:solidFill>
              </a:rPr>
              <a:t>Goal: </a:t>
            </a:r>
            <a:r>
              <a:rPr lang="en-US" sz="1100" dirty="0">
                <a:solidFill>
                  <a:srgbClr val="FFFFFF"/>
                </a:solidFill>
              </a:rPr>
              <a:t>Protect remaining natural areas and equitably grow Milwaukee’s tree canopy and green infrastructure to benefit the environment, expand employment opportunities, and improve public health.</a:t>
            </a:r>
            <a:br>
              <a:rPr lang="en-US" sz="1100" dirty="0">
                <a:solidFill>
                  <a:srgbClr val="FFFFFF"/>
                </a:solidFill>
              </a:rPr>
            </a:br>
            <a:endParaRPr lang="en-US" sz="1100" dirty="0">
              <a:solidFill>
                <a:srgbClr val="616C72"/>
              </a:solidFill>
            </a:endParaRPr>
          </a:p>
          <a:p>
            <a:pPr algn="l"/>
            <a:r>
              <a:rPr lang="en-US" sz="1100" b="1" dirty="0">
                <a:solidFill>
                  <a:srgbClr val="FFFFFF"/>
                </a:solidFill>
              </a:rPr>
              <a:t>Why This Is Important</a:t>
            </a:r>
            <a:endParaRPr lang="en-US" sz="1100" dirty="0">
              <a:solidFill>
                <a:srgbClr val="616C72"/>
              </a:solidFill>
            </a:endParaRPr>
          </a:p>
          <a:p>
            <a:pPr algn="l">
              <a:buFont typeface="Arial" panose="020B0604020202020204" pitchFamily="34" charset="0"/>
              <a:buChar char="•"/>
            </a:pPr>
            <a:r>
              <a:rPr lang="en-US" sz="1100" b="1" dirty="0">
                <a:solidFill>
                  <a:srgbClr val="FFFFFF"/>
                </a:solidFill>
              </a:rPr>
              <a:t>Climate:</a:t>
            </a:r>
            <a:r>
              <a:rPr lang="en-US" sz="1100" dirty="0">
                <a:solidFill>
                  <a:srgbClr val="FFFFFF"/>
                </a:solidFill>
              </a:rPr>
              <a:t> Trees and other plants absorb carbon dioxide and other emissions that pollute the air and contribute to climate change.</a:t>
            </a:r>
            <a:endParaRPr lang="en-US" sz="1100" dirty="0">
              <a:solidFill>
                <a:srgbClr val="616C72"/>
              </a:solidFill>
            </a:endParaRPr>
          </a:p>
          <a:p>
            <a:pPr algn="l">
              <a:buFont typeface="Arial" panose="020B0604020202020204" pitchFamily="34" charset="0"/>
              <a:buChar char="•"/>
            </a:pPr>
            <a:r>
              <a:rPr lang="en-US" sz="1100" b="1" dirty="0">
                <a:solidFill>
                  <a:srgbClr val="FFFFFF"/>
                </a:solidFill>
              </a:rPr>
              <a:t>Economic Equity:</a:t>
            </a:r>
            <a:r>
              <a:rPr lang="en-US" sz="1100" dirty="0">
                <a:solidFill>
                  <a:srgbClr val="FFFFFF"/>
                </a:solidFill>
              </a:rPr>
              <a:t> Low-income and minority households in areas with limited tree cover are more affected by heat waves and air pollution.</a:t>
            </a:r>
            <a:endParaRPr lang="en-US" sz="1100" dirty="0">
              <a:solidFill>
                <a:srgbClr val="616C72"/>
              </a:solidFill>
            </a:endParaRPr>
          </a:p>
          <a:p>
            <a:endParaRPr lang="en-US" sz="1100" dirty="0"/>
          </a:p>
          <a:p>
            <a:r>
              <a:rPr lang="en-US" sz="1100" b="1" dirty="0"/>
              <a:t>Recommendations</a:t>
            </a:r>
          </a:p>
          <a:p>
            <a:pPr marL="235572" indent="-188457">
              <a:lnSpc>
                <a:spcPct val="90000"/>
              </a:lnSpc>
              <a:buSzPts val="1760"/>
              <a:buFont typeface="Arial"/>
              <a:buChar char="•"/>
            </a:pPr>
            <a:r>
              <a:rPr lang="en-US" sz="1100" dirty="0"/>
              <a:t>Protect Environmentally Sensitive Lands (especially next to Lakes and Rivers)</a:t>
            </a:r>
          </a:p>
          <a:p>
            <a:pPr marL="235572" indent="-188457">
              <a:lnSpc>
                <a:spcPct val="90000"/>
              </a:lnSpc>
              <a:spcBef>
                <a:spcPts val="1031"/>
              </a:spcBef>
              <a:buSzPts val="1760"/>
              <a:buFont typeface="Arial"/>
              <a:buChar char="•"/>
            </a:pPr>
            <a:r>
              <a:rPr lang="en-US" sz="1100" dirty="0"/>
              <a:t>Expand the Green and Healthy Schoolyard Redevelopment Program </a:t>
            </a:r>
            <a:r>
              <a:rPr lang="en-US" sz="1100" i="1" dirty="0"/>
              <a:t>(double by 2030)</a:t>
            </a:r>
          </a:p>
          <a:p>
            <a:pPr marL="235572" indent="-188457">
              <a:lnSpc>
                <a:spcPct val="90000"/>
              </a:lnSpc>
              <a:spcBef>
                <a:spcPts val="1031"/>
              </a:spcBef>
              <a:buSzPts val="1760"/>
              <a:buFont typeface="Arial"/>
              <a:buChar char="•"/>
            </a:pPr>
            <a:r>
              <a:rPr lang="en-US" sz="1100" dirty="0"/>
              <a:t>Implement the Branch Out Milwaukee Campaign </a:t>
            </a:r>
          </a:p>
          <a:p>
            <a:pPr marL="518259" lvl="1">
              <a:lnSpc>
                <a:spcPct val="90000"/>
              </a:lnSpc>
              <a:spcBef>
                <a:spcPts val="1031"/>
              </a:spcBef>
              <a:buSzPts val="1760"/>
            </a:pPr>
            <a:r>
              <a:rPr lang="en-US" sz="1100" dirty="0"/>
              <a:t>(</a:t>
            </a:r>
            <a:r>
              <a:rPr lang="en-US" sz="1100" dirty="0">
                <a:solidFill>
                  <a:srgbClr val="000000"/>
                </a:solidFill>
              </a:rPr>
              <a:t>This plan centers on developing community-based partnerships to build understanding of the social, health, economic, and environmental benefits of urban tree canopy; maintaining Milwaukee’s existing canopy; planting trees in accordance with community-defined priorities; and employing local residents for community organization and education, tree planting, and tree maintenance. )</a:t>
            </a:r>
            <a:endParaRPr lang="en-US" sz="1100" dirty="0"/>
          </a:p>
          <a:p>
            <a:pPr marL="235572" indent="-188457">
              <a:lnSpc>
                <a:spcPct val="90000"/>
              </a:lnSpc>
              <a:spcBef>
                <a:spcPts val="1031"/>
              </a:spcBef>
              <a:buSzPts val="1760"/>
              <a:buFont typeface="Arial"/>
              <a:buChar char="•"/>
            </a:pPr>
            <a:r>
              <a:rPr lang="en-US" sz="1100" dirty="0"/>
              <a:t>Green-Cooling Commercial Lots</a:t>
            </a:r>
          </a:p>
          <a:p>
            <a:pPr marL="518259" lvl="1" defTabSz="942289">
              <a:lnSpc>
                <a:spcPct val="90000"/>
              </a:lnSpc>
              <a:spcBef>
                <a:spcPts val="1031"/>
              </a:spcBef>
              <a:buSzPts val="1760"/>
              <a:defRPr/>
            </a:pPr>
            <a:r>
              <a:rPr lang="en-US" sz="1100" dirty="0"/>
              <a:t>(</a:t>
            </a:r>
            <a:r>
              <a:rPr lang="en-US" sz="1100" dirty="0">
                <a:solidFill>
                  <a:srgbClr val="000000"/>
                </a:solidFill>
              </a:rPr>
              <a:t>Incentivize private commercial property owners to de-pave portions of their parking lots and replace those areas with native trees and plants to help curb urban heat, reduce flooding, beautify the City, and increase biodiversity).</a:t>
            </a:r>
            <a:endParaRPr lang="en-US" sz="1100" b="1" dirty="0">
              <a:solidFill>
                <a:srgbClr val="000000"/>
              </a:solidFill>
            </a:endParaRPr>
          </a:p>
          <a:p>
            <a:endParaRPr lang="en-US" sz="1100" dirty="0"/>
          </a:p>
          <a:p>
            <a:r>
              <a:rPr lang="en-US" sz="1100" i="1" dirty="0"/>
              <a:t>Background</a:t>
            </a:r>
          </a:p>
          <a:p>
            <a:pPr marL="235572" indent="-188457">
              <a:lnSpc>
                <a:spcPct val="90000"/>
              </a:lnSpc>
              <a:buSzPts val="1760"/>
              <a:buChar char="•"/>
            </a:pPr>
            <a:r>
              <a:rPr lang="en-US" sz="1100" i="1" dirty="0"/>
              <a:t>Trees remove carbon dioxide from atmosphere and create oxygen</a:t>
            </a:r>
          </a:p>
          <a:p>
            <a:pPr marL="235572" indent="-188457">
              <a:lnSpc>
                <a:spcPct val="90000"/>
              </a:lnSpc>
              <a:spcBef>
                <a:spcPts val="1443"/>
              </a:spcBef>
              <a:buSzPts val="1760"/>
              <a:buChar char="•"/>
            </a:pPr>
            <a:r>
              <a:rPr lang="en-US" sz="1100" i="1" dirty="0"/>
              <a:t>Excessive amounts of pavement create urban heat islands, increase flood risk, and reduce biodiversity</a:t>
            </a:r>
          </a:p>
          <a:p>
            <a:pPr marL="235572" indent="-188457">
              <a:lnSpc>
                <a:spcPct val="90000"/>
              </a:lnSpc>
              <a:spcBef>
                <a:spcPts val="1443"/>
              </a:spcBef>
              <a:buSzPts val="1760"/>
              <a:buChar char="•"/>
            </a:pPr>
            <a:r>
              <a:rPr lang="en-US" sz="1100" i="1" dirty="0"/>
              <a:t>Less tree canopy in communities of color</a:t>
            </a:r>
          </a:p>
          <a:p>
            <a:pPr marL="235572" indent="-188457">
              <a:lnSpc>
                <a:spcPct val="90000"/>
              </a:lnSpc>
              <a:spcBef>
                <a:spcPts val="1443"/>
              </a:spcBef>
              <a:buSzPts val="1760"/>
              <a:buChar char="•"/>
            </a:pPr>
            <a:r>
              <a:rPr lang="en-US" sz="1100" i="1" dirty="0"/>
              <a:t>City adopted a Green Infrastructure Plan in 2019</a:t>
            </a:r>
          </a:p>
          <a:p>
            <a:endParaRPr lang="en-US" sz="1100" dirty="0"/>
          </a:p>
          <a:p>
            <a:r>
              <a:rPr lang="en-US" sz="1000" dirty="0"/>
              <a:t>Photo: Lake Park in Milwaukee, </a:t>
            </a:r>
            <a:r>
              <a:rPr lang="en-US" sz="1000" dirty="0" err="1"/>
              <a:t>Baluzek</a:t>
            </a:r>
            <a:r>
              <a:rPr lang="en-US" sz="1000" dirty="0"/>
              <a:t> Getty Images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8480B-B1B7-4D26-9564-EAC913E2B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117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dirty="0">
                <a:solidFill>
                  <a:srgbClr val="FFFFFF"/>
                </a:solidFill>
              </a:rPr>
              <a:t>Properly storing and distributing food to those that need it will keep more food out of landfills, thereby reducing greenhouse gas emissions. </a:t>
            </a:r>
            <a:endParaRPr lang="en-US" sz="1100" dirty="0">
              <a:solidFill>
                <a:srgbClr val="616C72"/>
              </a:solidFill>
            </a:endParaRPr>
          </a:p>
          <a:p>
            <a:pPr algn="l"/>
            <a:r>
              <a:rPr lang="en-US" sz="1100" b="1" dirty="0">
                <a:solidFill>
                  <a:srgbClr val="FFFFFF"/>
                </a:solidFill>
              </a:rPr>
              <a:t>Goal</a:t>
            </a:r>
            <a:r>
              <a:rPr lang="en-US" sz="1100" b="1" dirty="0">
                <a:solidFill>
                  <a:srgbClr val="616C72"/>
                </a:solidFill>
              </a:rPr>
              <a:t>: </a:t>
            </a:r>
            <a:r>
              <a:rPr lang="en-US" sz="1100" dirty="0">
                <a:solidFill>
                  <a:srgbClr val="FFFFFF"/>
                </a:solidFill>
              </a:rPr>
              <a:t>Reduce the amount of food that is wasted and sent to landfills. </a:t>
            </a:r>
          </a:p>
          <a:p>
            <a:pPr algn="l"/>
            <a:endParaRPr lang="en-US" sz="1100" dirty="0">
              <a:solidFill>
                <a:srgbClr val="FFFFFF"/>
              </a:solidFill>
            </a:endParaRPr>
          </a:p>
          <a:p>
            <a:pPr algn="l"/>
            <a:r>
              <a:rPr lang="en-US" sz="1100" b="1" dirty="0">
                <a:solidFill>
                  <a:srgbClr val="FFFFFF"/>
                </a:solidFill>
              </a:rPr>
              <a:t>Why This Is Important</a:t>
            </a:r>
            <a:endParaRPr lang="en-US" sz="1100" b="1" dirty="0">
              <a:solidFill>
                <a:srgbClr val="616C72"/>
              </a:solidFill>
            </a:endParaRPr>
          </a:p>
          <a:p>
            <a:pPr algn="l">
              <a:buFont typeface="Arial" panose="020B0604020202020204" pitchFamily="34" charset="0"/>
              <a:buChar char="•"/>
            </a:pPr>
            <a:r>
              <a:rPr lang="en-US" sz="1100" b="1" dirty="0">
                <a:solidFill>
                  <a:srgbClr val="FFFFFF"/>
                </a:solidFill>
              </a:rPr>
              <a:t>Climate:</a:t>
            </a:r>
            <a:r>
              <a:rPr lang="en-US" sz="1100" dirty="0">
                <a:solidFill>
                  <a:srgbClr val="FFFFFF"/>
                </a:solidFill>
              </a:rPr>
              <a:t> 40% of all food in America is wasted and sent to landfills, which emit methane and other greenhouse gases. At </a:t>
            </a:r>
            <a:r>
              <a:rPr lang="en-US" sz="1100" dirty="0" err="1">
                <a:solidFill>
                  <a:srgbClr val="FFFFFF"/>
                </a:solidFill>
              </a:rPr>
              <a:t>tht</a:t>
            </a:r>
            <a:r>
              <a:rPr lang="en-US" sz="1100" dirty="0">
                <a:solidFill>
                  <a:srgbClr val="FFFFFF"/>
                </a:solidFill>
              </a:rPr>
              <a:t> same time, families face food insecurity.</a:t>
            </a:r>
            <a:endParaRPr lang="en-US" sz="1100" dirty="0">
              <a:solidFill>
                <a:srgbClr val="616C72"/>
              </a:solidFill>
            </a:endParaRPr>
          </a:p>
          <a:p>
            <a:pPr algn="l">
              <a:buFont typeface="Arial" panose="020B0604020202020204" pitchFamily="34" charset="0"/>
              <a:buChar char="•"/>
            </a:pPr>
            <a:r>
              <a:rPr lang="en-US" sz="1100" b="1" dirty="0">
                <a:solidFill>
                  <a:srgbClr val="FFFFFF"/>
                </a:solidFill>
              </a:rPr>
              <a:t>Economic Equity</a:t>
            </a:r>
            <a:r>
              <a:rPr lang="en-US" sz="1100" dirty="0">
                <a:solidFill>
                  <a:srgbClr val="FFFFFF"/>
                </a:solidFill>
              </a:rPr>
              <a:t>: Food recycling feeds people and creates jobs.</a:t>
            </a:r>
            <a:endParaRPr lang="en-US" sz="1100" dirty="0">
              <a:solidFill>
                <a:srgbClr val="616C72"/>
              </a:solidFill>
            </a:endParaRPr>
          </a:p>
          <a:p>
            <a:endParaRPr lang="en-US" sz="1100" dirty="0"/>
          </a:p>
          <a:p>
            <a:r>
              <a:rPr lang="en-US" sz="1100" b="1" dirty="0"/>
              <a:t>Recommendations</a:t>
            </a:r>
          </a:p>
          <a:p>
            <a:pPr marL="235572" indent="-188457">
              <a:lnSpc>
                <a:spcPct val="90000"/>
              </a:lnSpc>
              <a:buSzPct val="80000"/>
              <a:buChar char="•"/>
            </a:pPr>
            <a:r>
              <a:rPr lang="en-US" sz="1100" dirty="0"/>
              <a:t>Initiate the FEED Milwaukee Collaboration</a:t>
            </a:r>
          </a:p>
          <a:p>
            <a:pPr marL="471144" lvl="1" indent="-188457">
              <a:lnSpc>
                <a:spcPct val="90000"/>
              </a:lnSpc>
              <a:spcBef>
                <a:spcPts val="206"/>
              </a:spcBef>
              <a:buSzPct val="80000"/>
              <a:buChar char="•"/>
            </a:pPr>
            <a:r>
              <a:rPr lang="en-US" sz="1100" dirty="0"/>
              <a:t>FEED = “Food Excess Equitable Distribution” to rescue surplus food and distribute it to hungry people</a:t>
            </a:r>
          </a:p>
          <a:p>
            <a:pPr marL="471144" lvl="1" indent="-188457" defTabSz="942289">
              <a:lnSpc>
                <a:spcPct val="90000"/>
              </a:lnSpc>
              <a:spcBef>
                <a:spcPts val="618"/>
              </a:spcBef>
              <a:buSzPct val="80000"/>
              <a:buFontTx/>
              <a:buChar char="•"/>
              <a:defRPr/>
            </a:pPr>
            <a:r>
              <a:rPr lang="en-US" sz="1100" dirty="0">
                <a:solidFill>
                  <a:srgbClr val="000000"/>
                </a:solidFill>
                <a:latin typeface="Libre Franklin" pitchFamily="2" charset="0"/>
              </a:rPr>
              <a:t>Develop an educational/outreach campaign to encourage residents, restaurant owners, grocery stores, and institutional cafeterias to manage the amount of food they prepare and donate the surplus</a:t>
            </a:r>
          </a:p>
          <a:p>
            <a:pPr marL="471144" lvl="1" indent="-188457">
              <a:lnSpc>
                <a:spcPct val="90000"/>
              </a:lnSpc>
              <a:spcBef>
                <a:spcPts val="618"/>
              </a:spcBef>
              <a:buSzPct val="80000"/>
              <a:buChar char="•"/>
            </a:pPr>
            <a:r>
              <a:rPr lang="en-US" sz="1100" dirty="0"/>
              <a:t>Identify barriers and opportunities for food donation, handling, and distribution, including apps to connect people and food</a:t>
            </a:r>
          </a:p>
          <a:p>
            <a:pPr marL="47115">
              <a:lnSpc>
                <a:spcPct val="90000"/>
              </a:lnSpc>
              <a:spcBef>
                <a:spcPts val="1855"/>
              </a:spcBef>
              <a:buSzPct val="80000"/>
            </a:pPr>
            <a:endParaRPr lang="en-US" sz="1100" dirty="0"/>
          </a:p>
          <a:p>
            <a:pPr marL="47115">
              <a:lnSpc>
                <a:spcPct val="90000"/>
              </a:lnSpc>
              <a:spcBef>
                <a:spcPts val="1855"/>
              </a:spcBef>
              <a:buSzPct val="80000"/>
            </a:pPr>
            <a:r>
              <a:rPr lang="en-US" sz="1100" b="1" i="1" dirty="0"/>
              <a:t>Background</a:t>
            </a:r>
          </a:p>
          <a:p>
            <a:pPr marL="235572" indent="-188457">
              <a:lnSpc>
                <a:spcPct val="90000"/>
              </a:lnSpc>
              <a:buSzPts val="1760"/>
              <a:buChar char="•"/>
            </a:pPr>
            <a:r>
              <a:rPr lang="en-US" sz="1100" i="1" dirty="0"/>
              <a:t>Food and organic materials that decompose anaerobically in landfills create methane, a powerful green house gas</a:t>
            </a:r>
          </a:p>
          <a:p>
            <a:pPr marL="235572" indent="-188457">
              <a:lnSpc>
                <a:spcPct val="90000"/>
              </a:lnSpc>
              <a:spcBef>
                <a:spcPts val="1443"/>
              </a:spcBef>
              <a:buSzPts val="1760"/>
              <a:buChar char="•"/>
            </a:pPr>
            <a:r>
              <a:rPr lang="en-US" sz="1100" i="1" dirty="0"/>
              <a:t>Food insecurity and health problems related to food are an equity concern.</a:t>
            </a:r>
          </a:p>
          <a:p>
            <a:pPr marL="235572" indent="-188457">
              <a:lnSpc>
                <a:spcPct val="90000"/>
              </a:lnSpc>
              <a:spcBef>
                <a:spcPts val="1443"/>
              </a:spcBef>
              <a:buSzPts val="1760"/>
              <a:buChar char="•"/>
            </a:pPr>
            <a:r>
              <a:rPr lang="en-US" sz="1100" i="1" dirty="0"/>
              <a:t>US EPA’s “Food Recovery Hierarchy” prioritizes the best uses for excess food</a:t>
            </a:r>
          </a:p>
          <a:p>
            <a:pPr marL="47115">
              <a:lnSpc>
                <a:spcPct val="90000"/>
              </a:lnSpc>
              <a:spcBef>
                <a:spcPts val="1855"/>
              </a:spcBef>
              <a:buSzPct val="80000"/>
            </a:pPr>
            <a:endParaRPr lang="en-US" dirty="0"/>
          </a:p>
          <a:p>
            <a:pPr marL="47115">
              <a:lnSpc>
                <a:spcPct val="90000"/>
              </a:lnSpc>
              <a:spcBef>
                <a:spcPts val="1855"/>
              </a:spcBef>
              <a:buSzPct val="80000"/>
            </a:pPr>
            <a:r>
              <a:rPr lang="en-US" b="1" dirty="0"/>
              <a:t>Secondary Strategy: </a:t>
            </a:r>
            <a:r>
              <a:rPr lang="en-US" b="0" dirty="0"/>
              <a:t>Support plastic re-use systems to reduce waste from takeout containers and cups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8480B-B1B7-4D26-9564-EAC913E2B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707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FFFFFF"/>
                </a:solidFill>
                <a:effectLst/>
                <a:latin typeface="inherit"/>
              </a:rPr>
              <a:t>Ambassadors can help residents access the services they need to improve the energy efficiency and safety of their homes, recover from disaster, and green their neighborhoods.</a:t>
            </a:r>
            <a:endParaRPr lang="en-US" b="0" i="0" dirty="0">
              <a:solidFill>
                <a:srgbClr val="616C72"/>
              </a:solidFill>
              <a:effectLst/>
              <a:latin typeface="inherit"/>
            </a:endParaRPr>
          </a:p>
          <a:p>
            <a:pPr algn="l"/>
            <a:r>
              <a:rPr lang="en-US" b="1" i="0" dirty="0">
                <a:solidFill>
                  <a:srgbClr val="FFFFFF"/>
                </a:solidFill>
                <a:effectLst/>
                <a:latin typeface="Open Sans" panose="020B0606030504020204" pitchFamily="34" charset="0"/>
              </a:rPr>
              <a:t>Goal</a:t>
            </a:r>
            <a:r>
              <a:rPr lang="en-US" b="1" i="0" dirty="0">
                <a:solidFill>
                  <a:srgbClr val="616C72"/>
                </a:solidFill>
                <a:effectLst/>
                <a:latin typeface="Open Sans" panose="020B0606030504020204" pitchFamily="34" charset="0"/>
              </a:rPr>
              <a:t>: </a:t>
            </a:r>
            <a:r>
              <a:rPr lang="en-US" b="0" i="0" dirty="0">
                <a:solidFill>
                  <a:srgbClr val="FFFFFF"/>
                </a:solidFill>
                <a:effectLst/>
                <a:latin typeface="inherit"/>
              </a:rPr>
              <a:t>Ensure equitable access to community climate mitigation and recovery resources.</a:t>
            </a:r>
            <a:endParaRPr lang="en-US" b="0" i="0" dirty="0">
              <a:solidFill>
                <a:srgbClr val="616C72"/>
              </a:solidFill>
              <a:effectLst/>
              <a:latin typeface="inherit"/>
            </a:endParaRPr>
          </a:p>
          <a:p>
            <a:pPr algn="l"/>
            <a:endParaRPr lang="en-US" b="0" i="0" dirty="0">
              <a:solidFill>
                <a:srgbClr val="616C72"/>
              </a:solidFill>
              <a:effectLst/>
              <a:latin typeface="inherit"/>
            </a:endParaRPr>
          </a:p>
          <a:p>
            <a:pPr algn="l"/>
            <a:r>
              <a:rPr lang="en-US" b="1" i="0" dirty="0">
                <a:solidFill>
                  <a:srgbClr val="FFFFFF"/>
                </a:solidFill>
                <a:effectLst/>
                <a:latin typeface="Open Sans" panose="020B0606030504020204" pitchFamily="34" charset="0"/>
              </a:rPr>
              <a:t>Why This Is Important</a:t>
            </a:r>
            <a:endParaRPr lang="en-US" b="1" i="0" dirty="0">
              <a:solidFill>
                <a:srgbClr val="616C72"/>
              </a:solidFill>
              <a:effectLst/>
              <a:latin typeface="Open Sans" panose="020B0606030504020204" pitchFamily="34" charset="0"/>
            </a:endParaRPr>
          </a:p>
          <a:p>
            <a:pPr algn="l">
              <a:buFont typeface="Arial" panose="020B0604020202020204" pitchFamily="34" charset="0"/>
              <a:buChar char="•"/>
            </a:pPr>
            <a:r>
              <a:rPr lang="en-US" b="1" i="0" dirty="0">
                <a:solidFill>
                  <a:srgbClr val="FFFFFF"/>
                </a:solidFill>
                <a:effectLst/>
                <a:latin typeface="inherit"/>
              </a:rPr>
              <a:t>Climate:</a:t>
            </a:r>
            <a:r>
              <a:rPr lang="en-US" b="0" i="0" dirty="0">
                <a:solidFill>
                  <a:srgbClr val="FFFFFF"/>
                </a:solidFill>
                <a:effectLst/>
                <a:latin typeface="inherit"/>
              </a:rPr>
              <a:t> Widespread utilization of climate mitigation and recovery services will help our community to become more resilient.</a:t>
            </a:r>
            <a:endParaRPr lang="en-US" b="0" i="0" dirty="0">
              <a:solidFill>
                <a:srgbClr val="616C72"/>
              </a:solidFill>
              <a:effectLst/>
              <a:latin typeface="inherit"/>
            </a:endParaRPr>
          </a:p>
          <a:p>
            <a:pPr algn="l">
              <a:buFont typeface="Arial" panose="020B0604020202020204" pitchFamily="34" charset="0"/>
              <a:buChar char="•"/>
            </a:pPr>
            <a:r>
              <a:rPr lang="en-US" b="1" i="0" dirty="0">
                <a:solidFill>
                  <a:srgbClr val="FFFFFF"/>
                </a:solidFill>
                <a:effectLst/>
                <a:latin typeface="inherit"/>
              </a:rPr>
              <a:t>Economic Equity:</a:t>
            </a:r>
            <a:r>
              <a:rPr lang="en-US" b="0" i="0" dirty="0">
                <a:solidFill>
                  <a:srgbClr val="FFFFFF"/>
                </a:solidFill>
                <a:effectLst/>
                <a:latin typeface="inherit"/>
              </a:rPr>
              <a:t> Residents in our most vulnerable communities are most heavily impacted by climate change.</a:t>
            </a:r>
            <a:endParaRPr lang="en-US" b="0" i="0" dirty="0">
              <a:solidFill>
                <a:srgbClr val="616C72"/>
              </a:solidFill>
              <a:effectLst/>
              <a:latin typeface="inherit"/>
            </a:endParaRPr>
          </a:p>
          <a:p>
            <a:br>
              <a:rPr lang="en-US" b="0" i="0" dirty="0">
                <a:solidFill>
                  <a:srgbClr val="616C72"/>
                </a:solidFill>
                <a:effectLst/>
                <a:latin typeface="Open Sans" panose="020B0606030504020204" pitchFamily="34" charset="0"/>
              </a:rPr>
            </a:br>
            <a:r>
              <a:rPr lang="en-US" b="1" i="0" dirty="0">
                <a:solidFill>
                  <a:srgbClr val="616C72"/>
                </a:solidFill>
                <a:effectLst/>
                <a:latin typeface="Open Sans" panose="020B0606030504020204" pitchFamily="34" charset="0"/>
              </a:rPr>
              <a:t>Recommendations</a:t>
            </a:r>
          </a:p>
          <a:p>
            <a:pPr marL="235572" indent="-188457">
              <a:lnSpc>
                <a:spcPct val="90000"/>
              </a:lnSpc>
              <a:buSzPct val="80000"/>
              <a:buChar char="•"/>
            </a:pPr>
            <a:r>
              <a:rPr lang="en-US" dirty="0"/>
              <a:t>Work with trusted messengers to connect residents with resources, such as</a:t>
            </a:r>
          </a:p>
          <a:p>
            <a:pPr marL="471144" lvl="1" indent="-188457">
              <a:lnSpc>
                <a:spcPct val="90000"/>
              </a:lnSpc>
              <a:spcBef>
                <a:spcPts val="206"/>
              </a:spcBef>
              <a:buSzPct val="80000"/>
              <a:buChar char="•"/>
            </a:pPr>
            <a:r>
              <a:rPr lang="en-US" dirty="0"/>
              <a:t>City’s housing programs, including lead abatement, energy efficiency, and other programs</a:t>
            </a:r>
          </a:p>
          <a:p>
            <a:pPr marL="471144" lvl="1" indent="-188457">
              <a:lnSpc>
                <a:spcPct val="90000"/>
              </a:lnSpc>
              <a:spcBef>
                <a:spcPts val="618"/>
              </a:spcBef>
              <a:buSzPct val="80000"/>
              <a:buChar char="•"/>
            </a:pPr>
            <a:r>
              <a:rPr lang="en-US" dirty="0"/>
              <a:t>MMSD Pipe Check program</a:t>
            </a:r>
          </a:p>
          <a:p>
            <a:pPr marL="471144" lvl="1" indent="-188457">
              <a:lnSpc>
                <a:spcPct val="90000"/>
              </a:lnSpc>
              <a:spcBef>
                <a:spcPts val="618"/>
              </a:spcBef>
              <a:buSzPct val="80000"/>
              <a:buChar char="•"/>
            </a:pPr>
            <a:r>
              <a:rPr lang="en-US" dirty="0"/>
              <a:t>City anti-displacement programs</a:t>
            </a:r>
          </a:p>
          <a:p>
            <a:pPr marL="235572" indent="-188457">
              <a:lnSpc>
                <a:spcPct val="90000"/>
              </a:lnSpc>
              <a:spcBef>
                <a:spcPts val="1855"/>
              </a:spcBef>
              <a:buSzPct val="80000"/>
              <a:buChar char="•"/>
            </a:pPr>
            <a:r>
              <a:rPr lang="en-US" dirty="0"/>
              <a:t>Prioritize flood-prone neighborhoods &amp; review floodplain vulnerability</a:t>
            </a:r>
          </a:p>
          <a:p>
            <a:pPr marL="235572" indent="-188457">
              <a:lnSpc>
                <a:spcPct val="90000"/>
              </a:lnSpc>
              <a:spcBef>
                <a:spcPts val="1443"/>
              </a:spcBef>
              <a:buSzPct val="80000"/>
              <a:buChar char="•"/>
            </a:pPr>
            <a:r>
              <a:rPr lang="en-US" dirty="0"/>
              <a:t>Resiliency hubs – provide one-stop shops for assistance</a:t>
            </a:r>
          </a:p>
          <a:p>
            <a:endParaRPr lang="en-US" b="0" i="0" dirty="0">
              <a:solidFill>
                <a:srgbClr val="616C72"/>
              </a:solidFill>
              <a:effectLst/>
              <a:latin typeface="Open Sans" panose="020B0606030504020204" pitchFamily="34" charset="0"/>
            </a:endParaRPr>
          </a:p>
          <a:p>
            <a:r>
              <a:rPr lang="en-US" b="1" i="1" dirty="0">
                <a:solidFill>
                  <a:srgbClr val="616C72"/>
                </a:solidFill>
                <a:effectLst/>
                <a:latin typeface="Open Sans" panose="020B0606030504020204" pitchFamily="34" charset="0"/>
              </a:rPr>
              <a:t>Background</a:t>
            </a:r>
          </a:p>
          <a:p>
            <a:pPr marL="235572" indent="-188457">
              <a:lnSpc>
                <a:spcPct val="90000"/>
              </a:lnSpc>
              <a:buSzPts val="1760"/>
              <a:buChar char="•"/>
            </a:pPr>
            <a:r>
              <a:rPr lang="en-US" i="1" dirty="0"/>
              <a:t>How do we prepare residents for climate change impacts that are already </a:t>
            </a:r>
            <a:r>
              <a:rPr lang="en-US"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happening</a:t>
            </a:r>
            <a:r>
              <a:rPr lang="en-US" i="1" dirty="0"/>
              <a:t>?</a:t>
            </a:r>
          </a:p>
          <a:p>
            <a:pPr marL="235572" indent="-188457">
              <a:lnSpc>
                <a:spcPct val="90000"/>
              </a:lnSpc>
              <a:spcBef>
                <a:spcPts val="1443"/>
              </a:spcBef>
              <a:buSzPts val="1760"/>
              <a:buChar char="•"/>
            </a:pPr>
            <a:r>
              <a:rPr lang="en-US" i="1" dirty="0"/>
              <a:t>Risks: Flooding, Heatwaves, extreme cold. </a:t>
            </a:r>
          </a:p>
          <a:p>
            <a:pPr marL="235572" indent="-188457">
              <a:lnSpc>
                <a:spcPct val="90000"/>
              </a:lnSpc>
              <a:spcBef>
                <a:spcPts val="1443"/>
              </a:spcBef>
              <a:buSzPts val="1760"/>
              <a:buChar char="•"/>
            </a:pPr>
            <a:r>
              <a:rPr lang="en-US" i="1" dirty="0"/>
              <a:t>MMSD Resilience Plan</a:t>
            </a:r>
          </a:p>
          <a:p>
            <a:pPr marL="235572" indent="-188457">
              <a:lnSpc>
                <a:spcPct val="90000"/>
              </a:lnSpc>
              <a:spcBef>
                <a:spcPts val="1443"/>
              </a:spcBef>
              <a:buSzPts val="1760"/>
              <a:buChar char="•"/>
            </a:pPr>
            <a:r>
              <a:rPr lang="en-US" i="1" dirty="0"/>
              <a:t>ECO EPA Environmental Justice Grant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8480B-B1B7-4D26-9564-EAC913E2B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661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 existing spending on the fossil fuel economy, + repairing the damage of climate change</a:t>
            </a:r>
          </a:p>
          <a:p>
            <a:endParaRPr lang="en-US" dirty="0"/>
          </a:p>
          <a:p>
            <a:r>
              <a:rPr lang="en-US" dirty="0"/>
              <a:t>Reallocate existing budgets for climate friendly solutions. For example, the millions of dollars spent annually on road expansions can be used for safer streets</a:t>
            </a:r>
          </a:p>
          <a:p>
            <a:endParaRPr lang="en-US" dirty="0"/>
          </a:p>
          <a:p>
            <a:r>
              <a:rPr lang="en-US" dirty="0"/>
              <a:t>Financing tools like Me2 loans and Property Assessed Clean Energy Financing make loans available to people and businesses so they can afford energy efficiency improvements and solar energy</a:t>
            </a:r>
          </a:p>
          <a:p>
            <a:endParaRPr lang="en-US" dirty="0"/>
          </a:p>
          <a:p>
            <a:r>
              <a:rPr lang="en-US" dirty="0"/>
              <a:t>Utilize new federal funds available through the Infrastructure Investment and Jobs Act and Inflation Reduction Act.</a:t>
            </a:r>
          </a:p>
          <a:p>
            <a:endParaRPr lang="en-US" dirty="0"/>
          </a:p>
          <a:p>
            <a:r>
              <a:rPr lang="en-US" dirty="0"/>
              <a:t>The Plan provides a detailed outline that aligns the 10 Big Ideas to new funding sources.</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27B8480B-B1B7-4D26-9564-EAC913E2B1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148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9513"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90D29-37C8-408C-AF6F-B5FE22781B27}"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182459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634" eaLnBrk="0" hangingPunct="0">
              <a:defRPr>
                <a:solidFill>
                  <a:schemeClr val="tx1"/>
                </a:solidFill>
                <a:latin typeface="Friz Quadrata Std" pitchFamily="34" charset="0"/>
              </a:defRPr>
            </a:lvl1pPr>
            <a:lvl2pPr marL="739161" indent="-284293" defTabSz="917634" eaLnBrk="0" hangingPunct="0">
              <a:defRPr>
                <a:solidFill>
                  <a:schemeClr val="tx1"/>
                </a:solidFill>
                <a:latin typeface="Friz Quadrata Std" pitchFamily="34" charset="0"/>
              </a:defRPr>
            </a:lvl2pPr>
            <a:lvl3pPr marL="1137171" indent="-227434" defTabSz="917634" eaLnBrk="0" hangingPunct="0">
              <a:defRPr>
                <a:solidFill>
                  <a:schemeClr val="tx1"/>
                </a:solidFill>
                <a:latin typeface="Friz Quadrata Std" pitchFamily="34" charset="0"/>
              </a:defRPr>
            </a:lvl3pPr>
            <a:lvl4pPr marL="1592039" indent="-227434" defTabSz="917634" eaLnBrk="0" hangingPunct="0">
              <a:defRPr>
                <a:solidFill>
                  <a:schemeClr val="tx1"/>
                </a:solidFill>
                <a:latin typeface="Friz Quadrata Std" pitchFamily="34" charset="0"/>
              </a:defRPr>
            </a:lvl4pPr>
            <a:lvl5pPr marL="2046907" indent="-227434" defTabSz="917634" eaLnBrk="0" hangingPunct="0">
              <a:defRPr>
                <a:solidFill>
                  <a:schemeClr val="tx1"/>
                </a:solidFill>
                <a:latin typeface="Friz Quadrata Std" pitchFamily="34" charset="0"/>
              </a:defRPr>
            </a:lvl5pPr>
            <a:lvl6pPr marL="2501776" indent="-227434" defTabSz="917634" eaLnBrk="0" fontAlgn="base" hangingPunct="0">
              <a:spcBef>
                <a:spcPct val="0"/>
              </a:spcBef>
              <a:spcAft>
                <a:spcPct val="0"/>
              </a:spcAft>
              <a:defRPr>
                <a:solidFill>
                  <a:schemeClr val="tx1"/>
                </a:solidFill>
                <a:latin typeface="Friz Quadrata Std" pitchFamily="34" charset="0"/>
              </a:defRPr>
            </a:lvl6pPr>
            <a:lvl7pPr marL="2956644" indent="-227434" defTabSz="917634" eaLnBrk="0" fontAlgn="base" hangingPunct="0">
              <a:spcBef>
                <a:spcPct val="0"/>
              </a:spcBef>
              <a:spcAft>
                <a:spcPct val="0"/>
              </a:spcAft>
              <a:defRPr>
                <a:solidFill>
                  <a:schemeClr val="tx1"/>
                </a:solidFill>
                <a:latin typeface="Friz Quadrata Std" pitchFamily="34" charset="0"/>
              </a:defRPr>
            </a:lvl7pPr>
            <a:lvl8pPr marL="3411512" indent="-227434" defTabSz="917634" eaLnBrk="0" fontAlgn="base" hangingPunct="0">
              <a:spcBef>
                <a:spcPct val="0"/>
              </a:spcBef>
              <a:spcAft>
                <a:spcPct val="0"/>
              </a:spcAft>
              <a:defRPr>
                <a:solidFill>
                  <a:schemeClr val="tx1"/>
                </a:solidFill>
                <a:latin typeface="Friz Quadrata Std" pitchFamily="34" charset="0"/>
              </a:defRPr>
            </a:lvl8pPr>
            <a:lvl9pPr marL="3866380" indent="-227434" defTabSz="917634" eaLnBrk="0" fontAlgn="base" hangingPunct="0">
              <a:spcBef>
                <a:spcPct val="0"/>
              </a:spcBef>
              <a:spcAft>
                <a:spcPct val="0"/>
              </a:spcAft>
              <a:defRPr>
                <a:solidFill>
                  <a:schemeClr val="tx1"/>
                </a:solidFill>
                <a:latin typeface="Friz Quadrata Std" pitchFamily="34" charset="0"/>
              </a:defRPr>
            </a:lvl9pPr>
          </a:lstStyle>
          <a:p>
            <a:pPr eaLnBrk="1" hangingPunct="1"/>
            <a:fld id="{4F56690C-A8CD-437F-94C5-72A3ECDAF055}" type="slidenum">
              <a:rPr lang="en-US" altLang="en-US" smtClean="0">
                <a:latin typeface="Arial" charset="0"/>
              </a:rPr>
              <a:pPr eaLnBrk="1" hangingPunct="1"/>
              <a:t>4</a:t>
            </a:fld>
            <a:endParaRPr lang="en-US" altLang="en-US" dirty="0">
              <a:latin typeface="Arial" charset="0"/>
            </a:endParaRPr>
          </a:p>
        </p:txBody>
      </p:sp>
      <p:sp>
        <p:nvSpPr>
          <p:cNvPr id="28675" name="Rectangle 2"/>
          <p:cNvSpPr>
            <a:spLocks noGrp="1" noRot="1" noChangeAspect="1" noChangeArrowheads="1" noTextEdit="1"/>
          </p:cNvSpPr>
          <p:nvPr>
            <p:ph type="sldImg"/>
          </p:nvPr>
        </p:nvSpPr>
        <p:spPr>
          <a:xfrm>
            <a:off x="358775" y="692150"/>
            <a:ext cx="6142038" cy="3455988"/>
          </a:xfrm>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7025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8775" y="692150"/>
            <a:ext cx="6142038" cy="3455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82E07-FBAB-4ACD-A264-3717072D3BCE}" type="slidenum">
              <a:rPr lang="en-US" smtClean="0"/>
              <a:t>6</a:t>
            </a:fld>
            <a:endParaRPr lang="en-US" dirty="0"/>
          </a:p>
        </p:txBody>
      </p:sp>
    </p:spTree>
    <p:extLst>
      <p:ext uri="{BB962C8B-B14F-4D97-AF65-F5344CB8AC3E}">
        <p14:creationId xmlns:p14="http://schemas.microsoft.com/office/powerpoint/2010/main" val="3969810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8775" y="692150"/>
            <a:ext cx="6142038" cy="34559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B162D12-0BB9-4DEE-8B7F-39D1F8D8664E}"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293189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Kevin</a:t>
            </a:r>
            <a:endParaRPr dirty="0"/>
          </a:p>
        </p:txBody>
      </p:sp>
    </p:spTree>
    <p:extLst>
      <p:ext uri="{BB962C8B-B14F-4D97-AF65-F5344CB8AC3E}">
        <p14:creationId xmlns:p14="http://schemas.microsoft.com/office/powerpoint/2010/main" val="1513578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200" b="1" dirty="0">
              <a:solidFill>
                <a:srgbClr val="333333"/>
              </a:solidFill>
              <a:effectLst/>
              <a:latin typeface="+mn-lt"/>
              <a:ea typeface="Calibri" panose="020F0502020204030204" pitchFamily="34" charset="0"/>
              <a:cs typeface="Calibri" panose="020F0502020204030204" pitchFamily="34" charset="0"/>
            </a:endParaRPr>
          </a:p>
          <a:p>
            <a:pPr marL="0" marR="0">
              <a:spcBef>
                <a:spcPts val="0"/>
              </a:spcBef>
              <a:spcAft>
                <a:spcPts val="0"/>
              </a:spcAft>
            </a:pPr>
            <a:r>
              <a:rPr lang="en-US" sz="1200" b="1" dirty="0">
                <a:solidFill>
                  <a:srgbClr val="333333"/>
                </a:solidFill>
                <a:effectLst/>
                <a:latin typeface="+mn-lt"/>
                <a:ea typeface="Calibri" panose="020F0502020204030204" pitchFamily="34" charset="0"/>
                <a:cs typeface="Calibri" panose="020F0502020204030204" pitchFamily="34" charset="0"/>
              </a:rPr>
              <a:t>The proposals are organized around Ten Big Ideas </a:t>
            </a:r>
            <a:r>
              <a:rPr lang="en-US" sz="1200" b="0" dirty="0">
                <a:solidFill>
                  <a:srgbClr val="333333"/>
                </a:solidFill>
                <a:effectLst/>
                <a:latin typeface="+mn-lt"/>
                <a:ea typeface="Calibri" panose="020F0502020204030204" pitchFamily="34" charset="0"/>
                <a:cs typeface="Calibri" panose="020F0502020204030204" pitchFamily="34" charset="0"/>
              </a:rPr>
              <a:t>that identify actions we can take to reduce emissions and improve our city. All include an equity component – creating or expanding family supporting green jobs.</a:t>
            </a:r>
          </a:p>
          <a:p>
            <a:pPr marL="0" marR="0">
              <a:spcBef>
                <a:spcPts val="0"/>
              </a:spcBef>
              <a:spcAft>
                <a:spcPts val="0"/>
              </a:spcAft>
            </a:pPr>
            <a:endParaRPr lang="en-US" sz="1200" b="0" dirty="0">
              <a:solidFill>
                <a:srgbClr val="333333"/>
              </a:solidFill>
              <a:effectLst/>
              <a:latin typeface="+mn-lt"/>
              <a:ea typeface="Calibri" panose="020F0502020204030204" pitchFamily="34" charset="0"/>
              <a:cs typeface="Calibri" panose="020F0502020204030204" pitchFamily="34" charset="0"/>
            </a:endParaRPr>
          </a:p>
          <a:p>
            <a:pPr marL="0" marR="0">
              <a:spcBef>
                <a:spcPts val="0"/>
              </a:spcBef>
              <a:spcAft>
                <a:spcPts val="0"/>
              </a:spcAft>
            </a:pPr>
            <a:r>
              <a:rPr lang="en-US" sz="1200" b="0" dirty="0">
                <a:solidFill>
                  <a:srgbClr val="333333"/>
                </a:solidFill>
                <a:effectLst/>
                <a:latin typeface="+mn-lt"/>
                <a:ea typeface="Calibri" panose="020F0502020204030204" pitchFamily="34" charset="0"/>
                <a:cs typeface="Calibri" panose="020F0502020204030204" pitchFamily="34" charset="0"/>
              </a:rPr>
              <a:t>Some of these proposed recommendations are already in partial development or deployment, but all need to be approved by the Common Council. </a:t>
            </a:r>
          </a:p>
          <a:p>
            <a:pPr marL="0" marR="0">
              <a:spcBef>
                <a:spcPts val="0"/>
              </a:spcBef>
              <a:spcAft>
                <a:spcPts val="0"/>
              </a:spcAft>
            </a:pPr>
            <a:r>
              <a:rPr lang="en-US" sz="1200" b="0" u="sng" dirty="0">
                <a:solidFill>
                  <a:srgbClr val="333333"/>
                </a:solidFill>
                <a:effectLst/>
                <a:latin typeface="+mn-lt"/>
                <a:ea typeface="Calibri" panose="020F0502020204030204" pitchFamily="34" charset="0"/>
                <a:cs typeface="Calibri" panose="020F0502020204030204" pitchFamily="34" charset="0"/>
              </a:rPr>
              <a:t>And</a:t>
            </a:r>
            <a:r>
              <a:rPr lang="en-US" sz="1200" b="0" dirty="0">
                <a:solidFill>
                  <a:srgbClr val="333333"/>
                </a:solidFill>
                <a:effectLst/>
                <a:latin typeface="+mn-lt"/>
                <a:ea typeface="Calibri" panose="020F0502020204030204" pitchFamily="34" charset="0"/>
                <a:cs typeface="Calibri" panose="020F0502020204030204" pitchFamily="34" charset="0"/>
              </a:rPr>
              <a:t> full implementation will depend on funding by the city and county governments.</a:t>
            </a:r>
          </a:p>
          <a:p>
            <a:pPr marL="0" marR="0">
              <a:spcBef>
                <a:spcPts val="0"/>
              </a:spcBef>
              <a:spcAft>
                <a:spcPts val="0"/>
              </a:spcAft>
            </a:pPr>
            <a:endParaRPr lang="en-US" sz="1200" b="1" dirty="0">
              <a:solidFill>
                <a:srgbClr val="333333"/>
              </a:solidFill>
              <a:effectLst/>
              <a:latin typeface="+mn-lt"/>
              <a:ea typeface="Calibri" panose="020F0502020204030204" pitchFamily="34" charset="0"/>
              <a:cs typeface="Calibri" panose="020F0502020204030204" pitchFamily="34" charset="0"/>
            </a:endParaRPr>
          </a:p>
          <a:p>
            <a:pPr marL="0" marR="0">
              <a:spcBef>
                <a:spcPts val="0"/>
              </a:spcBef>
              <a:spcAft>
                <a:spcPts val="0"/>
              </a:spcAft>
            </a:pPr>
            <a:r>
              <a:rPr lang="en-US" sz="1100" b="0" dirty="0">
                <a:solidFill>
                  <a:srgbClr val="333333"/>
                </a:solidFill>
                <a:effectLst/>
                <a:latin typeface="+mn-lt"/>
                <a:ea typeface="Calibri" panose="020F0502020204030204" pitchFamily="34" charset="0"/>
                <a:cs typeface="Calibri" panose="020F0502020204030204" pitchFamily="34" charset="0"/>
              </a:rPr>
              <a:t>Let’s take a look. The first three recommendations are focused on buildings.</a:t>
            </a:r>
          </a:p>
          <a:p>
            <a:pPr marL="171450" marR="0" indent="-171450">
              <a:spcBef>
                <a:spcPts val="0"/>
              </a:spcBef>
              <a:spcAft>
                <a:spcPts val="0"/>
              </a:spcAft>
              <a:buFont typeface="Arial" panose="020B0604020202020204" pitchFamily="34" charset="0"/>
              <a:buChar char="•"/>
            </a:pPr>
            <a:endParaRPr lang="en-US" sz="1200" b="0" dirty="0">
              <a:solidFill>
                <a:srgbClr val="333333"/>
              </a:solidFill>
              <a:effectLst/>
              <a:latin typeface="+mn-lt"/>
              <a:ea typeface="Calibri" panose="020F0502020204030204" pitchFamily="34" charset="0"/>
              <a:cs typeface="Calibri" panose="020F0502020204030204" pitchFamily="34" charset="0"/>
            </a:endParaRPr>
          </a:p>
          <a:p>
            <a:pPr marL="0" marR="0">
              <a:spcBef>
                <a:spcPts val="0"/>
              </a:spcBef>
              <a:spcAft>
                <a:spcPts val="0"/>
              </a:spcAft>
            </a:pPr>
            <a:endParaRPr lang="en-US" sz="1200" b="1" dirty="0">
              <a:solidFill>
                <a:srgbClr val="333333"/>
              </a:solidFill>
              <a:effectLst/>
              <a:latin typeface="+mn-lt"/>
              <a:ea typeface="Calibri" panose="020F0502020204030204" pitchFamily="34" charset="0"/>
              <a:cs typeface="Calibri" panose="020F0502020204030204" pitchFamily="34" charset="0"/>
            </a:endParaRPr>
          </a:p>
          <a:p>
            <a:pPr marL="0" marR="0">
              <a:spcBef>
                <a:spcPts val="0"/>
              </a:spcBef>
              <a:spcAft>
                <a:spcPts val="0"/>
              </a:spcAft>
            </a:pPr>
            <a:endParaRPr lang="en-US" sz="1200" b="1" dirty="0">
              <a:solidFill>
                <a:srgbClr val="333333"/>
              </a:solidFill>
              <a:effectLst/>
              <a:latin typeface="+mn-l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69F3F9-0A45-41C7-B0F6-E5BDE078C5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425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FFFFFF"/>
                </a:solidFill>
                <a:effectLst/>
                <a:latin typeface="inherit"/>
              </a:rPr>
              <a:t>The Green Jobs Accelerator will link workers to training and employment resources in the green jobs sector, which will enable us to address climate change.</a:t>
            </a:r>
            <a:endParaRPr lang="en-US" b="0" i="0" dirty="0">
              <a:solidFill>
                <a:srgbClr val="616C72"/>
              </a:solidFill>
              <a:effectLst/>
              <a:latin typeface="inherit"/>
            </a:endParaRPr>
          </a:p>
          <a:p>
            <a:pPr algn="l"/>
            <a:endParaRPr lang="en-US" b="0" i="0" dirty="0">
              <a:solidFill>
                <a:srgbClr val="616C72"/>
              </a:solidFill>
              <a:effectLst/>
              <a:latin typeface="inherit"/>
            </a:endParaRPr>
          </a:p>
          <a:p>
            <a:pPr algn="l"/>
            <a:r>
              <a:rPr lang="en-US" b="1" i="0" dirty="0">
                <a:solidFill>
                  <a:srgbClr val="FFFFFF"/>
                </a:solidFill>
                <a:effectLst/>
                <a:latin typeface="Open Sans" panose="020B0606030504020204" pitchFamily="34" charset="0"/>
              </a:rPr>
              <a:t>Goal</a:t>
            </a:r>
            <a:r>
              <a:rPr lang="en-US" b="1" i="0" dirty="0">
                <a:solidFill>
                  <a:srgbClr val="616C72"/>
                </a:solidFill>
                <a:effectLst/>
                <a:latin typeface="Open Sans" panose="020B0606030504020204" pitchFamily="34" charset="0"/>
              </a:rPr>
              <a:t>: </a:t>
            </a:r>
            <a:r>
              <a:rPr lang="en-US" b="0" i="0" dirty="0">
                <a:solidFill>
                  <a:srgbClr val="FFFFFF"/>
                </a:solidFill>
                <a:effectLst/>
                <a:latin typeface="inherit"/>
              </a:rPr>
              <a:t>Create an inclusive workforce in the green jobs sector.</a:t>
            </a:r>
            <a:endParaRPr lang="en-US" b="0" i="0" dirty="0">
              <a:solidFill>
                <a:srgbClr val="616C72"/>
              </a:solidFill>
              <a:effectLst/>
              <a:latin typeface="inherit"/>
            </a:endParaRPr>
          </a:p>
          <a:p>
            <a:pPr algn="l"/>
            <a:r>
              <a:rPr lang="en-US" b="1" i="0" dirty="0">
                <a:solidFill>
                  <a:srgbClr val="FFFFFF"/>
                </a:solidFill>
                <a:effectLst/>
                <a:latin typeface="Open Sans" panose="020B0606030504020204" pitchFamily="34" charset="0"/>
              </a:rPr>
              <a:t> </a:t>
            </a:r>
            <a:endParaRPr lang="en-US" b="1" i="0" dirty="0">
              <a:solidFill>
                <a:srgbClr val="616C72"/>
              </a:solidFill>
              <a:effectLst/>
              <a:latin typeface="Open Sans" panose="020B0606030504020204" pitchFamily="34" charset="0"/>
            </a:endParaRPr>
          </a:p>
          <a:p>
            <a:pPr algn="l"/>
            <a:r>
              <a:rPr lang="en-US" b="1" i="0" dirty="0">
                <a:solidFill>
                  <a:srgbClr val="FFFFFF"/>
                </a:solidFill>
                <a:effectLst/>
                <a:latin typeface="Open Sans" panose="020B0606030504020204" pitchFamily="34" charset="0"/>
              </a:rPr>
              <a:t>Why This Is Important</a:t>
            </a:r>
            <a:endParaRPr lang="en-US" b="1" i="0" dirty="0">
              <a:solidFill>
                <a:srgbClr val="616C72"/>
              </a:solidFill>
              <a:effectLst/>
              <a:latin typeface="Open Sans" panose="020B0606030504020204" pitchFamily="34" charset="0"/>
            </a:endParaRPr>
          </a:p>
          <a:p>
            <a:pPr algn="l">
              <a:buFont typeface="Arial" panose="020B0604020202020204" pitchFamily="34" charset="0"/>
              <a:buChar char="•"/>
            </a:pPr>
            <a:r>
              <a:rPr lang="en-US" b="1" i="0" dirty="0">
                <a:solidFill>
                  <a:srgbClr val="FFFFFF"/>
                </a:solidFill>
                <a:effectLst/>
                <a:latin typeface="inherit"/>
              </a:rPr>
              <a:t>Climate:</a:t>
            </a:r>
            <a:r>
              <a:rPr lang="en-US" b="0" i="0" dirty="0">
                <a:solidFill>
                  <a:srgbClr val="FFFFFF"/>
                </a:solidFill>
                <a:effectLst/>
                <a:latin typeface="inherit"/>
              </a:rPr>
              <a:t> We need workers who are skilled in producing clean energy, increasing the energy efficiency of our buildings, and caring for the environment.</a:t>
            </a:r>
            <a:endParaRPr lang="en-US" b="0" i="0" dirty="0">
              <a:solidFill>
                <a:srgbClr val="616C72"/>
              </a:solidFill>
              <a:effectLst/>
              <a:latin typeface="inherit"/>
            </a:endParaRPr>
          </a:p>
          <a:p>
            <a:pPr algn="l">
              <a:buFont typeface="Arial" panose="020B0604020202020204" pitchFamily="34" charset="0"/>
              <a:buChar char="•"/>
            </a:pPr>
            <a:r>
              <a:rPr lang="en-US" b="1" i="0" dirty="0">
                <a:solidFill>
                  <a:srgbClr val="FFFFFF"/>
                </a:solidFill>
                <a:effectLst/>
                <a:latin typeface="inherit"/>
              </a:rPr>
              <a:t>Economic Equity:</a:t>
            </a:r>
            <a:r>
              <a:rPr lang="en-US" b="0" i="0" dirty="0">
                <a:solidFill>
                  <a:srgbClr val="FFFFFF"/>
                </a:solidFill>
                <a:effectLst/>
                <a:latin typeface="inherit"/>
              </a:rPr>
              <a:t> Workers in our community – regardless of race or gender – should be able to benefit from the increasing number of well-paid green jobs. </a:t>
            </a:r>
            <a:endParaRPr lang="en-US" b="0" i="0" dirty="0">
              <a:solidFill>
                <a:srgbClr val="616C72"/>
              </a:solidFill>
              <a:effectLst/>
              <a:latin typeface="inherit"/>
            </a:endParaRPr>
          </a:p>
          <a:p>
            <a:br>
              <a:rPr lang="en-US" b="0" i="0" dirty="0">
                <a:solidFill>
                  <a:srgbClr val="616C72"/>
                </a:solidFill>
                <a:effectLst/>
                <a:latin typeface="Open Sans" panose="020B0606030504020204" pitchFamily="34" charset="0"/>
              </a:rPr>
            </a:br>
            <a:r>
              <a:rPr lang="en-US" b="1" i="0" dirty="0">
                <a:solidFill>
                  <a:srgbClr val="616C72"/>
                </a:solidFill>
                <a:effectLst/>
                <a:latin typeface="Open Sans" panose="020B0606030504020204" pitchFamily="34" charset="0"/>
              </a:rPr>
              <a:t>Recommendations</a:t>
            </a:r>
          </a:p>
          <a:p>
            <a:pPr marL="235572" indent="-188457">
              <a:lnSpc>
                <a:spcPct val="90000"/>
              </a:lnSpc>
              <a:buSzPct val="80000"/>
              <a:buChar char="•"/>
            </a:pPr>
            <a:r>
              <a:rPr lang="en-US" dirty="0"/>
              <a:t>Clarify career pathways</a:t>
            </a:r>
          </a:p>
          <a:p>
            <a:pPr marL="235572" indent="-188457">
              <a:lnSpc>
                <a:spcPct val="90000"/>
              </a:lnSpc>
              <a:spcBef>
                <a:spcPts val="1443"/>
              </a:spcBef>
              <a:buSzPct val="80000"/>
              <a:buChar char="•"/>
            </a:pPr>
            <a:r>
              <a:rPr lang="en-US" dirty="0"/>
              <a:t>Recruit potential workers and link them to training with supports (including CDL, OSHA-10, other skills)</a:t>
            </a:r>
          </a:p>
          <a:p>
            <a:pPr marL="235572" indent="-188457">
              <a:lnSpc>
                <a:spcPct val="90000"/>
              </a:lnSpc>
              <a:spcBef>
                <a:spcPts val="1443"/>
              </a:spcBef>
              <a:buSzPct val="80000"/>
              <a:buChar char="•"/>
            </a:pPr>
            <a:r>
              <a:rPr lang="en-US" dirty="0"/>
              <a:t>Link to employment opportunities</a:t>
            </a:r>
          </a:p>
          <a:p>
            <a:pPr marL="706716" lvl="1" indent="-188457">
              <a:lnSpc>
                <a:spcPct val="90000"/>
              </a:lnSpc>
              <a:spcBef>
                <a:spcPts val="1443"/>
              </a:spcBef>
              <a:buSzPct val="80000"/>
              <a:buChar char="•"/>
            </a:pPr>
            <a:r>
              <a:rPr lang="en-US" dirty="0"/>
              <a:t>Transitional jobs with career ladders</a:t>
            </a:r>
          </a:p>
          <a:p>
            <a:pPr marL="706716" lvl="1" indent="-188457">
              <a:lnSpc>
                <a:spcPct val="90000"/>
              </a:lnSpc>
              <a:spcBef>
                <a:spcPts val="1855"/>
              </a:spcBef>
              <a:buSzPct val="80000"/>
              <a:buChar char="•"/>
            </a:pPr>
            <a:r>
              <a:rPr lang="en-US" dirty="0"/>
              <a:t>Community benefits agreements for publicly funded projects</a:t>
            </a:r>
          </a:p>
          <a:p>
            <a:pPr marL="706716" lvl="1" indent="-188457">
              <a:lnSpc>
                <a:spcPct val="90000"/>
              </a:lnSpc>
              <a:spcBef>
                <a:spcPts val="1443"/>
              </a:spcBef>
              <a:buSzPct val="80000"/>
              <a:buChar char="•"/>
            </a:pPr>
            <a:r>
              <a:rPr lang="en-US" dirty="0"/>
              <a:t>MOUs with employers for diversity and inclusion goals</a:t>
            </a:r>
          </a:p>
          <a:p>
            <a:pPr marL="235572" indent="-188457">
              <a:lnSpc>
                <a:spcPct val="90000"/>
              </a:lnSpc>
              <a:spcBef>
                <a:spcPts val="1443"/>
              </a:spcBef>
              <a:buSzPct val="80000"/>
              <a:buChar char="•"/>
            </a:pPr>
            <a:r>
              <a:rPr lang="en-US" dirty="0"/>
              <a:t>Support black and brown employers</a:t>
            </a:r>
          </a:p>
          <a:p>
            <a:pPr marL="47115">
              <a:lnSpc>
                <a:spcPct val="90000"/>
              </a:lnSpc>
              <a:spcBef>
                <a:spcPts val="1443"/>
              </a:spcBef>
              <a:buSzPct val="80000"/>
            </a:pPr>
            <a:endParaRPr lang="en-US" i="1" dirty="0"/>
          </a:p>
          <a:p>
            <a:pPr marL="235572" indent="-188457">
              <a:lnSpc>
                <a:spcPct val="90000"/>
              </a:lnSpc>
              <a:spcBef>
                <a:spcPts val="1443"/>
              </a:spcBef>
              <a:buSzPct val="80000"/>
              <a:buChar char="•"/>
            </a:pPr>
            <a:r>
              <a:rPr lang="en-US" dirty="0"/>
              <a:t>Need to scale up </a:t>
            </a:r>
            <a:r>
              <a:rPr lang="en-US" u="sng" dirty="0"/>
              <a:t>now</a:t>
            </a:r>
            <a:r>
              <a:rPr lang="en-US" dirty="0"/>
              <a:t> to prepare for major federal infrastructure investments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8480B-B1B7-4D26-9564-EAC913E2B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506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rgbClr val="FFFFFF"/>
                </a:solidFill>
              </a:rPr>
              <a:t>Home energy efficiency upgrades can reduce our use of energy, thereby cutting household costs and decreasing greenhouse gas emissions. When combined with lead abatement, they make homes safer for our children and families.</a:t>
            </a:r>
          </a:p>
          <a:p>
            <a:endParaRPr lang="en-US" sz="1800" b="1" dirty="0">
              <a:solidFill>
                <a:srgbClr val="000000"/>
              </a:solidFill>
              <a:latin typeface="Calibri" panose="020F0502020204030204" pitchFamily="34" charset="0"/>
            </a:endParaRPr>
          </a:p>
          <a:p>
            <a:r>
              <a:rPr lang="en-US" sz="1800" b="1" dirty="0">
                <a:solidFill>
                  <a:srgbClr val="000000"/>
                </a:solidFill>
                <a:latin typeface="Calibri" panose="020F0502020204030204" pitchFamily="34" charset="0"/>
              </a:rPr>
              <a:t>Goal</a:t>
            </a:r>
            <a:r>
              <a:rPr lang="en-US" sz="1800" dirty="0">
                <a:solidFill>
                  <a:srgbClr val="000000"/>
                </a:solidFill>
                <a:latin typeface="Calibri" panose="020F0502020204030204" pitchFamily="34" charset="0"/>
              </a:rPr>
              <a:t>: Reduce the amount of energy consumed in heating and cooling our homes and running appliances, while addressing lead safety.</a:t>
            </a:r>
            <a:endParaRPr lang="en-US" sz="1600" dirty="0"/>
          </a:p>
          <a:p>
            <a:endParaRPr lang="en-US" sz="1100" b="1" dirty="0"/>
          </a:p>
          <a:p>
            <a:pPr algn="l"/>
            <a:r>
              <a:rPr lang="en-US" sz="1100" b="1" dirty="0">
                <a:solidFill>
                  <a:srgbClr val="FFFFFF"/>
                </a:solidFill>
              </a:rPr>
              <a:t>Why This Is Important</a:t>
            </a:r>
            <a:endParaRPr lang="en-US" sz="1100" b="1" dirty="0">
              <a:solidFill>
                <a:srgbClr val="616C72"/>
              </a:solidFill>
            </a:endParaRPr>
          </a:p>
          <a:p>
            <a:pPr algn="l">
              <a:buFont typeface="Arial" panose="020B0604020202020204" pitchFamily="34" charset="0"/>
              <a:buChar char="•"/>
            </a:pPr>
            <a:r>
              <a:rPr lang="en-US" sz="1100" b="1" dirty="0">
                <a:solidFill>
                  <a:srgbClr val="FFFFFF"/>
                </a:solidFill>
              </a:rPr>
              <a:t>Climate:</a:t>
            </a:r>
            <a:r>
              <a:rPr lang="en-US" sz="1100" dirty="0">
                <a:solidFill>
                  <a:srgbClr val="FFFFFF"/>
                </a:solidFill>
              </a:rPr>
              <a:t> Housing accounts for 31% of carbon emissions in Milwaukee. Energy efficiency is one of the most cost-effective ways to save help households save money, reduce greenhouse gas emissions, and create jobs.</a:t>
            </a:r>
            <a:endParaRPr lang="en-US" sz="1100" dirty="0">
              <a:solidFill>
                <a:srgbClr val="616C72"/>
              </a:solidFill>
            </a:endParaRPr>
          </a:p>
          <a:p>
            <a:pPr algn="l">
              <a:buFont typeface="Arial" panose="020B0604020202020204" pitchFamily="34" charset="0"/>
              <a:buChar char="•"/>
            </a:pPr>
            <a:r>
              <a:rPr lang="en-US" sz="1100" b="1" dirty="0">
                <a:solidFill>
                  <a:srgbClr val="FFFFFF"/>
                </a:solidFill>
              </a:rPr>
              <a:t>Economic Equity:</a:t>
            </a:r>
            <a:r>
              <a:rPr lang="en-US" sz="1100" dirty="0">
                <a:solidFill>
                  <a:srgbClr val="FFFFFF"/>
                </a:solidFill>
              </a:rPr>
              <a:t> Low-income households, particularly those in predominantly Black or Hispanic neighborhoods, spend almost twice as much of their income on energy as white households. They also report the highest levels of lead poisoning with lead poisoning affecting one-in-four children living impoverished neighborhoods. </a:t>
            </a:r>
            <a:endParaRPr lang="en-US" sz="1100" b="1" dirty="0"/>
          </a:p>
          <a:p>
            <a:endParaRPr lang="en-US" sz="1100" b="1" dirty="0"/>
          </a:p>
          <a:p>
            <a:r>
              <a:rPr lang="en-US" sz="1100" b="1" dirty="0"/>
              <a:t>Recommendation details:</a:t>
            </a:r>
          </a:p>
          <a:p>
            <a:pPr marL="235572" indent="-188457">
              <a:lnSpc>
                <a:spcPct val="90000"/>
              </a:lnSpc>
              <a:buSzPct val="80000"/>
              <a:buChar char="•"/>
            </a:pPr>
            <a:r>
              <a:rPr lang="en-US" sz="1100" dirty="0"/>
              <a:t>Support a holistic approach to housing renovations: coordinate lead abatement, energy efficiency, and other home improvements</a:t>
            </a:r>
          </a:p>
          <a:p>
            <a:pPr marL="235572" indent="-188457">
              <a:lnSpc>
                <a:spcPct val="90000"/>
              </a:lnSpc>
              <a:spcBef>
                <a:spcPts val="1443"/>
              </a:spcBef>
              <a:buSzPct val="80000"/>
              <a:buChar char="•"/>
            </a:pPr>
            <a:r>
              <a:rPr lang="en-US" sz="1100" dirty="0"/>
              <a:t>Streamline systems to help residents enroll in housing programs</a:t>
            </a:r>
          </a:p>
          <a:p>
            <a:pPr marL="235572" indent="-188457">
              <a:lnSpc>
                <a:spcPct val="90000"/>
              </a:lnSpc>
              <a:spcBef>
                <a:spcPts val="1443"/>
              </a:spcBef>
              <a:buSzPct val="80000"/>
              <a:buChar char="•"/>
            </a:pPr>
            <a:r>
              <a:rPr lang="en-US" sz="1100" dirty="0"/>
              <a:t>Expand the Me</a:t>
            </a:r>
            <a:r>
              <a:rPr lang="en-US" sz="1100" baseline="30000" dirty="0"/>
              <a:t>2</a:t>
            </a:r>
            <a:r>
              <a:rPr lang="en-US" sz="1100" dirty="0"/>
              <a:t> program and Weatherization Assistance </a:t>
            </a:r>
          </a:p>
          <a:p>
            <a:pPr marL="235572" indent="-188457">
              <a:lnSpc>
                <a:spcPct val="90000"/>
              </a:lnSpc>
              <a:spcBef>
                <a:spcPts val="1443"/>
              </a:spcBef>
              <a:buSzPct val="80000"/>
              <a:buChar char="•"/>
            </a:pPr>
            <a:r>
              <a:rPr lang="en-US" sz="1100" dirty="0"/>
              <a:t>Develop strategies to replace gas appliances with electric, including cold climate heat pumps</a:t>
            </a:r>
          </a:p>
          <a:p>
            <a:pPr marL="235572" indent="-188457" defTabSz="942289">
              <a:lnSpc>
                <a:spcPct val="90000"/>
              </a:lnSpc>
              <a:spcBef>
                <a:spcPts val="1443"/>
              </a:spcBef>
              <a:buSzPct val="80000"/>
              <a:buFontTx/>
              <a:buChar char="•"/>
              <a:defRPr/>
            </a:pPr>
            <a:r>
              <a:rPr lang="en-US" sz="1100" dirty="0"/>
              <a:t>Support contractor and workforce development</a:t>
            </a:r>
          </a:p>
          <a:p>
            <a:endParaRPr lang="en-US" sz="11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8480B-B1B7-4D26-9564-EAC913E2B1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728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rgbClr val="0070C0"/>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472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4299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6384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25600" y="990601"/>
            <a:ext cx="7010400" cy="5668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0512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6800" y="274638"/>
            <a:ext cx="9245600" cy="1143000"/>
          </a:xfrm>
        </p:spPr>
        <p:txBody>
          <a:bodyPr/>
          <a:lstStyle/>
          <a:p>
            <a:r>
              <a:rPr lang="en-US"/>
              <a:t>Click to edit Master title style</a:t>
            </a:r>
          </a:p>
        </p:txBody>
      </p:sp>
      <p:sp>
        <p:nvSpPr>
          <p:cNvPr id="3" name="Text Placeholder 2"/>
          <p:cNvSpPr>
            <a:spLocks noGrp="1"/>
          </p:cNvSpPr>
          <p:nvPr>
            <p:ph type="body" sz="half" idx="1"/>
          </p:nvPr>
        </p:nvSpPr>
        <p:spPr>
          <a:xfrm>
            <a:off x="609600" y="21336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183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336800" y="274638"/>
            <a:ext cx="9245600" cy="1143000"/>
          </a:xfrm>
        </p:spPr>
        <p:txBody>
          <a:bodyPr/>
          <a:lstStyle/>
          <a:p>
            <a:r>
              <a:rPr lang="en-US"/>
              <a:t>Click to edit Master title style</a:t>
            </a:r>
          </a:p>
        </p:txBody>
      </p:sp>
      <p:sp>
        <p:nvSpPr>
          <p:cNvPr id="3" name="Text Placeholder 2"/>
          <p:cNvSpPr>
            <a:spLocks noGrp="1"/>
          </p:cNvSpPr>
          <p:nvPr>
            <p:ph type="body" sz="half" idx="1"/>
          </p:nvPr>
        </p:nvSpPr>
        <p:spPr>
          <a:xfrm>
            <a:off x="609600" y="21336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21336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4719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687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89A072-4B92-46B3-A12A-8819463A82D3}"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75C85-FD1F-4BE5-80BC-20AC6EFC2376}" type="slidenum">
              <a:rPr lang="en-US" smtClean="0"/>
              <a:t>‹#›</a:t>
            </a:fld>
            <a:endParaRPr lang="en-US"/>
          </a:p>
        </p:txBody>
      </p:sp>
    </p:spTree>
    <p:extLst>
      <p:ext uri="{BB962C8B-B14F-4D97-AF65-F5344CB8AC3E}">
        <p14:creationId xmlns:p14="http://schemas.microsoft.com/office/powerpoint/2010/main" val="138434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9A072-4B92-46B3-A12A-8819463A82D3}"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75C85-FD1F-4BE5-80BC-20AC6EFC2376}" type="slidenum">
              <a:rPr lang="en-US" smtClean="0"/>
              <a:t>‹#›</a:t>
            </a:fld>
            <a:endParaRPr lang="en-US"/>
          </a:p>
        </p:txBody>
      </p:sp>
    </p:spTree>
    <p:extLst>
      <p:ext uri="{BB962C8B-B14F-4D97-AF65-F5344CB8AC3E}">
        <p14:creationId xmlns:p14="http://schemas.microsoft.com/office/powerpoint/2010/main" val="2019031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89A072-4B92-46B3-A12A-8819463A82D3}"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75C85-FD1F-4BE5-80BC-20AC6EFC2376}" type="slidenum">
              <a:rPr lang="en-US" smtClean="0"/>
              <a:t>‹#›</a:t>
            </a:fld>
            <a:endParaRPr lang="en-US"/>
          </a:p>
        </p:txBody>
      </p:sp>
    </p:spTree>
    <p:extLst>
      <p:ext uri="{BB962C8B-B14F-4D97-AF65-F5344CB8AC3E}">
        <p14:creationId xmlns:p14="http://schemas.microsoft.com/office/powerpoint/2010/main" val="596496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9A072-4B92-46B3-A12A-8819463A82D3}"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75C85-FD1F-4BE5-80BC-20AC6EFC2376}" type="slidenum">
              <a:rPr lang="en-US" smtClean="0"/>
              <a:t>‹#›</a:t>
            </a:fld>
            <a:endParaRPr lang="en-US"/>
          </a:p>
        </p:txBody>
      </p:sp>
    </p:spTree>
    <p:extLst>
      <p:ext uri="{BB962C8B-B14F-4D97-AF65-F5344CB8AC3E}">
        <p14:creationId xmlns:p14="http://schemas.microsoft.com/office/powerpoint/2010/main" val="2376077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9A072-4B92-46B3-A12A-8819463A82D3}" type="datetimeFigureOut">
              <a:rPr lang="en-US" smtClean="0"/>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075C85-FD1F-4BE5-80BC-20AC6EFC2376}" type="slidenum">
              <a:rPr lang="en-US" smtClean="0"/>
              <a:t>‹#›</a:t>
            </a:fld>
            <a:endParaRPr lang="en-US"/>
          </a:p>
        </p:txBody>
      </p:sp>
    </p:spTree>
    <p:extLst>
      <p:ext uri="{BB962C8B-B14F-4D97-AF65-F5344CB8AC3E}">
        <p14:creationId xmlns:p14="http://schemas.microsoft.com/office/powerpoint/2010/main" val="61361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9A072-4B92-46B3-A12A-8819463A82D3}"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075C85-FD1F-4BE5-80BC-20AC6EFC2376}" type="slidenum">
              <a:rPr lang="en-US" smtClean="0"/>
              <a:t>‹#›</a:t>
            </a:fld>
            <a:endParaRPr lang="en-US"/>
          </a:p>
        </p:txBody>
      </p:sp>
    </p:spTree>
    <p:extLst>
      <p:ext uri="{BB962C8B-B14F-4D97-AF65-F5344CB8AC3E}">
        <p14:creationId xmlns:p14="http://schemas.microsoft.com/office/powerpoint/2010/main" val="2364180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51200" y="304800"/>
            <a:ext cx="8534400" cy="1143000"/>
          </a:xfrm>
        </p:spPr>
        <p:txBody>
          <a:bodyPr/>
          <a:lstStyle>
            <a:lvl1pPr>
              <a:defRPr>
                <a:solidFill>
                  <a:srgbClr val="0070C0"/>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833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9A072-4B92-46B3-A12A-8819463A82D3}" type="datetimeFigureOut">
              <a:rPr lang="en-US" smtClean="0"/>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75C85-FD1F-4BE5-80BC-20AC6EFC2376}" type="slidenum">
              <a:rPr lang="en-US" smtClean="0"/>
              <a:t>‹#›</a:t>
            </a:fld>
            <a:endParaRPr lang="en-US"/>
          </a:p>
        </p:txBody>
      </p:sp>
    </p:spTree>
    <p:extLst>
      <p:ext uri="{BB962C8B-B14F-4D97-AF65-F5344CB8AC3E}">
        <p14:creationId xmlns:p14="http://schemas.microsoft.com/office/powerpoint/2010/main" val="4054670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89A072-4B92-46B3-A12A-8819463A82D3}"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75C85-FD1F-4BE5-80BC-20AC6EFC2376}" type="slidenum">
              <a:rPr lang="en-US" smtClean="0"/>
              <a:t>‹#›</a:t>
            </a:fld>
            <a:endParaRPr lang="en-US"/>
          </a:p>
        </p:txBody>
      </p:sp>
    </p:spTree>
    <p:extLst>
      <p:ext uri="{BB962C8B-B14F-4D97-AF65-F5344CB8AC3E}">
        <p14:creationId xmlns:p14="http://schemas.microsoft.com/office/powerpoint/2010/main" val="3747965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89A072-4B92-46B3-A12A-8819463A82D3}" type="datetimeFigureOut">
              <a:rPr lang="en-US" smtClean="0"/>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75C85-FD1F-4BE5-80BC-20AC6EFC2376}" type="slidenum">
              <a:rPr lang="en-US" smtClean="0"/>
              <a:t>‹#›</a:t>
            </a:fld>
            <a:endParaRPr lang="en-US"/>
          </a:p>
        </p:txBody>
      </p:sp>
    </p:spTree>
    <p:extLst>
      <p:ext uri="{BB962C8B-B14F-4D97-AF65-F5344CB8AC3E}">
        <p14:creationId xmlns:p14="http://schemas.microsoft.com/office/powerpoint/2010/main" val="4227698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9A072-4B92-46B3-A12A-8819463A82D3}"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75C85-FD1F-4BE5-80BC-20AC6EFC2376}" type="slidenum">
              <a:rPr lang="en-US" smtClean="0"/>
              <a:t>‹#›</a:t>
            </a:fld>
            <a:endParaRPr lang="en-US"/>
          </a:p>
        </p:txBody>
      </p:sp>
    </p:spTree>
    <p:extLst>
      <p:ext uri="{BB962C8B-B14F-4D97-AF65-F5344CB8AC3E}">
        <p14:creationId xmlns:p14="http://schemas.microsoft.com/office/powerpoint/2010/main" val="3972205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9A072-4B92-46B3-A12A-8819463A82D3}" type="datetimeFigureOut">
              <a:rPr lang="en-US" smtClean="0"/>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75C85-FD1F-4BE5-80BC-20AC6EFC2376}" type="slidenum">
              <a:rPr lang="en-US" smtClean="0"/>
              <a:t>‹#›</a:t>
            </a:fld>
            <a:endParaRPr lang="en-US"/>
          </a:p>
        </p:txBody>
      </p:sp>
    </p:spTree>
    <p:extLst>
      <p:ext uri="{BB962C8B-B14F-4D97-AF65-F5344CB8AC3E}">
        <p14:creationId xmlns:p14="http://schemas.microsoft.com/office/powerpoint/2010/main" val="3037079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9A072-4B92-46B3-A12A-8819463A82D3}" type="datetimeFigureOut">
              <a:rPr lang="en-US" smtClean="0"/>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075C85-FD1F-4BE5-80BC-20AC6EFC2376}" type="slidenum">
              <a:rPr lang="en-US" smtClean="0"/>
              <a:t>‹#›</a:t>
            </a:fld>
            <a:endParaRPr lang="en-US"/>
          </a:p>
        </p:txBody>
      </p:sp>
    </p:spTree>
    <p:extLst>
      <p:ext uri="{BB962C8B-B14F-4D97-AF65-F5344CB8AC3E}">
        <p14:creationId xmlns:p14="http://schemas.microsoft.com/office/powerpoint/2010/main" val="4182026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18FE6C-EED3-44F2-90C4-85275E54BB6D}" type="slidenum">
              <a:rPr lang="en-US"/>
              <a:pPr>
                <a:defRPr/>
              </a:pPr>
              <a:t>‹#›</a:t>
            </a:fld>
            <a:endParaRPr lang="en-US"/>
          </a:p>
        </p:txBody>
      </p:sp>
    </p:spTree>
    <p:extLst>
      <p:ext uri="{BB962C8B-B14F-4D97-AF65-F5344CB8AC3E}">
        <p14:creationId xmlns:p14="http://schemas.microsoft.com/office/powerpoint/2010/main" val="544715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91AC5D-AAC0-47B1-AC83-007E312A0209}" type="slidenum">
              <a:rPr lang="en-US"/>
              <a:pPr>
                <a:defRPr/>
              </a:pPr>
              <a:t>‹#›</a:t>
            </a:fld>
            <a:endParaRPr lang="en-US"/>
          </a:p>
        </p:txBody>
      </p:sp>
    </p:spTree>
    <p:extLst>
      <p:ext uri="{BB962C8B-B14F-4D97-AF65-F5344CB8AC3E}">
        <p14:creationId xmlns:p14="http://schemas.microsoft.com/office/powerpoint/2010/main" val="1617479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A5E014-E29A-4165-9391-231A1FF167AC}" type="slidenum">
              <a:rPr lang="en-US"/>
              <a:pPr>
                <a:defRPr/>
              </a:pPr>
              <a:t>‹#›</a:t>
            </a:fld>
            <a:endParaRPr lang="en-US"/>
          </a:p>
        </p:txBody>
      </p:sp>
    </p:spTree>
    <p:extLst>
      <p:ext uri="{BB962C8B-B14F-4D97-AF65-F5344CB8AC3E}">
        <p14:creationId xmlns:p14="http://schemas.microsoft.com/office/powerpoint/2010/main" val="3042142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437110-E2BC-4FB5-AADB-C824384EDEE2}" type="slidenum">
              <a:rPr lang="en-US"/>
              <a:pPr>
                <a:defRPr/>
              </a:pPr>
              <a:t>‹#›</a:t>
            </a:fld>
            <a:endParaRPr lang="en-US"/>
          </a:p>
        </p:txBody>
      </p:sp>
    </p:spTree>
    <p:extLst>
      <p:ext uri="{BB962C8B-B14F-4D97-AF65-F5344CB8AC3E}">
        <p14:creationId xmlns:p14="http://schemas.microsoft.com/office/powerpoint/2010/main" val="3146590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06259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E3BE96-A9EC-449D-8C64-2A8388AE4E9B}" type="slidenum">
              <a:rPr lang="en-US"/>
              <a:pPr>
                <a:defRPr/>
              </a:pPr>
              <a:t>‹#›</a:t>
            </a:fld>
            <a:endParaRPr lang="en-US"/>
          </a:p>
        </p:txBody>
      </p:sp>
    </p:spTree>
    <p:extLst>
      <p:ext uri="{BB962C8B-B14F-4D97-AF65-F5344CB8AC3E}">
        <p14:creationId xmlns:p14="http://schemas.microsoft.com/office/powerpoint/2010/main" val="1177939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21C4DA-DBCB-42A5-ADD9-F265B4204BAD}" type="slidenum">
              <a:rPr lang="en-US"/>
              <a:pPr>
                <a:defRPr/>
              </a:pPr>
              <a:t>‹#›</a:t>
            </a:fld>
            <a:endParaRPr lang="en-US"/>
          </a:p>
        </p:txBody>
      </p:sp>
    </p:spTree>
    <p:extLst>
      <p:ext uri="{BB962C8B-B14F-4D97-AF65-F5344CB8AC3E}">
        <p14:creationId xmlns:p14="http://schemas.microsoft.com/office/powerpoint/2010/main" val="2806262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CC7729-565B-46AC-8486-B20AF879EFBF}" type="slidenum">
              <a:rPr lang="en-US"/>
              <a:pPr>
                <a:defRPr/>
              </a:pPr>
              <a:t>‹#›</a:t>
            </a:fld>
            <a:endParaRPr lang="en-US"/>
          </a:p>
        </p:txBody>
      </p:sp>
    </p:spTree>
    <p:extLst>
      <p:ext uri="{BB962C8B-B14F-4D97-AF65-F5344CB8AC3E}">
        <p14:creationId xmlns:p14="http://schemas.microsoft.com/office/powerpoint/2010/main" val="3752373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C9DD2F-8374-473F-BB04-FD84039EBDE3}" type="slidenum">
              <a:rPr lang="en-US"/>
              <a:pPr>
                <a:defRPr/>
              </a:pPr>
              <a:t>‹#›</a:t>
            </a:fld>
            <a:endParaRPr lang="en-US"/>
          </a:p>
        </p:txBody>
      </p:sp>
    </p:spTree>
    <p:extLst>
      <p:ext uri="{BB962C8B-B14F-4D97-AF65-F5344CB8AC3E}">
        <p14:creationId xmlns:p14="http://schemas.microsoft.com/office/powerpoint/2010/main" val="877622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C24C0D-0073-45EB-86D9-B1E1A4F5B247}" type="slidenum">
              <a:rPr lang="en-US"/>
              <a:pPr>
                <a:defRPr/>
              </a:pPr>
              <a:t>‹#›</a:t>
            </a:fld>
            <a:endParaRPr lang="en-US"/>
          </a:p>
        </p:txBody>
      </p:sp>
    </p:spTree>
    <p:extLst>
      <p:ext uri="{BB962C8B-B14F-4D97-AF65-F5344CB8AC3E}">
        <p14:creationId xmlns:p14="http://schemas.microsoft.com/office/powerpoint/2010/main" val="1749503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D02219-41D1-4029-BCCE-D0D5A5DE4717}" type="slidenum">
              <a:rPr lang="en-US"/>
              <a:pPr>
                <a:defRPr/>
              </a:pPr>
              <a:t>‹#›</a:t>
            </a:fld>
            <a:endParaRPr lang="en-US"/>
          </a:p>
        </p:txBody>
      </p:sp>
    </p:spTree>
    <p:extLst>
      <p:ext uri="{BB962C8B-B14F-4D97-AF65-F5344CB8AC3E}">
        <p14:creationId xmlns:p14="http://schemas.microsoft.com/office/powerpoint/2010/main" val="2708910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F7EE6-72FA-4C8B-B6BC-6473FD7D96B3}" type="slidenum">
              <a:rPr lang="en-US"/>
              <a:pPr>
                <a:defRPr/>
              </a:pPr>
              <a:t>‹#›</a:t>
            </a:fld>
            <a:endParaRPr lang="en-US"/>
          </a:p>
        </p:txBody>
      </p:sp>
    </p:spTree>
    <p:extLst>
      <p:ext uri="{BB962C8B-B14F-4D97-AF65-F5344CB8AC3E}">
        <p14:creationId xmlns:p14="http://schemas.microsoft.com/office/powerpoint/2010/main" val="1375477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D5DE2-4B91-D9FE-BCB5-C4C7C82692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F51599-D8CD-AC13-EDD0-CDBFB7427A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3ED0AB-AB29-14F2-4FDB-EDA08B532039}"/>
              </a:ext>
            </a:extLst>
          </p:cNvPr>
          <p:cNvSpPr>
            <a:spLocks noGrp="1"/>
          </p:cNvSpPr>
          <p:nvPr>
            <p:ph type="dt" sz="half" idx="10"/>
          </p:nvPr>
        </p:nvSpPr>
        <p:spPr/>
        <p:txBody>
          <a:bodyPr/>
          <a:lstStyle/>
          <a:p>
            <a:fld id="{897DFA96-E29D-43F2-92EE-A0AB6A4D5B80}" type="datetimeFigureOut">
              <a:rPr lang="en-US" smtClean="0"/>
              <a:t>4/26/2023</a:t>
            </a:fld>
            <a:endParaRPr lang="en-US"/>
          </a:p>
        </p:txBody>
      </p:sp>
      <p:sp>
        <p:nvSpPr>
          <p:cNvPr id="5" name="Footer Placeholder 4">
            <a:extLst>
              <a:ext uri="{FF2B5EF4-FFF2-40B4-BE49-F238E27FC236}">
                <a16:creationId xmlns:a16="http://schemas.microsoft.com/office/drawing/2014/main" id="{28476259-6D2C-E709-30E6-B6C9A56DE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B82316-063B-5D12-3814-3195EDE8E6D8}"/>
              </a:ext>
            </a:extLst>
          </p:cNvPr>
          <p:cNvSpPr>
            <a:spLocks noGrp="1"/>
          </p:cNvSpPr>
          <p:nvPr>
            <p:ph type="sldNum" sz="quarter" idx="12"/>
          </p:nvPr>
        </p:nvSpPr>
        <p:spPr/>
        <p:txBody>
          <a:bodyPr/>
          <a:lstStyle/>
          <a:p>
            <a:fld id="{9934574A-B3CD-4C89-ACAA-F263F744DDFC}" type="slidenum">
              <a:rPr lang="en-US" smtClean="0"/>
              <a:t>‹#›</a:t>
            </a:fld>
            <a:endParaRPr lang="en-US"/>
          </a:p>
        </p:txBody>
      </p:sp>
    </p:spTree>
    <p:extLst>
      <p:ext uri="{BB962C8B-B14F-4D97-AF65-F5344CB8AC3E}">
        <p14:creationId xmlns:p14="http://schemas.microsoft.com/office/powerpoint/2010/main" val="1845730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851C5-C540-2986-02BF-937CDBB199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FE178-3793-8BAC-850B-628F93D0AE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FE9A1F-7F25-52C4-1239-A2D3149ACB2E}"/>
              </a:ext>
            </a:extLst>
          </p:cNvPr>
          <p:cNvSpPr>
            <a:spLocks noGrp="1"/>
          </p:cNvSpPr>
          <p:nvPr>
            <p:ph type="dt" sz="half" idx="10"/>
          </p:nvPr>
        </p:nvSpPr>
        <p:spPr/>
        <p:txBody>
          <a:bodyPr/>
          <a:lstStyle/>
          <a:p>
            <a:fld id="{897DFA96-E29D-43F2-92EE-A0AB6A4D5B80}" type="datetimeFigureOut">
              <a:rPr lang="en-US" smtClean="0"/>
              <a:t>4/26/2023</a:t>
            </a:fld>
            <a:endParaRPr lang="en-US"/>
          </a:p>
        </p:txBody>
      </p:sp>
      <p:sp>
        <p:nvSpPr>
          <p:cNvPr id="5" name="Footer Placeholder 4">
            <a:extLst>
              <a:ext uri="{FF2B5EF4-FFF2-40B4-BE49-F238E27FC236}">
                <a16:creationId xmlns:a16="http://schemas.microsoft.com/office/drawing/2014/main" id="{C3F394E3-B54D-9A80-8001-71C5AFC13E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88515-94BB-F365-14A7-71743E2B94D2}"/>
              </a:ext>
            </a:extLst>
          </p:cNvPr>
          <p:cNvSpPr>
            <a:spLocks noGrp="1"/>
          </p:cNvSpPr>
          <p:nvPr>
            <p:ph type="sldNum" sz="quarter" idx="12"/>
          </p:nvPr>
        </p:nvSpPr>
        <p:spPr/>
        <p:txBody>
          <a:bodyPr/>
          <a:lstStyle/>
          <a:p>
            <a:fld id="{9934574A-B3CD-4C89-ACAA-F263F744DDFC}" type="slidenum">
              <a:rPr lang="en-US" smtClean="0"/>
              <a:t>‹#›</a:t>
            </a:fld>
            <a:endParaRPr lang="en-US"/>
          </a:p>
        </p:txBody>
      </p:sp>
    </p:spTree>
    <p:extLst>
      <p:ext uri="{BB962C8B-B14F-4D97-AF65-F5344CB8AC3E}">
        <p14:creationId xmlns:p14="http://schemas.microsoft.com/office/powerpoint/2010/main" val="2433386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B58F-9751-39C8-A455-25864214AE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E717E5-2FF1-0D67-29DD-0D2BBF1F50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50C987-658E-6BBF-5DE9-468130A15391}"/>
              </a:ext>
            </a:extLst>
          </p:cNvPr>
          <p:cNvSpPr>
            <a:spLocks noGrp="1"/>
          </p:cNvSpPr>
          <p:nvPr>
            <p:ph type="dt" sz="half" idx="10"/>
          </p:nvPr>
        </p:nvSpPr>
        <p:spPr/>
        <p:txBody>
          <a:bodyPr/>
          <a:lstStyle/>
          <a:p>
            <a:fld id="{897DFA96-E29D-43F2-92EE-A0AB6A4D5B80}" type="datetimeFigureOut">
              <a:rPr lang="en-US" smtClean="0"/>
              <a:t>4/26/2023</a:t>
            </a:fld>
            <a:endParaRPr lang="en-US"/>
          </a:p>
        </p:txBody>
      </p:sp>
      <p:sp>
        <p:nvSpPr>
          <p:cNvPr id="5" name="Footer Placeholder 4">
            <a:extLst>
              <a:ext uri="{FF2B5EF4-FFF2-40B4-BE49-F238E27FC236}">
                <a16:creationId xmlns:a16="http://schemas.microsoft.com/office/drawing/2014/main" id="{6F4243BC-6AE3-2FCE-D84E-6DEB0D6C1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9913A9-F7E4-131F-7642-BCAF9A842342}"/>
              </a:ext>
            </a:extLst>
          </p:cNvPr>
          <p:cNvSpPr>
            <a:spLocks noGrp="1"/>
          </p:cNvSpPr>
          <p:nvPr>
            <p:ph type="sldNum" sz="quarter" idx="12"/>
          </p:nvPr>
        </p:nvSpPr>
        <p:spPr/>
        <p:txBody>
          <a:bodyPr/>
          <a:lstStyle/>
          <a:p>
            <a:fld id="{9934574A-B3CD-4C89-ACAA-F263F744DDFC}" type="slidenum">
              <a:rPr lang="en-US" smtClean="0"/>
              <a:t>‹#›</a:t>
            </a:fld>
            <a:endParaRPr lang="en-US"/>
          </a:p>
        </p:txBody>
      </p:sp>
    </p:spTree>
    <p:extLst>
      <p:ext uri="{BB962C8B-B14F-4D97-AF65-F5344CB8AC3E}">
        <p14:creationId xmlns:p14="http://schemas.microsoft.com/office/powerpoint/2010/main" val="1642535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066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F14DC-C919-537F-5A8A-FE5BDDB3CB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02ECF7-D61F-92D9-0731-B2E163996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7710F3-6DD2-6FD8-6341-6BCDD9347F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77B283-BB3E-0187-1325-0B79EDEC767D}"/>
              </a:ext>
            </a:extLst>
          </p:cNvPr>
          <p:cNvSpPr>
            <a:spLocks noGrp="1"/>
          </p:cNvSpPr>
          <p:nvPr>
            <p:ph type="dt" sz="half" idx="10"/>
          </p:nvPr>
        </p:nvSpPr>
        <p:spPr/>
        <p:txBody>
          <a:bodyPr/>
          <a:lstStyle/>
          <a:p>
            <a:fld id="{897DFA96-E29D-43F2-92EE-A0AB6A4D5B80}" type="datetimeFigureOut">
              <a:rPr lang="en-US" smtClean="0"/>
              <a:t>4/26/2023</a:t>
            </a:fld>
            <a:endParaRPr lang="en-US"/>
          </a:p>
        </p:txBody>
      </p:sp>
      <p:sp>
        <p:nvSpPr>
          <p:cNvPr id="6" name="Footer Placeholder 5">
            <a:extLst>
              <a:ext uri="{FF2B5EF4-FFF2-40B4-BE49-F238E27FC236}">
                <a16:creationId xmlns:a16="http://schemas.microsoft.com/office/drawing/2014/main" id="{4506E791-3B6F-EE17-E6CE-04815E2C2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D7E7A3-E628-B2D6-AF30-42DD120FC293}"/>
              </a:ext>
            </a:extLst>
          </p:cNvPr>
          <p:cNvSpPr>
            <a:spLocks noGrp="1"/>
          </p:cNvSpPr>
          <p:nvPr>
            <p:ph type="sldNum" sz="quarter" idx="12"/>
          </p:nvPr>
        </p:nvSpPr>
        <p:spPr/>
        <p:txBody>
          <a:bodyPr/>
          <a:lstStyle/>
          <a:p>
            <a:fld id="{9934574A-B3CD-4C89-ACAA-F263F744DDFC}" type="slidenum">
              <a:rPr lang="en-US" smtClean="0"/>
              <a:t>‹#›</a:t>
            </a:fld>
            <a:endParaRPr lang="en-US"/>
          </a:p>
        </p:txBody>
      </p:sp>
    </p:spTree>
    <p:extLst>
      <p:ext uri="{BB962C8B-B14F-4D97-AF65-F5344CB8AC3E}">
        <p14:creationId xmlns:p14="http://schemas.microsoft.com/office/powerpoint/2010/main" val="4071122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A197-143D-51AE-EF81-D350E8B036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1A930B-BCB3-6657-9072-77374530E8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41F319-5954-46FB-0EC3-D0FC3A5B0B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E88EB4-D1AE-BC51-D375-909BA02360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A5D58B-CB04-6BB8-364F-16E3F1E2E5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BADF5-DA2F-E840-F0B9-D640FDD62AC5}"/>
              </a:ext>
            </a:extLst>
          </p:cNvPr>
          <p:cNvSpPr>
            <a:spLocks noGrp="1"/>
          </p:cNvSpPr>
          <p:nvPr>
            <p:ph type="dt" sz="half" idx="10"/>
          </p:nvPr>
        </p:nvSpPr>
        <p:spPr/>
        <p:txBody>
          <a:bodyPr/>
          <a:lstStyle/>
          <a:p>
            <a:fld id="{897DFA96-E29D-43F2-92EE-A0AB6A4D5B80}" type="datetimeFigureOut">
              <a:rPr lang="en-US" smtClean="0"/>
              <a:t>4/26/2023</a:t>
            </a:fld>
            <a:endParaRPr lang="en-US"/>
          </a:p>
        </p:txBody>
      </p:sp>
      <p:sp>
        <p:nvSpPr>
          <p:cNvPr id="8" name="Footer Placeholder 7">
            <a:extLst>
              <a:ext uri="{FF2B5EF4-FFF2-40B4-BE49-F238E27FC236}">
                <a16:creationId xmlns:a16="http://schemas.microsoft.com/office/drawing/2014/main" id="{1A8EEE63-CFB2-19E2-F150-C2E18C168A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9EC96C-AB6B-D48F-9CDD-EFA6257A3AEB}"/>
              </a:ext>
            </a:extLst>
          </p:cNvPr>
          <p:cNvSpPr>
            <a:spLocks noGrp="1"/>
          </p:cNvSpPr>
          <p:nvPr>
            <p:ph type="sldNum" sz="quarter" idx="12"/>
          </p:nvPr>
        </p:nvSpPr>
        <p:spPr/>
        <p:txBody>
          <a:bodyPr/>
          <a:lstStyle/>
          <a:p>
            <a:fld id="{9934574A-B3CD-4C89-ACAA-F263F744DDFC}" type="slidenum">
              <a:rPr lang="en-US" smtClean="0"/>
              <a:t>‹#›</a:t>
            </a:fld>
            <a:endParaRPr lang="en-US"/>
          </a:p>
        </p:txBody>
      </p:sp>
    </p:spTree>
    <p:extLst>
      <p:ext uri="{BB962C8B-B14F-4D97-AF65-F5344CB8AC3E}">
        <p14:creationId xmlns:p14="http://schemas.microsoft.com/office/powerpoint/2010/main" val="8342859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D009B-3721-A678-AFE3-1ADAD5935C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8DE24D-ABFB-1CD6-75DD-DEA48D6B4029}"/>
              </a:ext>
            </a:extLst>
          </p:cNvPr>
          <p:cNvSpPr>
            <a:spLocks noGrp="1"/>
          </p:cNvSpPr>
          <p:nvPr>
            <p:ph type="dt" sz="half" idx="10"/>
          </p:nvPr>
        </p:nvSpPr>
        <p:spPr/>
        <p:txBody>
          <a:bodyPr/>
          <a:lstStyle/>
          <a:p>
            <a:fld id="{897DFA96-E29D-43F2-92EE-A0AB6A4D5B80}" type="datetimeFigureOut">
              <a:rPr lang="en-US" smtClean="0"/>
              <a:t>4/26/2023</a:t>
            </a:fld>
            <a:endParaRPr lang="en-US"/>
          </a:p>
        </p:txBody>
      </p:sp>
      <p:sp>
        <p:nvSpPr>
          <p:cNvPr id="4" name="Footer Placeholder 3">
            <a:extLst>
              <a:ext uri="{FF2B5EF4-FFF2-40B4-BE49-F238E27FC236}">
                <a16:creationId xmlns:a16="http://schemas.microsoft.com/office/drawing/2014/main" id="{F911853E-E93D-AA72-4BD3-A44713C2D7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B4778E-D9CB-E0AA-D5B7-24124C1894FE}"/>
              </a:ext>
            </a:extLst>
          </p:cNvPr>
          <p:cNvSpPr>
            <a:spLocks noGrp="1"/>
          </p:cNvSpPr>
          <p:nvPr>
            <p:ph type="sldNum" sz="quarter" idx="12"/>
          </p:nvPr>
        </p:nvSpPr>
        <p:spPr/>
        <p:txBody>
          <a:bodyPr/>
          <a:lstStyle/>
          <a:p>
            <a:fld id="{9934574A-B3CD-4C89-ACAA-F263F744DDFC}" type="slidenum">
              <a:rPr lang="en-US" smtClean="0"/>
              <a:t>‹#›</a:t>
            </a:fld>
            <a:endParaRPr lang="en-US"/>
          </a:p>
        </p:txBody>
      </p:sp>
    </p:spTree>
    <p:extLst>
      <p:ext uri="{BB962C8B-B14F-4D97-AF65-F5344CB8AC3E}">
        <p14:creationId xmlns:p14="http://schemas.microsoft.com/office/powerpoint/2010/main" val="1527612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DF88F8-F12D-334A-E928-A8474AF1B845}"/>
              </a:ext>
            </a:extLst>
          </p:cNvPr>
          <p:cNvSpPr>
            <a:spLocks noGrp="1"/>
          </p:cNvSpPr>
          <p:nvPr>
            <p:ph type="dt" sz="half" idx="10"/>
          </p:nvPr>
        </p:nvSpPr>
        <p:spPr/>
        <p:txBody>
          <a:bodyPr/>
          <a:lstStyle/>
          <a:p>
            <a:fld id="{897DFA96-E29D-43F2-92EE-A0AB6A4D5B80}" type="datetimeFigureOut">
              <a:rPr lang="en-US" smtClean="0"/>
              <a:t>4/26/2023</a:t>
            </a:fld>
            <a:endParaRPr lang="en-US"/>
          </a:p>
        </p:txBody>
      </p:sp>
      <p:sp>
        <p:nvSpPr>
          <p:cNvPr id="3" name="Footer Placeholder 2">
            <a:extLst>
              <a:ext uri="{FF2B5EF4-FFF2-40B4-BE49-F238E27FC236}">
                <a16:creationId xmlns:a16="http://schemas.microsoft.com/office/drawing/2014/main" id="{D2112286-F32C-6AC4-4553-78AA333C3E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EB69D2-81DA-78AA-37CA-9B241A108ECD}"/>
              </a:ext>
            </a:extLst>
          </p:cNvPr>
          <p:cNvSpPr>
            <a:spLocks noGrp="1"/>
          </p:cNvSpPr>
          <p:nvPr>
            <p:ph type="sldNum" sz="quarter" idx="12"/>
          </p:nvPr>
        </p:nvSpPr>
        <p:spPr/>
        <p:txBody>
          <a:bodyPr/>
          <a:lstStyle/>
          <a:p>
            <a:fld id="{9934574A-B3CD-4C89-ACAA-F263F744DDFC}" type="slidenum">
              <a:rPr lang="en-US" smtClean="0"/>
              <a:t>‹#›</a:t>
            </a:fld>
            <a:endParaRPr lang="en-US"/>
          </a:p>
        </p:txBody>
      </p:sp>
    </p:spTree>
    <p:extLst>
      <p:ext uri="{BB962C8B-B14F-4D97-AF65-F5344CB8AC3E}">
        <p14:creationId xmlns:p14="http://schemas.microsoft.com/office/powerpoint/2010/main" val="196693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9DD3-1A35-E0F0-8DDC-5FA5265944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A64181-AF02-58F2-AD92-F51F916717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98B4CB-7710-ADA2-BA53-CDCB01668B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A24BB-CAD8-C49B-3CB0-0B9751D836A2}"/>
              </a:ext>
            </a:extLst>
          </p:cNvPr>
          <p:cNvSpPr>
            <a:spLocks noGrp="1"/>
          </p:cNvSpPr>
          <p:nvPr>
            <p:ph type="dt" sz="half" idx="10"/>
          </p:nvPr>
        </p:nvSpPr>
        <p:spPr/>
        <p:txBody>
          <a:bodyPr/>
          <a:lstStyle/>
          <a:p>
            <a:fld id="{897DFA96-E29D-43F2-92EE-A0AB6A4D5B80}" type="datetimeFigureOut">
              <a:rPr lang="en-US" smtClean="0"/>
              <a:t>4/26/2023</a:t>
            </a:fld>
            <a:endParaRPr lang="en-US"/>
          </a:p>
        </p:txBody>
      </p:sp>
      <p:sp>
        <p:nvSpPr>
          <p:cNvPr id="6" name="Footer Placeholder 5">
            <a:extLst>
              <a:ext uri="{FF2B5EF4-FFF2-40B4-BE49-F238E27FC236}">
                <a16:creationId xmlns:a16="http://schemas.microsoft.com/office/drawing/2014/main" id="{095E044D-9245-D1B2-EE87-745D2A4974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FA1C5D-05B7-BA06-EE0A-F42C09388CAB}"/>
              </a:ext>
            </a:extLst>
          </p:cNvPr>
          <p:cNvSpPr>
            <a:spLocks noGrp="1"/>
          </p:cNvSpPr>
          <p:nvPr>
            <p:ph type="sldNum" sz="quarter" idx="12"/>
          </p:nvPr>
        </p:nvSpPr>
        <p:spPr/>
        <p:txBody>
          <a:bodyPr/>
          <a:lstStyle/>
          <a:p>
            <a:fld id="{9934574A-B3CD-4C89-ACAA-F263F744DDFC}" type="slidenum">
              <a:rPr lang="en-US" smtClean="0"/>
              <a:t>‹#›</a:t>
            </a:fld>
            <a:endParaRPr lang="en-US"/>
          </a:p>
        </p:txBody>
      </p:sp>
    </p:spTree>
    <p:extLst>
      <p:ext uri="{BB962C8B-B14F-4D97-AF65-F5344CB8AC3E}">
        <p14:creationId xmlns:p14="http://schemas.microsoft.com/office/powerpoint/2010/main" val="1508627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3ED95-C72E-EE7E-E3B2-C399241DB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6F9794-017F-2AC1-2DB6-8273154FA5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754E23-369E-A1BB-4F43-B91BF67C5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0DA0BA-BE90-0DC2-F102-D443F17A984D}"/>
              </a:ext>
            </a:extLst>
          </p:cNvPr>
          <p:cNvSpPr>
            <a:spLocks noGrp="1"/>
          </p:cNvSpPr>
          <p:nvPr>
            <p:ph type="dt" sz="half" idx="10"/>
          </p:nvPr>
        </p:nvSpPr>
        <p:spPr/>
        <p:txBody>
          <a:bodyPr/>
          <a:lstStyle/>
          <a:p>
            <a:fld id="{897DFA96-E29D-43F2-92EE-A0AB6A4D5B80}" type="datetimeFigureOut">
              <a:rPr lang="en-US" smtClean="0"/>
              <a:t>4/26/2023</a:t>
            </a:fld>
            <a:endParaRPr lang="en-US"/>
          </a:p>
        </p:txBody>
      </p:sp>
      <p:sp>
        <p:nvSpPr>
          <p:cNvPr id="6" name="Footer Placeholder 5">
            <a:extLst>
              <a:ext uri="{FF2B5EF4-FFF2-40B4-BE49-F238E27FC236}">
                <a16:creationId xmlns:a16="http://schemas.microsoft.com/office/drawing/2014/main" id="{234816F9-987D-DBB9-86E4-F41B747F7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B01D64-0B80-D750-ADB7-01382F73EBF7}"/>
              </a:ext>
            </a:extLst>
          </p:cNvPr>
          <p:cNvSpPr>
            <a:spLocks noGrp="1"/>
          </p:cNvSpPr>
          <p:nvPr>
            <p:ph type="sldNum" sz="quarter" idx="12"/>
          </p:nvPr>
        </p:nvSpPr>
        <p:spPr/>
        <p:txBody>
          <a:bodyPr/>
          <a:lstStyle/>
          <a:p>
            <a:fld id="{9934574A-B3CD-4C89-ACAA-F263F744DDFC}" type="slidenum">
              <a:rPr lang="en-US" smtClean="0"/>
              <a:t>‹#›</a:t>
            </a:fld>
            <a:endParaRPr lang="en-US"/>
          </a:p>
        </p:txBody>
      </p:sp>
    </p:spTree>
    <p:extLst>
      <p:ext uri="{BB962C8B-B14F-4D97-AF65-F5344CB8AC3E}">
        <p14:creationId xmlns:p14="http://schemas.microsoft.com/office/powerpoint/2010/main" val="586949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D775-C71F-3E8A-F337-E144662A69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9DA524-DE1B-B7AD-7D4B-8BFC16BFA7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2D3A96-4568-1E3A-31D7-9FC434F7E21D}"/>
              </a:ext>
            </a:extLst>
          </p:cNvPr>
          <p:cNvSpPr>
            <a:spLocks noGrp="1"/>
          </p:cNvSpPr>
          <p:nvPr>
            <p:ph type="dt" sz="half" idx="10"/>
          </p:nvPr>
        </p:nvSpPr>
        <p:spPr/>
        <p:txBody>
          <a:bodyPr/>
          <a:lstStyle/>
          <a:p>
            <a:fld id="{897DFA96-E29D-43F2-92EE-A0AB6A4D5B80}" type="datetimeFigureOut">
              <a:rPr lang="en-US" smtClean="0"/>
              <a:t>4/26/2023</a:t>
            </a:fld>
            <a:endParaRPr lang="en-US"/>
          </a:p>
        </p:txBody>
      </p:sp>
      <p:sp>
        <p:nvSpPr>
          <p:cNvPr id="5" name="Footer Placeholder 4">
            <a:extLst>
              <a:ext uri="{FF2B5EF4-FFF2-40B4-BE49-F238E27FC236}">
                <a16:creationId xmlns:a16="http://schemas.microsoft.com/office/drawing/2014/main" id="{E430E455-8FE0-A705-98BA-2E496A7E7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AA4E40-2A02-57B6-BE61-DB306B815D51}"/>
              </a:ext>
            </a:extLst>
          </p:cNvPr>
          <p:cNvSpPr>
            <a:spLocks noGrp="1"/>
          </p:cNvSpPr>
          <p:nvPr>
            <p:ph type="sldNum" sz="quarter" idx="12"/>
          </p:nvPr>
        </p:nvSpPr>
        <p:spPr/>
        <p:txBody>
          <a:bodyPr/>
          <a:lstStyle/>
          <a:p>
            <a:fld id="{9934574A-B3CD-4C89-ACAA-F263F744DDFC}" type="slidenum">
              <a:rPr lang="en-US" smtClean="0"/>
              <a:t>‹#›</a:t>
            </a:fld>
            <a:endParaRPr lang="en-US"/>
          </a:p>
        </p:txBody>
      </p:sp>
    </p:spTree>
    <p:extLst>
      <p:ext uri="{BB962C8B-B14F-4D97-AF65-F5344CB8AC3E}">
        <p14:creationId xmlns:p14="http://schemas.microsoft.com/office/powerpoint/2010/main" val="3993966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FA7CB-22EA-F085-D353-D0B4317596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C42DD7-16C5-2A3E-7F28-788F05FB59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8FEF33-2152-C42B-B456-7BC7217EB12B}"/>
              </a:ext>
            </a:extLst>
          </p:cNvPr>
          <p:cNvSpPr>
            <a:spLocks noGrp="1"/>
          </p:cNvSpPr>
          <p:nvPr>
            <p:ph type="dt" sz="half" idx="10"/>
          </p:nvPr>
        </p:nvSpPr>
        <p:spPr/>
        <p:txBody>
          <a:bodyPr/>
          <a:lstStyle/>
          <a:p>
            <a:fld id="{897DFA96-E29D-43F2-92EE-A0AB6A4D5B80}" type="datetimeFigureOut">
              <a:rPr lang="en-US" smtClean="0"/>
              <a:t>4/26/2023</a:t>
            </a:fld>
            <a:endParaRPr lang="en-US"/>
          </a:p>
        </p:txBody>
      </p:sp>
      <p:sp>
        <p:nvSpPr>
          <p:cNvPr id="5" name="Footer Placeholder 4">
            <a:extLst>
              <a:ext uri="{FF2B5EF4-FFF2-40B4-BE49-F238E27FC236}">
                <a16:creationId xmlns:a16="http://schemas.microsoft.com/office/drawing/2014/main" id="{8F8B3AB9-33E9-5730-C89F-FCBF7F525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4449F-26C7-846D-6F7C-A2EF45A02923}"/>
              </a:ext>
            </a:extLst>
          </p:cNvPr>
          <p:cNvSpPr>
            <a:spLocks noGrp="1"/>
          </p:cNvSpPr>
          <p:nvPr>
            <p:ph type="sldNum" sz="quarter" idx="12"/>
          </p:nvPr>
        </p:nvSpPr>
        <p:spPr/>
        <p:txBody>
          <a:bodyPr/>
          <a:lstStyle/>
          <a:p>
            <a:fld id="{9934574A-B3CD-4C89-ACAA-F263F744DDFC}" type="slidenum">
              <a:rPr lang="en-US" smtClean="0"/>
              <a:t>‹#›</a:t>
            </a:fld>
            <a:endParaRPr lang="en-US"/>
          </a:p>
        </p:txBody>
      </p:sp>
    </p:spTree>
    <p:extLst>
      <p:ext uri="{BB962C8B-B14F-4D97-AF65-F5344CB8AC3E}">
        <p14:creationId xmlns:p14="http://schemas.microsoft.com/office/powerpoint/2010/main" val="1741538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38400" y="274638"/>
            <a:ext cx="91440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0581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0902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62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7181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88594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0" y="274638"/>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09600" y="21336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3" name="AutoShape 9"/>
          <p:cNvSpPr>
            <a:spLocks noChangeArrowheads="1"/>
          </p:cNvSpPr>
          <p:nvPr userDrawn="1"/>
        </p:nvSpPr>
        <p:spPr bwMode="auto">
          <a:xfrm>
            <a:off x="406400" y="1752600"/>
            <a:ext cx="11277600" cy="228600"/>
          </a:xfrm>
          <a:prstGeom prst="roundRect">
            <a:avLst>
              <a:gd name="adj" fmla="val 16667"/>
            </a:avLst>
          </a:prstGeom>
          <a:solidFill>
            <a:srgbClr val="003366"/>
          </a:solidFill>
          <a:ln w="9525">
            <a:solidFill>
              <a:schemeClr val="tx1"/>
            </a:solidFill>
            <a:round/>
            <a:headEnd/>
            <a:tailEnd/>
          </a:ln>
          <a:effectLst/>
        </p:spPr>
        <p:txBody>
          <a:bodyPr wrap="none" anchor="ctr"/>
          <a:lstStyle/>
          <a:p>
            <a:pPr>
              <a:defRPr/>
            </a:pPr>
            <a:endParaRPr lang="en-US"/>
          </a:p>
        </p:txBody>
      </p:sp>
      <p:pic>
        <p:nvPicPr>
          <p:cNvPr id="4" name="Picture 3">
            <a:extLst>
              <a:ext uri="{FF2B5EF4-FFF2-40B4-BE49-F238E27FC236}">
                <a16:creationId xmlns:a16="http://schemas.microsoft.com/office/drawing/2014/main" id="{98C1F30F-C98A-492C-9ED2-E85F0F1353C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85885" y="274638"/>
            <a:ext cx="2473186" cy="917784"/>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txStyles>
    <p:titleStyle>
      <a:lvl1pPr algn="l" rtl="0" eaLnBrk="0" fontAlgn="base" hangingPunct="0">
        <a:spcBef>
          <a:spcPct val="0"/>
        </a:spcBef>
        <a:spcAft>
          <a:spcPct val="0"/>
        </a:spcAft>
        <a:defRPr sz="6000">
          <a:solidFill>
            <a:srgbClr val="006666"/>
          </a:solidFill>
          <a:latin typeface="+mj-lt"/>
          <a:ea typeface="+mj-ea"/>
          <a:cs typeface="+mj-cs"/>
        </a:defRPr>
      </a:lvl1pPr>
      <a:lvl2pPr algn="l" rtl="0" eaLnBrk="0" fontAlgn="base" hangingPunct="0">
        <a:spcBef>
          <a:spcPct val="0"/>
        </a:spcBef>
        <a:spcAft>
          <a:spcPct val="0"/>
        </a:spcAft>
        <a:defRPr sz="6000">
          <a:solidFill>
            <a:srgbClr val="006666"/>
          </a:solidFill>
          <a:latin typeface="Friz Quadrata Std" pitchFamily="34" charset="0"/>
        </a:defRPr>
      </a:lvl2pPr>
      <a:lvl3pPr algn="l" rtl="0" eaLnBrk="0" fontAlgn="base" hangingPunct="0">
        <a:spcBef>
          <a:spcPct val="0"/>
        </a:spcBef>
        <a:spcAft>
          <a:spcPct val="0"/>
        </a:spcAft>
        <a:defRPr sz="6000">
          <a:solidFill>
            <a:srgbClr val="006666"/>
          </a:solidFill>
          <a:latin typeface="Friz Quadrata Std" pitchFamily="34" charset="0"/>
        </a:defRPr>
      </a:lvl3pPr>
      <a:lvl4pPr algn="l" rtl="0" eaLnBrk="0" fontAlgn="base" hangingPunct="0">
        <a:spcBef>
          <a:spcPct val="0"/>
        </a:spcBef>
        <a:spcAft>
          <a:spcPct val="0"/>
        </a:spcAft>
        <a:defRPr sz="6000">
          <a:solidFill>
            <a:srgbClr val="006666"/>
          </a:solidFill>
          <a:latin typeface="Friz Quadrata Std" pitchFamily="34" charset="0"/>
        </a:defRPr>
      </a:lvl4pPr>
      <a:lvl5pPr algn="l" rtl="0" eaLnBrk="0" fontAlgn="base" hangingPunct="0">
        <a:spcBef>
          <a:spcPct val="0"/>
        </a:spcBef>
        <a:spcAft>
          <a:spcPct val="0"/>
        </a:spcAft>
        <a:defRPr sz="6000">
          <a:solidFill>
            <a:srgbClr val="006666"/>
          </a:solidFill>
          <a:latin typeface="Friz Quadrata Std" pitchFamily="34" charset="0"/>
        </a:defRPr>
      </a:lvl5pPr>
      <a:lvl6pPr marL="457200" algn="l" rtl="0" fontAlgn="base">
        <a:spcBef>
          <a:spcPct val="0"/>
        </a:spcBef>
        <a:spcAft>
          <a:spcPct val="0"/>
        </a:spcAft>
        <a:defRPr sz="6000">
          <a:solidFill>
            <a:srgbClr val="006666"/>
          </a:solidFill>
          <a:latin typeface="Friz Quadrata Std" pitchFamily="34" charset="0"/>
        </a:defRPr>
      </a:lvl6pPr>
      <a:lvl7pPr marL="914400" algn="l" rtl="0" fontAlgn="base">
        <a:spcBef>
          <a:spcPct val="0"/>
        </a:spcBef>
        <a:spcAft>
          <a:spcPct val="0"/>
        </a:spcAft>
        <a:defRPr sz="6000">
          <a:solidFill>
            <a:srgbClr val="006666"/>
          </a:solidFill>
          <a:latin typeface="Friz Quadrata Std" pitchFamily="34" charset="0"/>
        </a:defRPr>
      </a:lvl7pPr>
      <a:lvl8pPr marL="1371600" algn="l" rtl="0" fontAlgn="base">
        <a:spcBef>
          <a:spcPct val="0"/>
        </a:spcBef>
        <a:spcAft>
          <a:spcPct val="0"/>
        </a:spcAft>
        <a:defRPr sz="6000">
          <a:solidFill>
            <a:srgbClr val="006666"/>
          </a:solidFill>
          <a:latin typeface="Friz Quadrata Std" pitchFamily="34" charset="0"/>
        </a:defRPr>
      </a:lvl8pPr>
      <a:lvl9pPr marL="1828800" algn="l" rtl="0" fontAlgn="base">
        <a:spcBef>
          <a:spcPct val="0"/>
        </a:spcBef>
        <a:spcAft>
          <a:spcPct val="0"/>
        </a:spcAft>
        <a:defRPr sz="6000">
          <a:solidFill>
            <a:srgbClr val="006666"/>
          </a:solidFill>
          <a:latin typeface="Friz Quadrata Std" pitchFamily="34" charset="0"/>
        </a:defRPr>
      </a:lvl9pPr>
    </p:titleStyle>
    <p:bodyStyle>
      <a:lvl1pPr marL="342900" indent="-342900" algn="l" rtl="0" eaLnBrk="0" fontAlgn="base" hangingPunct="0">
        <a:spcBef>
          <a:spcPct val="45000"/>
        </a:spcBef>
        <a:spcAft>
          <a:spcPct val="0"/>
        </a:spcAft>
        <a:buChar char="•"/>
        <a:defRPr sz="3200">
          <a:solidFill>
            <a:schemeClr val="tx1"/>
          </a:solidFill>
          <a:latin typeface="+mn-lt"/>
          <a:ea typeface="+mn-ea"/>
          <a:cs typeface="+mn-cs"/>
        </a:defRPr>
      </a:lvl1pPr>
      <a:lvl2pPr marL="742950" indent="-285750" algn="l" rtl="0" eaLnBrk="0" fontAlgn="base" hangingPunct="0">
        <a:spcBef>
          <a:spcPct val="45000"/>
        </a:spcBef>
        <a:spcAft>
          <a:spcPct val="0"/>
        </a:spcAft>
        <a:buChar char="–"/>
        <a:defRPr sz="2800">
          <a:solidFill>
            <a:schemeClr val="tx1"/>
          </a:solidFill>
          <a:latin typeface="+mn-lt"/>
        </a:defRPr>
      </a:lvl2pPr>
      <a:lvl3pPr marL="1143000" indent="-228600" algn="l" rtl="0" eaLnBrk="0" fontAlgn="base" hangingPunct="0">
        <a:spcBef>
          <a:spcPct val="45000"/>
        </a:spcBef>
        <a:spcAft>
          <a:spcPct val="0"/>
        </a:spcAft>
        <a:buChar char="•"/>
        <a:defRPr sz="2400">
          <a:solidFill>
            <a:schemeClr val="tx1"/>
          </a:solidFill>
          <a:latin typeface="+mn-lt"/>
        </a:defRPr>
      </a:lvl3pPr>
      <a:lvl4pPr marL="1600200" indent="-228600" algn="l" rtl="0" eaLnBrk="0" fontAlgn="base" hangingPunct="0">
        <a:spcBef>
          <a:spcPct val="45000"/>
        </a:spcBef>
        <a:spcAft>
          <a:spcPct val="0"/>
        </a:spcAft>
        <a:buChar char="–"/>
        <a:defRPr sz="2000">
          <a:solidFill>
            <a:schemeClr val="tx1"/>
          </a:solidFill>
          <a:latin typeface="+mn-lt"/>
        </a:defRPr>
      </a:lvl4pPr>
      <a:lvl5pPr marL="2057400" indent="-228600" algn="l" rtl="0" eaLnBrk="0" fontAlgn="base" hangingPunct="0">
        <a:spcBef>
          <a:spcPct val="45000"/>
        </a:spcBef>
        <a:spcAft>
          <a:spcPct val="0"/>
        </a:spcAft>
        <a:buChar char="»"/>
        <a:defRPr sz="2000">
          <a:solidFill>
            <a:schemeClr val="tx1"/>
          </a:solidFill>
          <a:latin typeface="+mn-lt"/>
        </a:defRPr>
      </a:lvl5pPr>
      <a:lvl6pPr marL="2514600" indent="-228600" algn="l" rtl="0" fontAlgn="base">
        <a:spcBef>
          <a:spcPct val="45000"/>
        </a:spcBef>
        <a:spcAft>
          <a:spcPct val="0"/>
        </a:spcAft>
        <a:buChar char="»"/>
        <a:defRPr sz="2000">
          <a:solidFill>
            <a:schemeClr val="tx1"/>
          </a:solidFill>
          <a:latin typeface="+mn-lt"/>
        </a:defRPr>
      </a:lvl6pPr>
      <a:lvl7pPr marL="2971800" indent="-228600" algn="l" rtl="0" fontAlgn="base">
        <a:spcBef>
          <a:spcPct val="45000"/>
        </a:spcBef>
        <a:spcAft>
          <a:spcPct val="0"/>
        </a:spcAft>
        <a:buChar char="»"/>
        <a:defRPr sz="2000">
          <a:solidFill>
            <a:schemeClr val="tx1"/>
          </a:solidFill>
          <a:latin typeface="+mn-lt"/>
        </a:defRPr>
      </a:lvl7pPr>
      <a:lvl8pPr marL="3429000" indent="-228600" algn="l" rtl="0" fontAlgn="base">
        <a:spcBef>
          <a:spcPct val="45000"/>
        </a:spcBef>
        <a:spcAft>
          <a:spcPct val="0"/>
        </a:spcAft>
        <a:buChar char="»"/>
        <a:defRPr sz="2000">
          <a:solidFill>
            <a:schemeClr val="tx1"/>
          </a:solidFill>
          <a:latin typeface="+mn-lt"/>
        </a:defRPr>
      </a:lvl8pPr>
      <a:lvl9pPr marL="3886200" indent="-228600" algn="l" rtl="0" fontAlgn="base">
        <a:spcBef>
          <a:spcPct val="45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9A072-4B92-46B3-A12A-8819463A82D3}" type="datetimeFigureOut">
              <a:rPr lang="en-US" smtClean="0"/>
              <a:t>4/26/2023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75C85-FD1F-4BE5-80BC-20AC6EFC2376}" type="slidenum">
              <a:rPr lang="en-US" smtClean="0"/>
              <a:t>‹#›</a:t>
            </a:fld>
            <a:endParaRPr lang="en-US"/>
          </a:p>
        </p:txBody>
      </p:sp>
    </p:spTree>
    <p:extLst>
      <p:ext uri="{BB962C8B-B14F-4D97-AF65-F5344CB8AC3E}">
        <p14:creationId xmlns:p14="http://schemas.microsoft.com/office/powerpoint/2010/main" val="34264552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A2E5652-5302-4CAA-84D6-E15206B6EFA9}" type="slidenum">
              <a:rPr lang="en-US"/>
              <a:pPr>
                <a:defRPr/>
              </a:pPr>
              <a:t>‹#›</a:t>
            </a:fld>
            <a:endParaRPr lang="en-US"/>
          </a:p>
        </p:txBody>
      </p:sp>
      <p:sp>
        <p:nvSpPr>
          <p:cNvPr id="24584" name="AutoShape 8"/>
          <p:cNvSpPr>
            <a:spLocks noChangeArrowheads="1"/>
          </p:cNvSpPr>
          <p:nvPr userDrawn="1"/>
        </p:nvSpPr>
        <p:spPr bwMode="auto">
          <a:xfrm>
            <a:off x="406400" y="1676400"/>
            <a:ext cx="11277600" cy="228600"/>
          </a:xfrm>
          <a:prstGeom prst="roundRect">
            <a:avLst>
              <a:gd name="adj" fmla="val 16667"/>
            </a:avLst>
          </a:prstGeom>
          <a:solidFill>
            <a:srgbClr val="003366"/>
          </a:solidFill>
          <a:ln w="9525">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Friz Quadrata Std" pitchFamily="34" charset="0"/>
        </a:defRPr>
      </a:lvl2pPr>
      <a:lvl3pPr algn="ctr" rtl="0" eaLnBrk="0" fontAlgn="base" hangingPunct="0">
        <a:spcBef>
          <a:spcPct val="0"/>
        </a:spcBef>
        <a:spcAft>
          <a:spcPct val="0"/>
        </a:spcAft>
        <a:defRPr sz="4400">
          <a:solidFill>
            <a:schemeClr val="tx2"/>
          </a:solidFill>
          <a:latin typeface="Friz Quadrata Std" pitchFamily="34" charset="0"/>
        </a:defRPr>
      </a:lvl3pPr>
      <a:lvl4pPr algn="ctr" rtl="0" eaLnBrk="0" fontAlgn="base" hangingPunct="0">
        <a:spcBef>
          <a:spcPct val="0"/>
        </a:spcBef>
        <a:spcAft>
          <a:spcPct val="0"/>
        </a:spcAft>
        <a:defRPr sz="4400">
          <a:solidFill>
            <a:schemeClr val="tx2"/>
          </a:solidFill>
          <a:latin typeface="Friz Quadrata Std" pitchFamily="34" charset="0"/>
        </a:defRPr>
      </a:lvl4pPr>
      <a:lvl5pPr algn="ctr" rtl="0" eaLnBrk="0" fontAlgn="base" hangingPunct="0">
        <a:spcBef>
          <a:spcPct val="0"/>
        </a:spcBef>
        <a:spcAft>
          <a:spcPct val="0"/>
        </a:spcAft>
        <a:defRPr sz="4400">
          <a:solidFill>
            <a:schemeClr val="tx2"/>
          </a:solidFill>
          <a:latin typeface="Friz Quadrata Std" pitchFamily="34" charset="0"/>
        </a:defRPr>
      </a:lvl5pPr>
      <a:lvl6pPr marL="457200" algn="ctr" rtl="0" fontAlgn="base">
        <a:spcBef>
          <a:spcPct val="0"/>
        </a:spcBef>
        <a:spcAft>
          <a:spcPct val="0"/>
        </a:spcAft>
        <a:defRPr sz="4400">
          <a:solidFill>
            <a:schemeClr val="tx2"/>
          </a:solidFill>
          <a:latin typeface="Friz Quadrata Std" pitchFamily="34" charset="0"/>
        </a:defRPr>
      </a:lvl6pPr>
      <a:lvl7pPr marL="914400" algn="ctr" rtl="0" fontAlgn="base">
        <a:spcBef>
          <a:spcPct val="0"/>
        </a:spcBef>
        <a:spcAft>
          <a:spcPct val="0"/>
        </a:spcAft>
        <a:defRPr sz="4400">
          <a:solidFill>
            <a:schemeClr val="tx2"/>
          </a:solidFill>
          <a:latin typeface="Friz Quadrata Std" pitchFamily="34" charset="0"/>
        </a:defRPr>
      </a:lvl7pPr>
      <a:lvl8pPr marL="1371600" algn="ctr" rtl="0" fontAlgn="base">
        <a:spcBef>
          <a:spcPct val="0"/>
        </a:spcBef>
        <a:spcAft>
          <a:spcPct val="0"/>
        </a:spcAft>
        <a:defRPr sz="4400">
          <a:solidFill>
            <a:schemeClr val="tx2"/>
          </a:solidFill>
          <a:latin typeface="Friz Quadrata Std" pitchFamily="34" charset="0"/>
        </a:defRPr>
      </a:lvl8pPr>
      <a:lvl9pPr marL="1828800" algn="ctr" rtl="0" fontAlgn="base">
        <a:spcBef>
          <a:spcPct val="0"/>
        </a:spcBef>
        <a:spcAft>
          <a:spcPct val="0"/>
        </a:spcAft>
        <a:defRPr sz="4400">
          <a:solidFill>
            <a:schemeClr val="tx2"/>
          </a:solidFill>
          <a:latin typeface="Friz Quadrata St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85D948-E69E-9CA5-FBDE-4235A79003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49D0A7-87E1-C091-2DA0-51B0FF544D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85C19-6D8E-FA09-DA91-AD8CCEB57A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DFA96-E29D-43F2-92EE-A0AB6A4D5B80}" type="datetimeFigureOut">
              <a:rPr lang="en-US" smtClean="0"/>
              <a:t>4/26/2023</a:t>
            </a:fld>
            <a:endParaRPr lang="en-US"/>
          </a:p>
        </p:txBody>
      </p:sp>
      <p:sp>
        <p:nvSpPr>
          <p:cNvPr id="5" name="Footer Placeholder 4">
            <a:extLst>
              <a:ext uri="{FF2B5EF4-FFF2-40B4-BE49-F238E27FC236}">
                <a16:creationId xmlns:a16="http://schemas.microsoft.com/office/drawing/2014/main" id="{E57A1EFF-5C3C-3FE5-57DF-D3B827531F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E28A09-7AD6-8732-F2CF-260FC888B1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4574A-B3CD-4C89-ACAA-F263F744DDFC}" type="slidenum">
              <a:rPr lang="en-US" smtClean="0"/>
              <a:t>‹#›</a:t>
            </a:fld>
            <a:endParaRPr lang="en-US"/>
          </a:p>
        </p:txBody>
      </p:sp>
    </p:spTree>
    <p:extLst>
      <p:ext uri="{BB962C8B-B14F-4D97-AF65-F5344CB8AC3E}">
        <p14:creationId xmlns:p14="http://schemas.microsoft.com/office/powerpoint/2010/main" val="5875843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7.xml"/><Relationship Id="rId16" Type="http://schemas.openxmlformats.org/officeDocument/2006/relationships/image" Target="../media/image50.svg"/><Relationship Id="rId1" Type="http://schemas.openxmlformats.org/officeDocument/2006/relationships/slideLayout" Target="../slideLayouts/slideLayout38.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55.sv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57.emf"/></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hyperlink" Target="http://www.refreshmke.com/" TargetMode="Externa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73.jpg"/></Relationships>
</file>

<file path=ppt/slides/_rels/slide2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1.xml"/><Relationship Id="rId5" Type="http://schemas.openxmlformats.org/officeDocument/2006/relationships/image" Target="../media/image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4445" b="9160"/>
          <a:stretch/>
        </p:blipFill>
        <p:spPr>
          <a:xfrm>
            <a:off x="-17034" y="-46744"/>
            <a:ext cx="12189885" cy="6980944"/>
          </a:xfrm>
          <a:prstGeom prst="rect">
            <a:avLst/>
          </a:prstGeom>
        </p:spPr>
      </p:pic>
      <p:sp>
        <p:nvSpPr>
          <p:cNvPr id="3076" name="Rectangle 4"/>
          <p:cNvSpPr>
            <a:spLocks noChangeArrowheads="1"/>
          </p:cNvSpPr>
          <p:nvPr/>
        </p:nvSpPr>
        <p:spPr bwMode="auto">
          <a:xfrm>
            <a:off x="2774697" y="94685"/>
            <a:ext cx="9144000" cy="2057400"/>
          </a:xfrm>
          <a:prstGeom prst="rect">
            <a:avLst/>
          </a:prstGeom>
          <a:noFill/>
          <a:ln>
            <a:noFill/>
          </a:ln>
          <a:extLst/>
        </p:spPr>
        <p:txBody>
          <a:bodyPr wrap="none" anchor="ctr"/>
          <a:lstStyle>
            <a:lvl1pPr eaLnBrk="0" hangingPunct="0">
              <a:defRPr>
                <a:solidFill>
                  <a:schemeClr val="tx1"/>
                </a:solidFill>
                <a:latin typeface="Friz Quadrata Std" pitchFamily="34" charset="0"/>
              </a:defRPr>
            </a:lvl1pPr>
            <a:lvl2pPr marL="742950" indent="-285750" eaLnBrk="0" hangingPunct="0">
              <a:defRPr>
                <a:solidFill>
                  <a:schemeClr val="tx1"/>
                </a:solidFill>
                <a:latin typeface="Friz Quadrata Std" pitchFamily="34" charset="0"/>
              </a:defRPr>
            </a:lvl2pPr>
            <a:lvl3pPr marL="1143000" indent="-228600" eaLnBrk="0" hangingPunct="0">
              <a:defRPr>
                <a:solidFill>
                  <a:schemeClr val="tx1"/>
                </a:solidFill>
                <a:latin typeface="Friz Quadrata Std" pitchFamily="34" charset="0"/>
              </a:defRPr>
            </a:lvl3pPr>
            <a:lvl4pPr marL="1600200" indent="-228600" eaLnBrk="0" hangingPunct="0">
              <a:defRPr>
                <a:solidFill>
                  <a:schemeClr val="tx1"/>
                </a:solidFill>
                <a:latin typeface="Friz Quadrata Std" pitchFamily="34" charset="0"/>
              </a:defRPr>
            </a:lvl4pPr>
            <a:lvl5pPr marL="2057400" indent="-228600" eaLnBrk="0" hangingPunct="0">
              <a:defRPr>
                <a:solidFill>
                  <a:schemeClr val="tx1"/>
                </a:solidFill>
                <a:latin typeface="Friz Quadrata Std" pitchFamily="34" charset="0"/>
              </a:defRPr>
            </a:lvl5pPr>
            <a:lvl6pPr marL="2514600" indent="-228600" eaLnBrk="0" fontAlgn="base" hangingPunct="0">
              <a:spcBef>
                <a:spcPct val="0"/>
              </a:spcBef>
              <a:spcAft>
                <a:spcPct val="0"/>
              </a:spcAft>
              <a:defRPr>
                <a:solidFill>
                  <a:schemeClr val="tx1"/>
                </a:solidFill>
                <a:latin typeface="Friz Quadrata Std" pitchFamily="34" charset="0"/>
              </a:defRPr>
            </a:lvl6pPr>
            <a:lvl7pPr marL="2971800" indent="-228600" eaLnBrk="0" fontAlgn="base" hangingPunct="0">
              <a:spcBef>
                <a:spcPct val="0"/>
              </a:spcBef>
              <a:spcAft>
                <a:spcPct val="0"/>
              </a:spcAft>
              <a:defRPr>
                <a:solidFill>
                  <a:schemeClr val="tx1"/>
                </a:solidFill>
                <a:latin typeface="Friz Quadrata Std" pitchFamily="34" charset="0"/>
              </a:defRPr>
            </a:lvl7pPr>
            <a:lvl8pPr marL="3429000" indent="-228600" eaLnBrk="0" fontAlgn="base" hangingPunct="0">
              <a:spcBef>
                <a:spcPct val="0"/>
              </a:spcBef>
              <a:spcAft>
                <a:spcPct val="0"/>
              </a:spcAft>
              <a:defRPr>
                <a:solidFill>
                  <a:schemeClr val="tx1"/>
                </a:solidFill>
                <a:latin typeface="Friz Quadrata Std" pitchFamily="34" charset="0"/>
              </a:defRPr>
            </a:lvl8pPr>
            <a:lvl9pPr marL="3886200" indent="-228600" eaLnBrk="0" fontAlgn="base" hangingPunct="0">
              <a:spcBef>
                <a:spcPct val="0"/>
              </a:spcBef>
              <a:spcAft>
                <a:spcPct val="0"/>
              </a:spcAft>
              <a:defRPr>
                <a:solidFill>
                  <a:schemeClr val="tx1"/>
                </a:solidFill>
                <a:latin typeface="Friz Quadrata Std" pitchFamily="34" charset="0"/>
              </a:defRPr>
            </a:lvl9pPr>
          </a:lstStyle>
          <a:p>
            <a:pPr eaLnBrk="1" hangingPunct="1"/>
            <a:endParaRPr lang="en-US" altLang="en-US" dirty="0"/>
          </a:p>
        </p:txBody>
      </p:sp>
      <p:sp>
        <p:nvSpPr>
          <p:cNvPr id="9" name="Rectangle 8"/>
          <p:cNvSpPr/>
          <p:nvPr/>
        </p:nvSpPr>
        <p:spPr>
          <a:xfrm>
            <a:off x="3657600" y="0"/>
            <a:ext cx="8360870" cy="2246769"/>
          </a:xfrm>
          <a:prstGeom prst="rect">
            <a:avLst/>
          </a:prstGeom>
        </p:spPr>
        <p:txBody>
          <a:bodyPr wrap="square">
            <a:spAutoFit/>
          </a:bodyPr>
          <a:lstStyle/>
          <a:p>
            <a:pPr algn="r"/>
            <a:r>
              <a:rPr lang="en-US" sz="2800" cap="small" dirty="0">
                <a:solidFill>
                  <a:srgbClr val="003399"/>
                </a:solidFill>
              </a:rPr>
              <a:t>Erick Shambarger</a:t>
            </a:r>
            <a:br>
              <a:rPr lang="en-US" sz="2800" cap="small" dirty="0">
                <a:solidFill>
                  <a:srgbClr val="003399"/>
                </a:solidFill>
              </a:rPr>
            </a:br>
            <a:r>
              <a:rPr lang="en-US" sz="2800" cap="small" dirty="0">
                <a:solidFill>
                  <a:srgbClr val="003399"/>
                </a:solidFill>
              </a:rPr>
              <a:t>Environmental Collaboration Office (ECO)</a:t>
            </a:r>
          </a:p>
          <a:p>
            <a:pPr algn="r"/>
            <a:r>
              <a:rPr lang="en-US" sz="2800" cap="small" dirty="0">
                <a:solidFill>
                  <a:srgbClr val="003399"/>
                </a:solidFill>
              </a:rPr>
              <a:t>City of Milwaukee</a:t>
            </a:r>
          </a:p>
          <a:p>
            <a:pPr algn="r"/>
            <a:r>
              <a:rPr lang="en-US" sz="2800" cap="small" dirty="0">
                <a:solidFill>
                  <a:srgbClr val="003399"/>
                </a:solidFill>
              </a:rPr>
              <a:t>Milwaukee.gov/eco</a:t>
            </a:r>
          </a:p>
          <a:p>
            <a:pPr algn="r"/>
            <a:endParaRPr lang="en-US" sz="2800" dirty="0">
              <a:solidFill>
                <a:srgbClr val="FFC000"/>
              </a:solidFill>
            </a:endParaRPr>
          </a:p>
        </p:txBody>
      </p:sp>
      <p:sp>
        <p:nvSpPr>
          <p:cNvPr id="3" name="TextBox 2"/>
          <p:cNvSpPr txBox="1"/>
          <p:nvPr/>
        </p:nvSpPr>
        <p:spPr>
          <a:xfrm>
            <a:off x="457200" y="5045629"/>
            <a:ext cx="11734800" cy="1261884"/>
          </a:xfrm>
          <a:prstGeom prst="rect">
            <a:avLst/>
          </a:prstGeom>
          <a:noFill/>
        </p:spPr>
        <p:txBody>
          <a:bodyPr wrap="square" rtlCol="0">
            <a:spAutoFit/>
          </a:bodyPr>
          <a:lstStyle/>
          <a:p>
            <a:pPr algn="ctr"/>
            <a:r>
              <a:rPr lang="en-US" sz="4800" b="1" cap="small" dirty="0">
                <a:solidFill>
                  <a:schemeClr val="bg1"/>
                </a:solidFill>
                <a:latin typeface="+mj-lt"/>
                <a:ea typeface="+mj-ea"/>
                <a:cs typeface="+mj-cs"/>
              </a:rPr>
              <a:t>Towards a World Class Eco City</a:t>
            </a:r>
          </a:p>
          <a:p>
            <a:pPr algn="ctr"/>
            <a:r>
              <a:rPr lang="en-US" sz="2800" i="1" dirty="0">
                <a:solidFill>
                  <a:schemeClr val="bg1"/>
                </a:solidFill>
              </a:rPr>
              <a:t>The City of Milwaukee’s efforts on Climate and Environmental Sustainability</a:t>
            </a:r>
            <a:endParaRPr lang="en-US" sz="4400" b="1" cap="small" dirty="0">
              <a:solidFill>
                <a:schemeClr val="bg1"/>
              </a:solidFill>
              <a:latin typeface="+mj-lt"/>
              <a:ea typeface="+mj-ea"/>
              <a:cs typeface="+mj-cs"/>
            </a:endParaRPr>
          </a:p>
        </p:txBody>
      </p:sp>
    </p:spTree>
    <p:extLst>
      <p:ext uri="{BB962C8B-B14F-4D97-AF65-F5344CB8AC3E}">
        <p14:creationId xmlns:p14="http://schemas.microsoft.com/office/powerpoint/2010/main" val="2134440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Milwaukee’s Green Infrastructure Plan</a:t>
            </a:r>
          </a:p>
        </p:txBody>
      </p:sp>
      <p:pic>
        <p:nvPicPr>
          <p:cNvPr id="4" name="Content Placeholder 3"/>
          <p:cNvPicPr>
            <a:picLocks noGrp="1" noChangeAspect="1"/>
          </p:cNvPicPr>
          <p:nvPr>
            <p:ph idx="1"/>
          </p:nvPr>
        </p:nvPicPr>
        <p:blipFill>
          <a:blip r:embed="rId2"/>
          <a:stretch>
            <a:fillRect/>
          </a:stretch>
        </p:blipFill>
        <p:spPr>
          <a:xfrm>
            <a:off x="838200" y="2270198"/>
            <a:ext cx="3338478" cy="4351338"/>
          </a:xfrm>
          <a:prstGeom prst="rect">
            <a:avLst/>
          </a:prstGeom>
        </p:spPr>
      </p:pic>
      <p:sp>
        <p:nvSpPr>
          <p:cNvPr id="6" name="Title 1"/>
          <p:cNvSpPr txBox="1">
            <a:spLocks/>
          </p:cNvSpPr>
          <p:nvPr/>
        </p:nvSpPr>
        <p:spPr>
          <a:xfrm>
            <a:off x="5103092" y="5824754"/>
            <a:ext cx="3292764" cy="7967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accent5">
                    <a:lumMod val="75000"/>
                  </a:schemeClr>
                </a:solidFill>
                <a:latin typeface="+mj-lt"/>
                <a:ea typeface="+mj-ea"/>
                <a:cs typeface="+mj-cs"/>
              </a:defRPr>
            </a:lvl1pPr>
          </a:lstStyle>
          <a:p>
            <a:r>
              <a:rPr lang="en-US" sz="3200" dirty="0"/>
              <a:t>Milwaukee.gov/GI</a:t>
            </a:r>
            <a:endParaRPr lang="en-US" sz="4000" dirty="0"/>
          </a:p>
        </p:txBody>
      </p:sp>
      <p:sp>
        <p:nvSpPr>
          <p:cNvPr id="7" name="TextBox 6"/>
          <p:cNvSpPr txBox="1"/>
          <p:nvPr/>
        </p:nvSpPr>
        <p:spPr>
          <a:xfrm>
            <a:off x="5099282" y="2057400"/>
            <a:ext cx="6354618" cy="3624069"/>
          </a:xfrm>
          <a:prstGeom prst="rect">
            <a:avLst/>
          </a:prstGeom>
          <a:noFill/>
        </p:spPr>
        <p:txBody>
          <a:bodyPr wrap="square" rtlCol="0">
            <a:spAutoFit/>
          </a:bodyPr>
          <a:lstStyle/>
          <a:p>
            <a:pPr marL="285750" indent="-285750">
              <a:spcAft>
                <a:spcPts val="900"/>
              </a:spcAft>
              <a:buFont typeface="Arial" panose="020B0604020202020204" pitchFamily="34" charset="0"/>
              <a:buChar char="•"/>
            </a:pPr>
            <a:r>
              <a:rPr lang="en-US" sz="3200" dirty="0">
                <a:solidFill>
                  <a:srgbClr val="008000"/>
                </a:solidFill>
              </a:rPr>
              <a:t>Climate Adaptation in the code</a:t>
            </a:r>
          </a:p>
          <a:p>
            <a:pPr marL="285750" indent="-285750">
              <a:spcAft>
                <a:spcPts val="900"/>
              </a:spcAft>
              <a:buFont typeface="Arial" panose="020B0604020202020204" pitchFamily="34" charset="0"/>
              <a:buChar char="•"/>
            </a:pPr>
            <a:r>
              <a:rPr lang="en-US" sz="3200" dirty="0">
                <a:solidFill>
                  <a:srgbClr val="008000"/>
                </a:solidFill>
              </a:rPr>
              <a:t>Green Streets</a:t>
            </a:r>
          </a:p>
          <a:p>
            <a:pPr marL="285750" indent="-285750">
              <a:spcAft>
                <a:spcPts val="900"/>
              </a:spcAft>
              <a:buFont typeface="Arial" panose="020B0604020202020204" pitchFamily="34" charset="0"/>
              <a:buChar char="•"/>
            </a:pPr>
            <a:r>
              <a:rPr lang="en-US" sz="3200" dirty="0">
                <a:solidFill>
                  <a:srgbClr val="008000"/>
                </a:solidFill>
              </a:rPr>
              <a:t>Green Development</a:t>
            </a:r>
          </a:p>
          <a:p>
            <a:pPr marL="285750" indent="-285750">
              <a:spcAft>
                <a:spcPts val="900"/>
              </a:spcAft>
              <a:buFont typeface="Arial" panose="020B0604020202020204" pitchFamily="34" charset="0"/>
              <a:buChar char="•"/>
            </a:pPr>
            <a:r>
              <a:rPr lang="en-US" sz="3200" dirty="0">
                <a:solidFill>
                  <a:srgbClr val="008000"/>
                </a:solidFill>
              </a:rPr>
              <a:t>Green Parking Lots</a:t>
            </a:r>
          </a:p>
          <a:p>
            <a:pPr marL="285750" indent="-285750">
              <a:spcAft>
                <a:spcPts val="900"/>
              </a:spcAft>
              <a:buFont typeface="Arial" panose="020B0604020202020204" pitchFamily="34" charset="0"/>
              <a:buChar char="•"/>
            </a:pPr>
            <a:r>
              <a:rPr lang="en-US" sz="3200" dirty="0">
                <a:solidFill>
                  <a:srgbClr val="008000"/>
                </a:solidFill>
              </a:rPr>
              <a:t>Green Jobs with Equity focus</a:t>
            </a:r>
          </a:p>
          <a:p>
            <a:pPr marL="285750" indent="-285750">
              <a:spcAft>
                <a:spcPts val="900"/>
              </a:spcAft>
              <a:buFont typeface="Arial" panose="020B0604020202020204" pitchFamily="34" charset="0"/>
              <a:buChar char="•"/>
            </a:pPr>
            <a:r>
              <a:rPr lang="en-US" sz="3200" dirty="0">
                <a:solidFill>
                  <a:srgbClr val="008000"/>
                </a:solidFill>
              </a:rPr>
              <a:t>Green Schools</a:t>
            </a:r>
          </a:p>
        </p:txBody>
      </p:sp>
    </p:spTree>
    <p:extLst>
      <p:ext uri="{BB962C8B-B14F-4D97-AF65-F5344CB8AC3E}">
        <p14:creationId xmlns:p14="http://schemas.microsoft.com/office/powerpoint/2010/main" val="949153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657600" y="474824"/>
            <a:ext cx="6781800" cy="615553"/>
          </a:xfrm>
          <a:prstGeom prst="rect">
            <a:avLst/>
          </a:prstGeom>
        </p:spPr>
        <p:txBody>
          <a:bodyPr spcFirstLastPara="1" vert="horz" wrap="square" lIns="0" tIns="0" rIns="0" bIns="0" numCol="1" rtlCol="0" anchor="ctr" anchorCtr="0" compatLnSpc="1">
            <a:prstTxWarp prst="textNoShape">
              <a:avLst/>
            </a:prstTxWarp>
            <a:spAutoFit/>
          </a:bodyPr>
          <a:lstStyle/>
          <a:p>
            <a:pPr marL="15129"/>
            <a:r>
              <a:rPr sz="4000" cap="small" dirty="0">
                <a:solidFill>
                  <a:srgbClr val="0070C0"/>
                </a:solidFill>
                <a:latin typeface="+mn-lt"/>
              </a:rPr>
              <a:t>G</a:t>
            </a:r>
            <a:r>
              <a:rPr sz="3600" cap="small" dirty="0">
                <a:solidFill>
                  <a:srgbClr val="0070C0"/>
                </a:solidFill>
                <a:latin typeface="+mn-lt"/>
              </a:rPr>
              <a:t>REEN INFRASTRUCTURE</a:t>
            </a:r>
          </a:p>
        </p:txBody>
      </p:sp>
      <p:pic>
        <p:nvPicPr>
          <p:cNvPr id="2" name="Picture 1"/>
          <p:cNvPicPr>
            <a:picLocks noChangeAspect="1"/>
          </p:cNvPicPr>
          <p:nvPr/>
        </p:nvPicPr>
        <p:blipFill>
          <a:blip r:embed="rId3"/>
          <a:stretch>
            <a:fillRect/>
          </a:stretch>
        </p:blipFill>
        <p:spPr>
          <a:xfrm>
            <a:off x="152400" y="2514600"/>
            <a:ext cx="6293235" cy="3475094"/>
          </a:xfrm>
          <a:prstGeom prst="rect">
            <a:avLst/>
          </a:prstGeom>
        </p:spPr>
      </p:pic>
      <p:pic>
        <p:nvPicPr>
          <p:cNvPr id="4" name="Picture 3"/>
          <p:cNvPicPr>
            <a:picLocks noChangeAspect="1"/>
          </p:cNvPicPr>
          <p:nvPr/>
        </p:nvPicPr>
        <p:blipFill>
          <a:blip r:embed="rId4"/>
          <a:stretch>
            <a:fillRect/>
          </a:stretch>
        </p:blipFill>
        <p:spPr>
          <a:xfrm>
            <a:off x="6781800" y="2286000"/>
            <a:ext cx="4982974" cy="3924746"/>
          </a:xfrm>
          <a:prstGeom prst="rect">
            <a:avLst/>
          </a:prstGeom>
        </p:spPr>
      </p:pic>
      <p:sp>
        <p:nvSpPr>
          <p:cNvPr id="6" name="TextBox 5"/>
          <p:cNvSpPr txBox="1"/>
          <p:nvPr/>
        </p:nvSpPr>
        <p:spPr>
          <a:xfrm>
            <a:off x="457200" y="6096000"/>
            <a:ext cx="5257800" cy="276999"/>
          </a:xfrm>
          <a:prstGeom prst="rect">
            <a:avLst/>
          </a:prstGeom>
          <a:noFill/>
        </p:spPr>
        <p:txBody>
          <a:bodyPr wrap="square" rtlCol="0">
            <a:spAutoFit/>
          </a:bodyPr>
          <a:lstStyle/>
          <a:p>
            <a:r>
              <a:rPr lang="en-US" sz="1200" dirty="0" err="1"/>
              <a:t>Bioswale</a:t>
            </a:r>
            <a:r>
              <a:rPr lang="en-US" sz="1200" dirty="0"/>
              <a:t>. Photo credit: WUWM</a:t>
            </a:r>
          </a:p>
        </p:txBody>
      </p:sp>
    </p:spTree>
    <p:extLst>
      <p:ext uri="{BB962C8B-B14F-4D97-AF65-F5344CB8AC3E}">
        <p14:creationId xmlns:p14="http://schemas.microsoft.com/office/powerpoint/2010/main" val="2015147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Landscape Edging 15</a:t>
            </a:r>
            <a:r>
              <a:rPr lang="en-US" baseline="30000" dirty="0"/>
              <a:t>th</a:t>
            </a:r>
            <a:r>
              <a:rPr lang="en-US" dirty="0"/>
              <a:t> and North</a:t>
            </a:r>
          </a:p>
        </p:txBody>
      </p:sp>
      <p:pic>
        <p:nvPicPr>
          <p:cNvPr id="5" name="Content Placeholder 7" descr="CPC - 1.jpg"/>
          <p:cNvPicPr>
            <a:picLocks noGrp="1" noChangeAspect="1"/>
          </p:cNvPicPr>
          <p:nvPr>
            <p:ph idx="1"/>
          </p:nvPr>
        </p:nvPicPr>
        <p:blipFill>
          <a:blip r:embed="rId2" cstate="print">
            <a:extLst>
              <a:ext uri="{28A0092B-C50C-407E-A947-70E740481C1C}">
                <a14:useLocalDpi xmlns:a14="http://schemas.microsoft.com/office/drawing/2010/main" val="0"/>
              </a:ext>
            </a:extLst>
          </a:blip>
          <a:srcRect l="15634" r="15634"/>
          <a:stretch>
            <a:fillRect/>
          </a:stretch>
        </p:blipFill>
        <p:spPr>
          <a:xfrm>
            <a:off x="388625" y="1828800"/>
            <a:ext cx="4377483" cy="4785709"/>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8649" y="1863090"/>
            <a:ext cx="3498491" cy="466465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081" y="1959149"/>
            <a:ext cx="3482947" cy="4643930"/>
          </a:xfrm>
          <a:prstGeom prst="rect">
            <a:avLst/>
          </a:prstGeom>
        </p:spPr>
      </p:pic>
      <p:sp>
        <p:nvSpPr>
          <p:cNvPr id="8" name="TextBox 7"/>
          <p:cNvSpPr txBox="1"/>
          <p:nvPr/>
        </p:nvSpPr>
        <p:spPr>
          <a:xfrm>
            <a:off x="1265382" y="5606473"/>
            <a:ext cx="2160435" cy="369332"/>
          </a:xfrm>
          <a:prstGeom prst="rect">
            <a:avLst/>
          </a:prstGeom>
          <a:noFill/>
        </p:spPr>
        <p:txBody>
          <a:bodyPr wrap="square" rtlCol="0">
            <a:spAutoFit/>
          </a:bodyPr>
          <a:lstStyle/>
          <a:p>
            <a:r>
              <a:rPr lang="en-US" b="1" dirty="0">
                <a:solidFill>
                  <a:schemeClr val="bg1"/>
                </a:solidFill>
              </a:rPr>
              <a:t>Before</a:t>
            </a:r>
          </a:p>
        </p:txBody>
      </p:sp>
      <p:sp>
        <p:nvSpPr>
          <p:cNvPr id="9" name="TextBox 8"/>
          <p:cNvSpPr txBox="1"/>
          <p:nvPr/>
        </p:nvSpPr>
        <p:spPr>
          <a:xfrm>
            <a:off x="6326908" y="5495636"/>
            <a:ext cx="1922147" cy="369332"/>
          </a:xfrm>
          <a:prstGeom prst="rect">
            <a:avLst/>
          </a:prstGeom>
          <a:noFill/>
        </p:spPr>
        <p:txBody>
          <a:bodyPr wrap="square" rtlCol="0">
            <a:spAutoFit/>
          </a:bodyPr>
          <a:lstStyle/>
          <a:p>
            <a:r>
              <a:rPr lang="en-US" b="1" dirty="0"/>
              <a:t>After, North Ave</a:t>
            </a:r>
          </a:p>
        </p:txBody>
      </p:sp>
      <p:sp>
        <p:nvSpPr>
          <p:cNvPr id="10" name="TextBox 9"/>
          <p:cNvSpPr txBox="1"/>
          <p:nvPr/>
        </p:nvSpPr>
        <p:spPr>
          <a:xfrm>
            <a:off x="9905902" y="5126304"/>
            <a:ext cx="1922147" cy="646331"/>
          </a:xfrm>
          <a:prstGeom prst="rect">
            <a:avLst/>
          </a:prstGeom>
          <a:noFill/>
        </p:spPr>
        <p:txBody>
          <a:bodyPr wrap="square" rtlCol="0">
            <a:spAutoFit/>
          </a:bodyPr>
          <a:lstStyle/>
          <a:p>
            <a:r>
              <a:rPr lang="en-US" b="1" dirty="0"/>
              <a:t>After, 15</a:t>
            </a:r>
            <a:r>
              <a:rPr lang="en-US" b="1" baseline="30000" dirty="0"/>
              <a:t>th</a:t>
            </a:r>
            <a:r>
              <a:rPr lang="en-US" b="1" dirty="0"/>
              <a:t> Street</a:t>
            </a:r>
          </a:p>
        </p:txBody>
      </p:sp>
    </p:spTree>
    <p:extLst>
      <p:ext uri="{BB962C8B-B14F-4D97-AF65-F5344CB8AC3E}">
        <p14:creationId xmlns:p14="http://schemas.microsoft.com/office/powerpoint/2010/main" val="746253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A87E910-F6B6-44F3-853C-D7F0F8A7290F}"/>
              </a:ext>
            </a:extLst>
          </p:cNvPr>
          <p:cNvSpPr>
            <a:spLocks noGrp="1"/>
          </p:cNvSpPr>
          <p:nvPr>
            <p:ph type="title"/>
          </p:nvPr>
        </p:nvSpPr>
        <p:spPr>
          <a:xfrm>
            <a:off x="3156526" y="273216"/>
            <a:ext cx="8730673" cy="1325563"/>
          </a:xfrm>
        </p:spPr>
        <p:txBody>
          <a:bodyPr/>
          <a:lstStyle/>
          <a:p>
            <a:r>
              <a:rPr lang="en-US" sz="4800" dirty="0"/>
              <a:t>Green Schools</a:t>
            </a:r>
            <a:br>
              <a:rPr lang="en-US" sz="4800" dirty="0"/>
            </a:br>
            <a:r>
              <a:rPr lang="en-US" sz="2400" dirty="0"/>
              <a:t>www.gscm.refloh2o.com/</a:t>
            </a:r>
            <a:endParaRPr lang="en-US" sz="4800" dirty="0"/>
          </a:p>
        </p:txBody>
      </p:sp>
      <p:pic>
        <p:nvPicPr>
          <p:cNvPr id="4" name="Picture 3"/>
          <p:cNvPicPr>
            <a:picLocks noChangeAspect="1"/>
          </p:cNvPicPr>
          <p:nvPr/>
        </p:nvPicPr>
        <p:blipFill>
          <a:blip r:embed="rId2"/>
          <a:stretch>
            <a:fillRect/>
          </a:stretch>
        </p:blipFill>
        <p:spPr>
          <a:xfrm>
            <a:off x="233976" y="1981200"/>
            <a:ext cx="6089779" cy="3352800"/>
          </a:xfrm>
          <a:prstGeom prst="rect">
            <a:avLst/>
          </a:prstGeom>
        </p:spPr>
      </p:pic>
      <p:pic>
        <p:nvPicPr>
          <p:cNvPr id="6" name="Picture 5"/>
          <p:cNvPicPr>
            <a:picLocks noChangeAspect="1"/>
          </p:cNvPicPr>
          <p:nvPr/>
        </p:nvPicPr>
        <p:blipFill>
          <a:blip r:embed="rId3"/>
          <a:stretch>
            <a:fillRect/>
          </a:stretch>
        </p:blipFill>
        <p:spPr>
          <a:xfrm>
            <a:off x="6400800" y="1993751"/>
            <a:ext cx="5957455" cy="3276600"/>
          </a:xfrm>
          <a:prstGeom prst="rect">
            <a:avLst/>
          </a:prstGeom>
        </p:spPr>
      </p:pic>
      <p:pic>
        <p:nvPicPr>
          <p:cNvPr id="2" name="Picture 1"/>
          <p:cNvPicPr>
            <a:picLocks noChangeAspect="1"/>
          </p:cNvPicPr>
          <p:nvPr/>
        </p:nvPicPr>
        <p:blipFill>
          <a:blip r:embed="rId4"/>
          <a:stretch>
            <a:fillRect/>
          </a:stretch>
        </p:blipFill>
        <p:spPr>
          <a:xfrm>
            <a:off x="2716210" y="5471040"/>
            <a:ext cx="7369179" cy="1386960"/>
          </a:xfrm>
          <a:prstGeom prst="rect">
            <a:avLst/>
          </a:prstGeom>
        </p:spPr>
      </p:pic>
    </p:spTree>
    <p:extLst>
      <p:ext uri="{BB962C8B-B14F-4D97-AF65-F5344CB8AC3E}">
        <p14:creationId xmlns:p14="http://schemas.microsoft.com/office/powerpoint/2010/main" val="728890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and Equity Plan</a:t>
            </a:r>
            <a:br>
              <a:rPr lang="en-US" dirty="0"/>
            </a:br>
            <a:r>
              <a:rPr lang="en-US" sz="3200" dirty="0"/>
              <a:t>Milwaukee.gov/</a:t>
            </a:r>
            <a:r>
              <a:rPr lang="en-US" sz="3200" dirty="0" err="1"/>
              <a:t>ClimatePlan</a:t>
            </a:r>
            <a:endParaRPr lang="en-US" dirty="0"/>
          </a:p>
        </p:txBody>
      </p:sp>
      <p:sp>
        <p:nvSpPr>
          <p:cNvPr id="3" name="Content Placeholder 2"/>
          <p:cNvSpPr>
            <a:spLocks noGrp="1"/>
          </p:cNvSpPr>
          <p:nvPr>
            <p:ph idx="1"/>
          </p:nvPr>
        </p:nvSpPr>
        <p:spPr>
          <a:xfrm>
            <a:off x="609600" y="2133601"/>
            <a:ext cx="4800600" cy="4525963"/>
          </a:xfrm>
        </p:spPr>
        <p:txBody>
          <a:bodyPr/>
          <a:lstStyle/>
          <a:p>
            <a:r>
              <a:rPr lang="en-US" sz="2800" dirty="0"/>
              <a:t>Reduce community greenhouse gas emissions 45% by 2030 and net zero by 2050</a:t>
            </a:r>
          </a:p>
          <a:p>
            <a:endParaRPr lang="en-US" sz="2800" dirty="0"/>
          </a:p>
          <a:p>
            <a:r>
              <a:rPr lang="en-US" sz="2800" dirty="0"/>
              <a:t>Create green jobs and improve racial and economic equity</a:t>
            </a:r>
          </a:p>
          <a:p>
            <a:pPr marL="0" indent="0">
              <a:buNone/>
            </a:pPr>
            <a:endParaRPr lang="en-US" dirty="0"/>
          </a:p>
        </p:txBody>
      </p:sp>
      <p:pic>
        <p:nvPicPr>
          <p:cNvPr id="5" name="Picture 4"/>
          <p:cNvPicPr>
            <a:picLocks noChangeAspect="1"/>
          </p:cNvPicPr>
          <p:nvPr/>
        </p:nvPicPr>
        <p:blipFill>
          <a:blip r:embed="rId2"/>
          <a:stretch>
            <a:fillRect/>
          </a:stretch>
        </p:blipFill>
        <p:spPr>
          <a:xfrm>
            <a:off x="6553200" y="2133601"/>
            <a:ext cx="3659084" cy="4548982"/>
          </a:xfrm>
          <a:prstGeom prst="rect">
            <a:avLst/>
          </a:prstGeom>
        </p:spPr>
      </p:pic>
    </p:spTree>
    <p:extLst>
      <p:ext uri="{BB962C8B-B14F-4D97-AF65-F5344CB8AC3E}">
        <p14:creationId xmlns:p14="http://schemas.microsoft.com/office/powerpoint/2010/main" val="2013597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F166-3744-4B50-9E9D-6E007CC417F5}"/>
              </a:ext>
            </a:extLst>
          </p:cNvPr>
          <p:cNvSpPr>
            <a:spLocks noGrp="1"/>
          </p:cNvSpPr>
          <p:nvPr>
            <p:ph type="title"/>
          </p:nvPr>
        </p:nvSpPr>
        <p:spPr>
          <a:xfrm>
            <a:off x="2318767" y="183239"/>
            <a:ext cx="4038524" cy="1016962"/>
          </a:xfrm>
        </p:spPr>
        <p:txBody>
          <a:bodyPr/>
          <a:lstStyle/>
          <a:p>
            <a:pPr algn="ctr"/>
            <a:r>
              <a:rPr lang="en-US" b="1" dirty="0">
                <a:solidFill>
                  <a:schemeClr val="bg1"/>
                </a:solidFill>
                <a:latin typeface="Arial" panose="020B0604020202020204" pitchFamily="34" charset="0"/>
                <a:cs typeface="Arial" panose="020B0604020202020204" pitchFamily="34" charset="0"/>
              </a:rPr>
              <a:t>Ten Big Ideas</a:t>
            </a:r>
          </a:p>
        </p:txBody>
      </p:sp>
      <p:pic>
        <p:nvPicPr>
          <p:cNvPr id="5" name="Content Placeholder 4" descr="Electrician male with solid fill">
            <a:extLst>
              <a:ext uri="{FF2B5EF4-FFF2-40B4-BE49-F238E27FC236}">
                <a16:creationId xmlns:a16="http://schemas.microsoft.com/office/drawing/2014/main" id="{81B331AE-C5DE-4876-94F7-0022D2966329}"/>
              </a:ext>
            </a:extLst>
          </p:cNvPr>
          <p:cNvPicPr>
            <a:picLocks noGrp="1" noChangeAspect="1"/>
          </p:cNvPicPr>
          <p:nvPr>
            <p:ph idx="1"/>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11877" y="3798965"/>
            <a:ext cx="914400" cy="914400"/>
          </a:xfrm>
        </p:spPr>
      </p:pic>
      <p:pic>
        <p:nvPicPr>
          <p:cNvPr id="7" name="Graphic 6" descr="Modern architecture with solid fill">
            <a:extLst>
              <a:ext uri="{FF2B5EF4-FFF2-40B4-BE49-F238E27FC236}">
                <a16:creationId xmlns:a16="http://schemas.microsoft.com/office/drawing/2014/main" id="{0625BFD8-C22C-455C-96C8-805DF6A441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1699253"/>
            <a:ext cx="805463" cy="805463"/>
          </a:xfrm>
          <a:prstGeom prst="rect">
            <a:avLst/>
          </a:prstGeom>
        </p:spPr>
      </p:pic>
      <p:pic>
        <p:nvPicPr>
          <p:cNvPr id="9" name="Graphic 8" descr="Electric car with solid fill">
            <a:extLst>
              <a:ext uri="{FF2B5EF4-FFF2-40B4-BE49-F238E27FC236}">
                <a16:creationId xmlns:a16="http://schemas.microsoft.com/office/drawing/2014/main" id="{8ADD67E1-F097-49E8-80B8-21EA81DB4C3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8622" y="3743644"/>
            <a:ext cx="1025041" cy="1025041"/>
          </a:xfrm>
          <a:prstGeom prst="rect">
            <a:avLst/>
          </a:prstGeom>
        </p:spPr>
      </p:pic>
      <p:pic>
        <p:nvPicPr>
          <p:cNvPr id="11" name="Graphic 10" descr="Wind Turbines with solid fill">
            <a:extLst>
              <a:ext uri="{FF2B5EF4-FFF2-40B4-BE49-F238E27FC236}">
                <a16:creationId xmlns:a16="http://schemas.microsoft.com/office/drawing/2014/main" id="{2F0EC5AB-316E-4381-8B3A-8E31A780672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57487" y="5254942"/>
            <a:ext cx="819471" cy="819471"/>
          </a:xfrm>
          <a:prstGeom prst="rect">
            <a:avLst/>
          </a:prstGeom>
        </p:spPr>
      </p:pic>
      <p:pic>
        <p:nvPicPr>
          <p:cNvPr id="13" name="Graphic 12" descr="Tree With Roots with solid fill">
            <a:extLst>
              <a:ext uri="{FF2B5EF4-FFF2-40B4-BE49-F238E27FC236}">
                <a16:creationId xmlns:a16="http://schemas.microsoft.com/office/drawing/2014/main" id="{09E793BB-08CE-4ACA-9CB5-000753CE796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95317" y="1335079"/>
            <a:ext cx="819810" cy="819810"/>
          </a:xfrm>
          <a:prstGeom prst="rect">
            <a:avLst/>
          </a:prstGeom>
        </p:spPr>
      </p:pic>
      <p:sp>
        <p:nvSpPr>
          <p:cNvPr id="14" name="TextBox 13">
            <a:extLst>
              <a:ext uri="{FF2B5EF4-FFF2-40B4-BE49-F238E27FC236}">
                <a16:creationId xmlns:a16="http://schemas.microsoft.com/office/drawing/2014/main" id="{40A2DE3A-21EE-4564-B3AE-355A3A8C4F57}"/>
              </a:ext>
            </a:extLst>
          </p:cNvPr>
          <p:cNvSpPr txBox="1"/>
          <p:nvPr/>
        </p:nvSpPr>
        <p:spPr>
          <a:xfrm>
            <a:off x="2029697" y="1745549"/>
            <a:ext cx="4066303" cy="2092881"/>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Healthy Homes (Retrofits)</a:t>
            </a: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New Net</a:t>
            </a:r>
            <a:r>
              <a:rPr kumimoji="0" lang="en-US" sz="2400" b="0" i="0" u="none" strike="noStrike" kern="1200" cap="none" spc="0" normalizeH="0" noProof="0" dirty="0">
                <a:ln>
                  <a:noFill/>
                </a:ln>
                <a:solidFill>
                  <a:prstClr val="white"/>
                </a:solidFill>
                <a:effectLst/>
                <a:uLnTx/>
                <a:uFillTx/>
                <a:latin typeface="Calibri" panose="020F0502020204030204"/>
                <a:ea typeface="+mn-ea"/>
                <a:cs typeface="+mn-cs"/>
              </a:rPr>
              <a:t> Zero Energy Homes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6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Commercial Building Standards</a:t>
            </a:r>
          </a:p>
        </p:txBody>
      </p:sp>
      <p:sp>
        <p:nvSpPr>
          <p:cNvPr id="15" name="TextBox 14">
            <a:extLst>
              <a:ext uri="{FF2B5EF4-FFF2-40B4-BE49-F238E27FC236}">
                <a16:creationId xmlns:a16="http://schemas.microsoft.com/office/drawing/2014/main" id="{4D7E9947-88D4-4783-93FA-4E388113FDFF}"/>
              </a:ext>
            </a:extLst>
          </p:cNvPr>
          <p:cNvSpPr txBox="1"/>
          <p:nvPr/>
        </p:nvSpPr>
        <p:spPr>
          <a:xfrm>
            <a:off x="2029697" y="4152734"/>
            <a:ext cx="3149710" cy="120032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startAt="4"/>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Electric vehicles</a:t>
            </a:r>
          </a:p>
          <a:p>
            <a:pPr marL="342900" marR="0" lvl="0" indent="-342900" algn="l" defTabSz="457200" rtl="0" eaLnBrk="1" fontAlgn="auto" latinLnBrk="0" hangingPunct="1">
              <a:lnSpc>
                <a:spcPct val="100000"/>
              </a:lnSpc>
              <a:spcBef>
                <a:spcPts val="0"/>
              </a:spcBef>
              <a:spcAft>
                <a:spcPts val="0"/>
              </a:spcAft>
              <a:buClrTx/>
              <a:buSzTx/>
              <a:buFontTx/>
              <a:buAutoNum type="arabicPeriod" startAt="4"/>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People-Centered Transportation</a:t>
            </a:r>
          </a:p>
        </p:txBody>
      </p:sp>
      <p:sp>
        <p:nvSpPr>
          <p:cNvPr id="16" name="TextBox 15">
            <a:extLst>
              <a:ext uri="{FF2B5EF4-FFF2-40B4-BE49-F238E27FC236}">
                <a16:creationId xmlns:a16="http://schemas.microsoft.com/office/drawing/2014/main" id="{8F4A48C1-994D-41B8-99B0-6EC42C048F64}"/>
              </a:ext>
            </a:extLst>
          </p:cNvPr>
          <p:cNvSpPr txBox="1"/>
          <p:nvPr/>
        </p:nvSpPr>
        <p:spPr>
          <a:xfrm>
            <a:off x="7726278" y="1367560"/>
            <a:ext cx="2255431" cy="830997"/>
          </a:xfrm>
          <a:prstGeom prst="rect">
            <a:avLst/>
          </a:prstGeom>
          <a:noFill/>
        </p:spPr>
        <p:txBody>
          <a:bodyPr wrap="square" rtlCol="0">
            <a:spAutoFit/>
          </a:bodyPr>
          <a:lstStyle/>
          <a:p>
            <a:pPr marL="365760" marR="0" lvl="0" indent="-365760" algn="l" defTabSz="457200" rtl="0" eaLnBrk="1" fontAlgn="auto" latinLnBrk="0" hangingPunct="1">
              <a:lnSpc>
                <a:spcPct val="100000"/>
              </a:lnSpc>
              <a:spcBef>
                <a:spcPts val="0"/>
              </a:spcBef>
              <a:spcAft>
                <a:spcPts val="0"/>
              </a:spcAft>
              <a:buClrTx/>
              <a:buSzTx/>
              <a:buFont typeface="+mj-lt"/>
              <a:buAutoNum type="arabicPeriod" startAt="7"/>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Nature in the City</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C0135DF-34E9-4C33-9CA4-F8C57A664BD9}"/>
              </a:ext>
            </a:extLst>
          </p:cNvPr>
          <p:cNvSpPr txBox="1"/>
          <p:nvPr/>
        </p:nvSpPr>
        <p:spPr>
          <a:xfrm>
            <a:off x="7726277" y="3882369"/>
            <a:ext cx="2824764" cy="830997"/>
          </a:xfrm>
          <a:prstGeom prst="rect">
            <a:avLst/>
          </a:prstGeom>
          <a:noFill/>
        </p:spPr>
        <p:txBody>
          <a:bodyPr wrap="square" rtlCol="0">
            <a:spAutoFit/>
          </a:bodyPr>
          <a:lstStyle/>
          <a:p>
            <a:pPr marL="365760" marR="0" lvl="0" indent="-365760" algn="l" defTabSz="457200" rtl="0" eaLnBrk="1" fontAlgn="auto" latinLnBrk="0" hangingPunct="1">
              <a:lnSpc>
                <a:spcPct val="100000"/>
              </a:lnSpc>
              <a:spcBef>
                <a:spcPts val="0"/>
              </a:spcBef>
              <a:spcAft>
                <a:spcPts val="0"/>
              </a:spcAft>
              <a:buClrTx/>
              <a:buSzTx/>
              <a:buFont typeface="+mj-lt"/>
              <a:buAutoNum type="arabicPeriod" startAt="9"/>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Green Jobs Accelerator</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3D54CAC-454B-421F-B081-68FCF73482FE}"/>
              </a:ext>
            </a:extLst>
          </p:cNvPr>
          <p:cNvSpPr txBox="1"/>
          <p:nvPr/>
        </p:nvSpPr>
        <p:spPr>
          <a:xfrm>
            <a:off x="2133600" y="5571046"/>
            <a:ext cx="314971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6.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Net Zero Electric Grid</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Graphic 20" descr="Recycle with solid fill">
            <a:extLst>
              <a:ext uri="{FF2B5EF4-FFF2-40B4-BE49-F238E27FC236}">
                <a16:creationId xmlns:a16="http://schemas.microsoft.com/office/drawing/2014/main" id="{54C5D7E2-D07B-4D24-AA4E-9DEC319C8AE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42612" y="2561920"/>
            <a:ext cx="819810" cy="819810"/>
          </a:xfrm>
          <a:prstGeom prst="rect">
            <a:avLst/>
          </a:prstGeom>
        </p:spPr>
      </p:pic>
      <p:pic>
        <p:nvPicPr>
          <p:cNvPr id="23" name="Graphic 22" descr="Confused person with solid fill">
            <a:extLst>
              <a:ext uri="{FF2B5EF4-FFF2-40B4-BE49-F238E27FC236}">
                <a16:creationId xmlns:a16="http://schemas.microsoft.com/office/drawing/2014/main" id="{3A9BA682-5BBF-482B-9B0A-B53EC71C525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842613" y="5160014"/>
            <a:ext cx="914399" cy="914399"/>
          </a:xfrm>
          <a:prstGeom prst="rect">
            <a:avLst/>
          </a:prstGeom>
        </p:spPr>
      </p:pic>
      <p:sp>
        <p:nvSpPr>
          <p:cNvPr id="24" name="TextBox 23">
            <a:extLst>
              <a:ext uri="{FF2B5EF4-FFF2-40B4-BE49-F238E27FC236}">
                <a16:creationId xmlns:a16="http://schemas.microsoft.com/office/drawing/2014/main" id="{F7B9A0E0-7DC0-4288-A4D5-F3D3C2982560}"/>
              </a:ext>
            </a:extLst>
          </p:cNvPr>
          <p:cNvSpPr txBox="1"/>
          <p:nvPr/>
        </p:nvSpPr>
        <p:spPr>
          <a:xfrm>
            <a:off x="7726278" y="2641397"/>
            <a:ext cx="3703722" cy="830997"/>
          </a:xfrm>
          <a:prstGeom prst="rect">
            <a:avLst/>
          </a:prstGeom>
          <a:noFill/>
        </p:spPr>
        <p:txBody>
          <a:bodyPr wrap="square" rtlCol="0">
            <a:spAutoFit/>
          </a:bodyPr>
          <a:lstStyle/>
          <a:p>
            <a:pPr marL="365760" marR="0" lvl="0" indent="-365760" algn="l" defTabSz="457200" rtl="0" eaLnBrk="1" fontAlgn="auto" latinLnBrk="0" hangingPunct="1">
              <a:lnSpc>
                <a:spcPct val="100000"/>
              </a:lnSpc>
              <a:spcBef>
                <a:spcPts val="0"/>
              </a:spcBef>
              <a:spcAft>
                <a:spcPts val="0"/>
              </a:spcAft>
              <a:buClrTx/>
              <a:buSzTx/>
              <a:buFont typeface="+mj-lt"/>
              <a:buAutoNum type="arabicPeriod" startAt="8"/>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Waste Reduction &amp; Sustainable Consumption</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5437553-5771-4EFB-A856-DF2165E03749}"/>
              </a:ext>
            </a:extLst>
          </p:cNvPr>
          <p:cNvSpPr txBox="1"/>
          <p:nvPr/>
        </p:nvSpPr>
        <p:spPr>
          <a:xfrm>
            <a:off x="7684903" y="5201714"/>
            <a:ext cx="2907513" cy="830997"/>
          </a:xfrm>
          <a:prstGeom prst="rect">
            <a:avLst/>
          </a:prstGeom>
          <a:noFill/>
        </p:spPr>
        <p:txBody>
          <a:bodyPr wrap="square" rtlCol="0">
            <a:spAutoFit/>
          </a:bodyPr>
          <a:lstStyle/>
          <a:p>
            <a:pPr marL="365760" marR="0" lvl="0" indent="-365760" algn="l" defTabSz="457200" rtl="0" eaLnBrk="1" fontAlgn="auto" latinLnBrk="0" hangingPunct="1">
              <a:lnSpc>
                <a:spcPct val="100000"/>
              </a:lnSpc>
              <a:spcBef>
                <a:spcPts val="0"/>
              </a:spcBef>
              <a:spcAft>
                <a:spcPts val="0"/>
              </a:spcAft>
              <a:buClrTx/>
              <a:buSzTx/>
              <a:buFont typeface="+mj-lt"/>
              <a:buAutoNum type="arabicPeriod" startAt="10"/>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Resilience Ambassadors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21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F843E4C-6F82-C77D-A8F8-4716A341BFC0}"/>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Green</a:t>
            </a:r>
            <a:r>
              <a:rPr lang="en-US" b="1" dirty="0">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Jobs Accelerator</a:t>
            </a:r>
          </a:p>
        </p:txBody>
      </p:sp>
      <p:pic>
        <p:nvPicPr>
          <p:cNvPr id="14" name="Content Placeholder 13">
            <a:extLst>
              <a:ext uri="{FF2B5EF4-FFF2-40B4-BE49-F238E27FC236}">
                <a16:creationId xmlns:a16="http://schemas.microsoft.com/office/drawing/2014/main" id="{742B8ADC-0F5F-3A8A-140E-F5EB78B8FE4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838200" y="610811"/>
            <a:ext cx="1334704" cy="834190"/>
          </a:xfrm>
        </p:spPr>
      </p:pic>
      <p:sp>
        <p:nvSpPr>
          <p:cNvPr id="22" name="TextBox 21">
            <a:extLst>
              <a:ext uri="{FF2B5EF4-FFF2-40B4-BE49-F238E27FC236}">
                <a16:creationId xmlns:a16="http://schemas.microsoft.com/office/drawing/2014/main" id="{6B5939C6-CAC7-3F91-ECA8-92F4C270E389}"/>
              </a:ext>
            </a:extLst>
          </p:cNvPr>
          <p:cNvSpPr txBox="1"/>
          <p:nvPr/>
        </p:nvSpPr>
        <p:spPr>
          <a:xfrm>
            <a:off x="6542574" y="2136532"/>
            <a:ext cx="5344625" cy="3662541"/>
          </a:xfrm>
          <a:prstGeom prst="rect">
            <a:avLst/>
          </a:prstGeom>
          <a:noFill/>
        </p:spPr>
        <p:txBody>
          <a:bodyPr wrap="square" rtlCol="0">
            <a:spAutoFit/>
          </a:bodyPr>
          <a:lstStyle/>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Build Excitement</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Clarify Career pathways</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Transitional jobs with career ladders</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Training with supports</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Employer DEI agreements</a:t>
            </a:r>
          </a:p>
        </p:txBody>
      </p:sp>
      <p:pic>
        <p:nvPicPr>
          <p:cNvPr id="6" name="Picture 5">
            <a:extLst>
              <a:ext uri="{FF2B5EF4-FFF2-40B4-BE49-F238E27FC236}">
                <a16:creationId xmlns:a16="http://schemas.microsoft.com/office/drawing/2014/main" id="{5C008F6B-C386-4905-938E-0261BE01FE6D}"/>
              </a:ext>
            </a:extLst>
          </p:cNvPr>
          <p:cNvPicPr>
            <a:picLocks noChangeAspect="1"/>
          </p:cNvPicPr>
          <p:nvPr/>
        </p:nvPicPr>
        <p:blipFill>
          <a:blip r:embed="rId4"/>
          <a:stretch>
            <a:fillRect/>
          </a:stretch>
        </p:blipFill>
        <p:spPr>
          <a:xfrm>
            <a:off x="463478" y="1827950"/>
            <a:ext cx="5840480" cy="4371457"/>
          </a:xfrm>
          <a:prstGeom prst="rect">
            <a:avLst/>
          </a:prstGeom>
        </p:spPr>
      </p:pic>
      <p:sp>
        <p:nvSpPr>
          <p:cNvPr id="3" name="Content Placeholder 2">
            <a:extLst>
              <a:ext uri="{FF2B5EF4-FFF2-40B4-BE49-F238E27FC236}">
                <a16:creationId xmlns:a16="http://schemas.microsoft.com/office/drawing/2014/main" id="{240F79FF-0CD2-45D4-AF49-9A6AD1FB2E4E}"/>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1353591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F843E4C-6F82-C77D-A8F8-4716A341BFC0}"/>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Green and Healthy Homes</a:t>
            </a:r>
          </a:p>
        </p:txBody>
      </p:sp>
      <p:pic>
        <p:nvPicPr>
          <p:cNvPr id="19" name="Content Placeholder 18" descr="A person sitting on a couch&#10;&#10;Description automatically generated with low confidence">
            <a:extLst>
              <a:ext uri="{FF2B5EF4-FFF2-40B4-BE49-F238E27FC236}">
                <a16:creationId xmlns:a16="http://schemas.microsoft.com/office/drawing/2014/main" id="{1CFB5A31-3060-6779-B1E7-71E9B1DF2B2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1310" t="10395" r="23562" b="11296"/>
          <a:stretch/>
        </p:blipFill>
        <p:spPr>
          <a:xfrm>
            <a:off x="859711" y="1860761"/>
            <a:ext cx="5236289" cy="4123349"/>
          </a:xfrm>
        </p:spPr>
      </p:pic>
      <p:pic>
        <p:nvPicPr>
          <p:cNvPr id="14" name="Content Placeholder 13" descr="House with solid fill">
            <a:extLst>
              <a:ext uri="{FF2B5EF4-FFF2-40B4-BE49-F238E27FC236}">
                <a16:creationId xmlns:a16="http://schemas.microsoft.com/office/drawing/2014/main" id="{742B8ADC-0F5F-3A8A-140E-F5EB78B8FE48}"/>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8779" y="431027"/>
            <a:ext cx="1008266" cy="1008266"/>
          </a:xfrm>
        </p:spPr>
      </p:pic>
      <p:sp>
        <p:nvSpPr>
          <p:cNvPr id="22" name="TextBox 21">
            <a:extLst>
              <a:ext uri="{FF2B5EF4-FFF2-40B4-BE49-F238E27FC236}">
                <a16:creationId xmlns:a16="http://schemas.microsoft.com/office/drawing/2014/main" id="{6B5939C6-CAC7-3F91-ECA8-92F4C270E389}"/>
              </a:ext>
            </a:extLst>
          </p:cNvPr>
          <p:cNvSpPr txBox="1"/>
          <p:nvPr/>
        </p:nvSpPr>
        <p:spPr>
          <a:xfrm>
            <a:off x="6572554" y="1675666"/>
            <a:ext cx="5236289" cy="5478423"/>
          </a:xfrm>
          <a:prstGeom prst="rect">
            <a:avLst/>
          </a:prstGeom>
          <a:noFill/>
        </p:spPr>
        <p:txBody>
          <a:bodyPr wrap="square" rtlCol="0">
            <a:spAutoFit/>
          </a:bodyPr>
          <a:lstStyle/>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Energy efficiency coordinated with lead  abatement</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Continue and expand existing home weatherization and solar programs</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Better coordination and customer navigation among housing repair programs</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551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F843E4C-6F82-C77D-A8F8-4716A341BFC0}"/>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New Net Zero Homes</a:t>
            </a:r>
          </a:p>
        </p:txBody>
      </p:sp>
      <p:pic>
        <p:nvPicPr>
          <p:cNvPr id="14" name="Content Placeholder 13">
            <a:extLst>
              <a:ext uri="{FF2B5EF4-FFF2-40B4-BE49-F238E27FC236}">
                <a16:creationId xmlns:a16="http://schemas.microsoft.com/office/drawing/2014/main" id="{742B8ADC-0F5F-3A8A-140E-F5EB78B8FE4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859711" y="195052"/>
            <a:ext cx="1400571" cy="1274166"/>
          </a:xfrm>
        </p:spPr>
      </p:pic>
      <p:sp>
        <p:nvSpPr>
          <p:cNvPr id="22" name="TextBox 21">
            <a:extLst>
              <a:ext uri="{FF2B5EF4-FFF2-40B4-BE49-F238E27FC236}">
                <a16:creationId xmlns:a16="http://schemas.microsoft.com/office/drawing/2014/main" id="{6B5939C6-CAC7-3F91-ECA8-92F4C270E389}"/>
              </a:ext>
            </a:extLst>
          </p:cNvPr>
          <p:cNvSpPr txBox="1"/>
          <p:nvPr/>
        </p:nvSpPr>
        <p:spPr>
          <a:xfrm>
            <a:off x="6527585" y="1825625"/>
            <a:ext cx="5104782" cy="4893647"/>
          </a:xfrm>
          <a:prstGeom prst="rect">
            <a:avLst/>
          </a:prstGeom>
          <a:noFill/>
        </p:spPr>
        <p:txBody>
          <a:bodyPr wrap="square" rtlCol="0">
            <a:spAutoFit/>
          </a:bodyPr>
          <a:lstStyle/>
          <a:p>
            <a:pPr marL="0" marR="0" lvl="0" indent="-285750" algn="l" defTabSz="914400" rtl="0" eaLnBrk="1" fontAlgn="auto" latinLnBrk="0" hangingPunct="1">
              <a:lnSpc>
                <a:spcPct val="100000"/>
              </a:lnSpc>
              <a:spcBef>
                <a:spcPts val="1200"/>
              </a:spcBef>
              <a:spcAft>
                <a:spcPts val="24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New affordable homes built on scattered vacant lots</a:t>
            </a:r>
          </a:p>
          <a:p>
            <a:pPr marL="0" marR="0" lvl="0" indent="-285750" algn="l" defTabSz="914400" rtl="0" eaLnBrk="1" fontAlgn="auto" latinLnBrk="0" hangingPunct="1">
              <a:lnSpc>
                <a:spcPct val="100000"/>
              </a:lnSpc>
              <a:spcBef>
                <a:spcPts val="1200"/>
              </a:spcBef>
              <a:spcAft>
                <a:spcPts val="24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Net Zero Energy</a:t>
            </a:r>
          </a:p>
          <a:p>
            <a:pPr marL="0" marR="0" lvl="0" indent="-285750" algn="l" defTabSz="914400" rtl="0" eaLnBrk="1" fontAlgn="auto" latinLnBrk="0" hangingPunct="1">
              <a:lnSpc>
                <a:spcPct val="100000"/>
              </a:lnSpc>
              <a:spcBef>
                <a:spcPts val="1200"/>
              </a:spcBef>
              <a:spcAft>
                <a:spcPts val="24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Attractive and durable</a:t>
            </a:r>
          </a:p>
          <a:p>
            <a:pPr marL="0" marR="0" lvl="0" indent="-285750" algn="l" defTabSz="914400" rtl="0" eaLnBrk="1" fontAlgn="auto" latinLnBrk="0" hangingPunct="1">
              <a:lnSpc>
                <a:spcPct val="100000"/>
              </a:lnSpc>
              <a:spcBef>
                <a:spcPts val="1200"/>
              </a:spcBef>
              <a:spcAft>
                <a:spcPts val="24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Factory built</a:t>
            </a:r>
          </a:p>
          <a:p>
            <a:pPr marL="0" marR="0" lvl="0" indent="-285750" algn="l" defTabSz="914400" rtl="0" eaLnBrk="1" fontAlgn="auto" latinLnBrk="0" hangingPunct="1">
              <a:lnSpc>
                <a:spcPct val="100000"/>
              </a:lnSpc>
              <a:spcBef>
                <a:spcPts val="1200"/>
              </a:spcBef>
              <a:spcAft>
                <a:spcPts val="24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Manufacturing jobs</a:t>
            </a:r>
          </a:p>
        </p:txBody>
      </p:sp>
      <p:pic>
        <p:nvPicPr>
          <p:cNvPr id="3" name="Picture 2">
            <a:extLst>
              <a:ext uri="{FF2B5EF4-FFF2-40B4-BE49-F238E27FC236}">
                <a16:creationId xmlns:a16="http://schemas.microsoft.com/office/drawing/2014/main" id="{C03AA7C3-271A-8FA7-0530-3AD7BC32776F}"/>
              </a:ext>
            </a:extLst>
          </p:cNvPr>
          <p:cNvPicPr>
            <a:picLocks noChangeAspect="1"/>
          </p:cNvPicPr>
          <p:nvPr/>
        </p:nvPicPr>
        <p:blipFill rotWithShape="1">
          <a:blip r:embed="rId4"/>
          <a:srcRect t="23744" b="12808"/>
          <a:stretch/>
        </p:blipFill>
        <p:spPr>
          <a:xfrm>
            <a:off x="1039453" y="1825625"/>
            <a:ext cx="4779094" cy="4351338"/>
          </a:xfrm>
          <a:prstGeom prst="rect">
            <a:avLst/>
          </a:prstGeom>
        </p:spPr>
      </p:pic>
    </p:spTree>
    <p:extLst>
      <p:ext uri="{BB962C8B-B14F-4D97-AF65-F5344CB8AC3E}">
        <p14:creationId xmlns:p14="http://schemas.microsoft.com/office/powerpoint/2010/main" val="2622398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F843E4C-6F82-C77D-A8F8-4716A341BFC0}"/>
              </a:ext>
            </a:extLst>
          </p:cNvPr>
          <p:cNvSpPr>
            <a:spLocks noGrp="1"/>
          </p:cNvSpPr>
          <p:nvPr>
            <p:ph type="title"/>
          </p:nvPr>
        </p:nvSpPr>
        <p:spPr>
          <a:xfrm>
            <a:off x="705853" y="365125"/>
            <a:ext cx="10892589" cy="1325563"/>
          </a:xfrm>
        </p:spPr>
        <p:txBody>
          <a:bodyPr/>
          <a:lstStyle/>
          <a:p>
            <a:r>
              <a:rPr lang="en-US" b="1" dirty="0">
                <a:latin typeface="Arial" panose="020B0604020202020204" pitchFamily="34" charset="0"/>
                <a:cs typeface="Arial" panose="020B0604020202020204" pitchFamily="34" charset="0"/>
              </a:rPr>
              <a:t>        </a:t>
            </a:r>
            <a:r>
              <a:rPr lang="en-US" sz="4000" b="1" dirty="0">
                <a:solidFill>
                  <a:schemeClr val="bg1"/>
                </a:solidFill>
                <a:latin typeface="Arial" panose="020B0604020202020204" pitchFamily="34" charset="0"/>
                <a:cs typeface="Arial" panose="020B0604020202020204" pitchFamily="34" charset="0"/>
              </a:rPr>
              <a:t>Commercial Building Benchmarking</a:t>
            </a:r>
            <a:endParaRPr lang="en-US" b="1" dirty="0">
              <a:solidFill>
                <a:schemeClr val="bg1"/>
              </a:solidFill>
              <a:latin typeface="Arial" panose="020B0604020202020204" pitchFamily="34" charset="0"/>
              <a:cs typeface="Arial" panose="020B0604020202020204" pitchFamily="34" charset="0"/>
            </a:endParaRPr>
          </a:p>
        </p:txBody>
      </p:sp>
      <p:pic>
        <p:nvPicPr>
          <p:cNvPr id="14" name="Content Placeholder 13">
            <a:extLst>
              <a:ext uri="{FF2B5EF4-FFF2-40B4-BE49-F238E27FC236}">
                <a16:creationId xmlns:a16="http://schemas.microsoft.com/office/drawing/2014/main" id="{742B8ADC-0F5F-3A8A-140E-F5EB78B8FE4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975825" y="496807"/>
            <a:ext cx="914400" cy="831873"/>
          </a:xfrm>
        </p:spPr>
      </p:pic>
      <p:sp>
        <p:nvSpPr>
          <p:cNvPr id="22" name="TextBox 21">
            <a:extLst>
              <a:ext uri="{FF2B5EF4-FFF2-40B4-BE49-F238E27FC236}">
                <a16:creationId xmlns:a16="http://schemas.microsoft.com/office/drawing/2014/main" id="{6B5939C6-CAC7-3F91-ECA8-92F4C270E389}"/>
              </a:ext>
            </a:extLst>
          </p:cNvPr>
          <p:cNvSpPr txBox="1"/>
          <p:nvPr/>
        </p:nvSpPr>
        <p:spPr>
          <a:xfrm>
            <a:off x="6572556" y="2214781"/>
            <a:ext cx="4815236" cy="4278094"/>
          </a:xfrm>
          <a:prstGeom prst="rect">
            <a:avLst/>
          </a:prstGeom>
          <a:noFill/>
        </p:spPr>
        <p:txBody>
          <a:bodyPr wrap="square" rtlCol="0">
            <a:spAutoFit/>
          </a:bodyPr>
          <a:lstStyle/>
          <a:p>
            <a:pPr marL="0" marR="0" lvl="0" indent="-285750" algn="l" defTabSz="914400" rtl="0" eaLnBrk="1" fontAlgn="auto" latinLnBrk="0" hangingPunct="1">
              <a:lnSpc>
                <a:spcPct val="100000"/>
              </a:lnSpc>
              <a:spcBef>
                <a:spcPts val="1200"/>
              </a:spcBef>
              <a:spcAft>
                <a:spcPts val="3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Required Reporting of Annual Energy Use</a:t>
            </a:r>
          </a:p>
          <a:p>
            <a:pPr marL="0" marR="0" lvl="0" indent="-285750" algn="l" defTabSz="914400" rtl="0" eaLnBrk="1" fontAlgn="auto" latinLnBrk="0" hangingPunct="1">
              <a:lnSpc>
                <a:spcPct val="100000"/>
              </a:lnSpc>
              <a:spcBef>
                <a:spcPts val="1200"/>
              </a:spcBef>
              <a:spcAft>
                <a:spcPts val="3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Phased-in energy standards later in decade</a:t>
            </a:r>
          </a:p>
          <a:p>
            <a:pPr marL="0" marR="0" lvl="0" indent="-285750" algn="l" defTabSz="914400" rtl="0" eaLnBrk="1" fontAlgn="auto" latinLnBrk="0" hangingPunct="1">
              <a:lnSpc>
                <a:spcPct val="100000"/>
              </a:lnSpc>
              <a:spcBef>
                <a:spcPts val="1200"/>
              </a:spcBef>
              <a:spcAft>
                <a:spcPts val="3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Advocate for stronger State building energy code</a:t>
            </a:r>
          </a:p>
        </p:txBody>
      </p:sp>
      <p:pic>
        <p:nvPicPr>
          <p:cNvPr id="6" name="Content Placeholder 6">
            <a:extLst>
              <a:ext uri="{FF2B5EF4-FFF2-40B4-BE49-F238E27FC236}">
                <a16:creationId xmlns:a16="http://schemas.microsoft.com/office/drawing/2014/main" id="{DCE7DE89-A565-47D4-AF46-1446973FBA3F}"/>
              </a:ext>
            </a:extLst>
          </p:cNvPr>
          <p:cNvPicPr>
            <a:picLocks noChangeAspect="1"/>
          </p:cNvPicPr>
          <p:nvPr/>
        </p:nvPicPr>
        <p:blipFill>
          <a:blip r:embed="rId4"/>
          <a:stretch>
            <a:fillRect/>
          </a:stretch>
        </p:blipFill>
        <p:spPr>
          <a:xfrm>
            <a:off x="1232282" y="1690688"/>
            <a:ext cx="4181737" cy="4511418"/>
          </a:xfrm>
          <a:prstGeom prst="rect">
            <a:avLst/>
          </a:prstGeom>
        </p:spPr>
      </p:pic>
    </p:spTree>
    <p:extLst>
      <p:ext uri="{BB962C8B-B14F-4D97-AF65-F5344CB8AC3E}">
        <p14:creationId xmlns:p14="http://schemas.microsoft.com/office/powerpoint/2010/main" val="3243330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304800"/>
            <a:ext cx="6629400" cy="838200"/>
          </a:xfrm>
        </p:spPr>
        <p:txBody>
          <a:bodyPr/>
          <a:lstStyle/>
          <a:p>
            <a:r>
              <a:rPr lang="en-US" sz="3600" cap="small" dirty="0">
                <a:solidFill>
                  <a:srgbClr val="0070C0"/>
                </a:solidFill>
              </a:rPr>
              <a:t>The New Triple Bottom Line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026" y="2066545"/>
            <a:ext cx="5410200" cy="151485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880" y="3662484"/>
            <a:ext cx="5400675" cy="151218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318" y="5244326"/>
            <a:ext cx="5442858" cy="1524000"/>
          </a:xfrm>
          <a:prstGeom prst="rect">
            <a:avLst/>
          </a:prstGeom>
        </p:spPr>
      </p:pic>
      <p:sp>
        <p:nvSpPr>
          <p:cNvPr id="6" name="TextBox 5"/>
          <p:cNvSpPr txBox="1"/>
          <p:nvPr/>
        </p:nvSpPr>
        <p:spPr>
          <a:xfrm>
            <a:off x="6248400" y="2209800"/>
            <a:ext cx="5715000" cy="4191000"/>
          </a:xfrm>
          <a:prstGeom prst="rect">
            <a:avLst/>
          </a:prstGeom>
          <a:noFill/>
        </p:spPr>
        <p:txBody>
          <a:bodyPr wrap="square" rtlCol="0">
            <a:spAutoFit/>
          </a:bodyPr>
          <a:lstStyle/>
          <a:p>
            <a:endParaRPr lang="en-US" dirty="0"/>
          </a:p>
        </p:txBody>
      </p:sp>
      <p:sp>
        <p:nvSpPr>
          <p:cNvPr id="11" name="Content Placeholder 2"/>
          <p:cNvSpPr txBox="1">
            <a:spLocks/>
          </p:cNvSpPr>
          <p:nvPr/>
        </p:nvSpPr>
        <p:spPr>
          <a:xfrm>
            <a:off x="6629400" y="2057401"/>
            <a:ext cx="5181600" cy="434339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Aft>
                <a:spcPts val="1200"/>
              </a:spcAft>
            </a:pPr>
            <a:r>
              <a:rPr lang="en-US" sz="1800" kern="0" dirty="0"/>
              <a:t>Make Milwaukee a world class eco-city on America’s Fresh Coast. </a:t>
            </a:r>
          </a:p>
          <a:p>
            <a:pPr>
              <a:spcAft>
                <a:spcPts val="1200"/>
              </a:spcAft>
            </a:pPr>
            <a:r>
              <a:rPr lang="en-US" sz="1800" kern="0" dirty="0"/>
              <a:t>Develop practical and racially equitable solutions that improve people’s lives and the economy. </a:t>
            </a:r>
          </a:p>
          <a:p>
            <a:pPr>
              <a:spcAft>
                <a:spcPts val="1200"/>
              </a:spcAft>
            </a:pPr>
            <a:r>
              <a:rPr lang="en-US" sz="1800" kern="0" dirty="0"/>
              <a:t>Protect and restore the natural eco-systems that are integral to our long-term prosperity. </a:t>
            </a:r>
          </a:p>
          <a:p>
            <a:pPr>
              <a:spcAft>
                <a:spcPts val="1200"/>
              </a:spcAft>
            </a:pPr>
            <a:r>
              <a:rPr lang="en-US" sz="1800" kern="0" dirty="0"/>
              <a:t>Develop community and global partnerships</a:t>
            </a:r>
          </a:p>
          <a:p>
            <a:pPr>
              <a:spcAft>
                <a:spcPts val="1200"/>
              </a:spcAft>
            </a:pPr>
            <a:r>
              <a:rPr lang="en-US" sz="1800" kern="0" dirty="0"/>
              <a:t>Implement award-winning programs and the City’s </a:t>
            </a:r>
            <a:r>
              <a:rPr lang="en-US" sz="1800" kern="0" dirty="0">
                <a:hlinkClick r:id="rId6"/>
              </a:rPr>
              <a:t>Refresh Milwaukee</a:t>
            </a:r>
            <a:r>
              <a:rPr lang="en-US" sz="1800" kern="0" dirty="0"/>
              <a:t> sustainability plan</a:t>
            </a:r>
            <a:r>
              <a:rPr lang="en-US" sz="2400" kern="0" dirty="0"/>
              <a:t>.</a:t>
            </a:r>
          </a:p>
          <a:p>
            <a:pPr>
              <a:spcAft>
                <a:spcPts val="1200"/>
              </a:spcAft>
            </a:pPr>
            <a:r>
              <a:rPr lang="en-US" sz="1800" kern="0" dirty="0"/>
              <a:t>Developing new Climate and Equity Plan with City-County Task Force on Climate and Economic Equity </a:t>
            </a:r>
          </a:p>
          <a:p>
            <a:endParaRPr lang="en-US" kern="0" dirty="0"/>
          </a:p>
        </p:txBody>
      </p:sp>
      <p:pic>
        <p:nvPicPr>
          <p:cNvPr id="9" name="Picture 8">
            <a:extLst>
              <a:ext uri="{FF2B5EF4-FFF2-40B4-BE49-F238E27FC236}">
                <a16:creationId xmlns:a16="http://schemas.microsoft.com/office/drawing/2014/main" id="{0E91260C-908C-47DD-AACC-7914C606D0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 y="274638"/>
            <a:ext cx="2831954" cy="1050920"/>
          </a:xfrm>
          <a:prstGeom prst="rect">
            <a:avLst/>
          </a:prstGeom>
        </p:spPr>
      </p:pic>
    </p:spTree>
    <p:extLst>
      <p:ext uri="{BB962C8B-B14F-4D97-AF65-F5344CB8AC3E}">
        <p14:creationId xmlns:p14="http://schemas.microsoft.com/office/powerpoint/2010/main" val="2350953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F843E4C-6F82-C77D-A8F8-4716A341BFC0}"/>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People – Centered Transportation</a:t>
            </a:r>
          </a:p>
        </p:txBody>
      </p:sp>
      <p:pic>
        <p:nvPicPr>
          <p:cNvPr id="14" name="Content Placeholder 13">
            <a:extLst>
              <a:ext uri="{FF2B5EF4-FFF2-40B4-BE49-F238E27FC236}">
                <a16:creationId xmlns:a16="http://schemas.microsoft.com/office/drawing/2014/main" id="{742B8ADC-0F5F-3A8A-140E-F5EB78B8FE4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950495" y="571597"/>
            <a:ext cx="1228845" cy="768028"/>
          </a:xfrm>
        </p:spPr>
      </p:pic>
      <p:sp>
        <p:nvSpPr>
          <p:cNvPr id="22" name="TextBox 21">
            <a:extLst>
              <a:ext uri="{FF2B5EF4-FFF2-40B4-BE49-F238E27FC236}">
                <a16:creationId xmlns:a16="http://schemas.microsoft.com/office/drawing/2014/main" id="{6B5939C6-CAC7-3F91-ECA8-92F4C270E389}"/>
              </a:ext>
            </a:extLst>
          </p:cNvPr>
          <p:cNvSpPr txBox="1"/>
          <p:nvPr/>
        </p:nvSpPr>
        <p:spPr>
          <a:xfrm>
            <a:off x="6325848" y="2136532"/>
            <a:ext cx="5866152" cy="2800767"/>
          </a:xfrm>
          <a:prstGeom prst="rect">
            <a:avLst/>
          </a:prstGeom>
          <a:noFill/>
        </p:spPr>
        <p:txBody>
          <a:bodyPr wrap="square" rtlCol="0">
            <a:spAutoFit/>
          </a:bodyPr>
          <a:lstStyle/>
          <a:p>
            <a:pPr marL="0" marR="0" lvl="0" indent="-285750" algn="l" defTabSz="914400" rtl="0" eaLnBrk="1" fontAlgn="auto" latinLnBrk="0" hangingPunct="1">
              <a:lnSpc>
                <a:spcPct val="100000"/>
              </a:lnSpc>
              <a:spcBef>
                <a:spcPts val="1200"/>
              </a:spcBef>
              <a:spcAft>
                <a:spcPts val="3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Expand and Modernize Transit</a:t>
            </a:r>
          </a:p>
          <a:p>
            <a:pPr marL="0" marR="0" lvl="0" indent="-285750" algn="l" defTabSz="914400" rtl="0" eaLnBrk="1" fontAlgn="auto" latinLnBrk="0" hangingPunct="1">
              <a:lnSpc>
                <a:spcPct val="100000"/>
              </a:lnSpc>
              <a:spcBef>
                <a:spcPts val="1200"/>
              </a:spcBef>
              <a:spcAft>
                <a:spcPts val="3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Walking and biking</a:t>
            </a:r>
          </a:p>
          <a:p>
            <a:pPr marL="0" marR="0" lvl="0" indent="-285750" algn="l" defTabSz="914400" rtl="0" eaLnBrk="1" fontAlgn="auto" latinLnBrk="0" hangingPunct="1">
              <a:lnSpc>
                <a:spcPct val="100000"/>
              </a:lnSpc>
              <a:spcBef>
                <a:spcPts val="1200"/>
              </a:spcBef>
              <a:spcAft>
                <a:spcPts val="3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Land Use and Zoning</a:t>
            </a:r>
          </a:p>
        </p:txBody>
      </p:sp>
      <p:pic>
        <p:nvPicPr>
          <p:cNvPr id="5" name="Picture 4">
            <a:extLst>
              <a:ext uri="{FF2B5EF4-FFF2-40B4-BE49-F238E27FC236}">
                <a16:creationId xmlns:a16="http://schemas.microsoft.com/office/drawing/2014/main" id="{EC8A1D5A-703D-4EE9-981F-95E3725F03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603" y="1690688"/>
            <a:ext cx="4942964" cy="4942964"/>
          </a:xfrm>
          <a:prstGeom prst="rect">
            <a:avLst/>
          </a:prstGeom>
        </p:spPr>
      </p:pic>
    </p:spTree>
    <p:extLst>
      <p:ext uri="{BB962C8B-B14F-4D97-AF65-F5344CB8AC3E}">
        <p14:creationId xmlns:p14="http://schemas.microsoft.com/office/powerpoint/2010/main" val="3321697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F843E4C-6F82-C77D-A8F8-4716A341BFC0}"/>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Electric Vehicles</a:t>
            </a:r>
          </a:p>
        </p:txBody>
      </p:sp>
      <p:pic>
        <p:nvPicPr>
          <p:cNvPr id="19" name="Content Placeholder 18">
            <a:extLst>
              <a:ext uri="{FF2B5EF4-FFF2-40B4-BE49-F238E27FC236}">
                <a16:creationId xmlns:a16="http://schemas.microsoft.com/office/drawing/2014/main" id="{1CFB5A31-3060-6779-B1E7-71E9B1DF2B2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657" t="40576" r="14759" b="34109"/>
          <a:stretch/>
        </p:blipFill>
        <p:spPr>
          <a:xfrm>
            <a:off x="838200" y="1728917"/>
            <a:ext cx="5324010" cy="4136411"/>
          </a:xfrm>
        </p:spPr>
      </p:pic>
      <p:pic>
        <p:nvPicPr>
          <p:cNvPr id="14" name="Content Placeholder 13">
            <a:extLst>
              <a:ext uri="{FF2B5EF4-FFF2-40B4-BE49-F238E27FC236}">
                <a16:creationId xmlns:a16="http://schemas.microsoft.com/office/drawing/2014/main" id="{742B8ADC-0F5F-3A8A-140E-F5EB78B8FE48}"/>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p:blipFill>
        <p:spPr>
          <a:xfrm>
            <a:off x="563733" y="403354"/>
            <a:ext cx="1601952" cy="1001220"/>
          </a:xfrm>
        </p:spPr>
      </p:pic>
      <p:sp>
        <p:nvSpPr>
          <p:cNvPr id="22" name="TextBox 21">
            <a:extLst>
              <a:ext uri="{FF2B5EF4-FFF2-40B4-BE49-F238E27FC236}">
                <a16:creationId xmlns:a16="http://schemas.microsoft.com/office/drawing/2014/main" id="{6B5939C6-CAC7-3F91-ECA8-92F4C270E389}"/>
              </a:ext>
            </a:extLst>
          </p:cNvPr>
          <p:cNvSpPr txBox="1"/>
          <p:nvPr/>
        </p:nvSpPr>
        <p:spPr>
          <a:xfrm>
            <a:off x="6542575" y="2136532"/>
            <a:ext cx="4673600" cy="4893647"/>
          </a:xfrm>
          <a:prstGeom prst="rect">
            <a:avLst/>
          </a:prstGeom>
          <a:noFill/>
        </p:spPr>
        <p:txBody>
          <a:bodyPr wrap="square" rtlCol="0">
            <a:spAutoFit/>
          </a:bodyPr>
          <a:lstStyle/>
          <a:p>
            <a:pPr marL="0" marR="0" lvl="0" indent="-285750" algn="l" defTabSz="914400" rtl="0" eaLnBrk="1" fontAlgn="auto" latinLnBrk="0" hangingPunct="1">
              <a:lnSpc>
                <a:spcPct val="100000"/>
              </a:lnSpc>
              <a:spcBef>
                <a:spcPts val="1200"/>
              </a:spcBef>
              <a:spcAft>
                <a:spcPts val="24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Charging network plan</a:t>
            </a:r>
          </a:p>
          <a:p>
            <a:pPr marL="0" marR="0" lvl="0" indent="-285750" algn="l" defTabSz="914400" rtl="0" eaLnBrk="1" fontAlgn="auto" latinLnBrk="0" hangingPunct="1">
              <a:lnSpc>
                <a:spcPct val="100000"/>
              </a:lnSpc>
              <a:spcBef>
                <a:spcPts val="1200"/>
              </a:spcBef>
              <a:spcAft>
                <a:spcPts val="24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City fleet</a:t>
            </a:r>
          </a:p>
          <a:p>
            <a:pPr marL="0" marR="0" lvl="0" indent="-285750" algn="l" defTabSz="914400" rtl="0" eaLnBrk="1" fontAlgn="auto" latinLnBrk="0" hangingPunct="1">
              <a:lnSpc>
                <a:spcPct val="100000"/>
              </a:lnSpc>
              <a:spcBef>
                <a:spcPts val="1200"/>
              </a:spcBef>
              <a:spcAft>
                <a:spcPts val="24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Commercial properties requirements</a:t>
            </a:r>
          </a:p>
          <a:p>
            <a:pPr marL="0" marR="0" lvl="0" indent="-285750" algn="l" defTabSz="914400" rtl="0" eaLnBrk="1" fontAlgn="auto" latinLnBrk="0" hangingPunct="1">
              <a:lnSpc>
                <a:spcPct val="100000"/>
              </a:lnSpc>
              <a:spcBef>
                <a:spcPts val="1200"/>
              </a:spcBef>
              <a:spcAft>
                <a:spcPts val="24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Public Awareness</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483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F843E4C-6F82-C77D-A8F8-4716A341BFC0}"/>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Clean Electricity</a:t>
            </a:r>
          </a:p>
        </p:txBody>
      </p:sp>
      <p:pic>
        <p:nvPicPr>
          <p:cNvPr id="19" name="Content Placeholder 18">
            <a:extLst>
              <a:ext uri="{FF2B5EF4-FFF2-40B4-BE49-F238E27FC236}">
                <a16:creationId xmlns:a16="http://schemas.microsoft.com/office/drawing/2014/main" id="{1CFB5A31-3060-6779-B1E7-71E9B1DF2B2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4284" r="24788"/>
          <a:stretch/>
        </p:blipFill>
        <p:spPr>
          <a:xfrm>
            <a:off x="1020133" y="1267326"/>
            <a:ext cx="5403041" cy="4988197"/>
          </a:xfrm>
        </p:spPr>
      </p:pic>
      <p:pic>
        <p:nvPicPr>
          <p:cNvPr id="14" name="Content Placeholder 13">
            <a:extLst>
              <a:ext uri="{FF2B5EF4-FFF2-40B4-BE49-F238E27FC236}">
                <a16:creationId xmlns:a16="http://schemas.microsoft.com/office/drawing/2014/main" id="{742B8ADC-0F5F-3A8A-140E-F5EB78B8FE48}"/>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p:blipFill>
        <p:spPr>
          <a:xfrm>
            <a:off x="673768" y="602477"/>
            <a:ext cx="1393277" cy="870798"/>
          </a:xfrm>
        </p:spPr>
      </p:pic>
      <p:sp>
        <p:nvSpPr>
          <p:cNvPr id="22" name="TextBox 21">
            <a:extLst>
              <a:ext uri="{FF2B5EF4-FFF2-40B4-BE49-F238E27FC236}">
                <a16:creationId xmlns:a16="http://schemas.microsoft.com/office/drawing/2014/main" id="{6B5939C6-CAC7-3F91-ECA8-92F4C270E389}"/>
              </a:ext>
            </a:extLst>
          </p:cNvPr>
          <p:cNvSpPr txBox="1"/>
          <p:nvPr/>
        </p:nvSpPr>
        <p:spPr>
          <a:xfrm>
            <a:off x="6808713" y="1690688"/>
            <a:ext cx="4673600" cy="5386090"/>
          </a:xfrm>
          <a:prstGeom prst="rect">
            <a:avLst/>
          </a:prstGeom>
          <a:noFill/>
        </p:spPr>
        <p:txBody>
          <a:bodyPr wrap="square" rtlCol="0">
            <a:spAutoFit/>
          </a:bodyPr>
          <a:lstStyle/>
          <a:p>
            <a:pPr marL="0" marR="0" lvl="0" indent="-285750" algn="l" defTabSz="914400" rtl="0" eaLnBrk="1" fontAlgn="auto" latinLnBrk="0" hangingPunct="1">
              <a:lnSpc>
                <a:spcPct val="100000"/>
              </a:lnSpc>
              <a:spcBef>
                <a:spcPts val="1200"/>
              </a:spcBef>
              <a:spcAft>
                <a:spcPts val="3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Rooftop solar</a:t>
            </a:r>
          </a:p>
          <a:p>
            <a:pPr marL="0" marR="0" lvl="0" indent="-285750" algn="l" defTabSz="914400" rtl="0" eaLnBrk="1" fontAlgn="auto" latinLnBrk="0" hangingPunct="1">
              <a:lnSpc>
                <a:spcPct val="100000"/>
              </a:lnSpc>
              <a:spcBef>
                <a:spcPts val="1200"/>
              </a:spcBef>
              <a:spcAft>
                <a:spcPts val="3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Statewide advocacy for utility scale solar and supportive policy</a:t>
            </a:r>
          </a:p>
          <a:p>
            <a:pPr marL="0" marR="0" lvl="0" indent="-285750" algn="l" defTabSz="914400" rtl="0" eaLnBrk="1" fontAlgn="auto" latinLnBrk="0" hangingPunct="1">
              <a:lnSpc>
                <a:spcPct val="100000"/>
              </a:lnSpc>
              <a:spcBef>
                <a:spcPts val="1200"/>
              </a:spcBef>
              <a:spcAft>
                <a:spcPts val="3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Municipal purchases of renewable energy</a:t>
            </a:r>
          </a:p>
          <a:p>
            <a:pPr marL="0" marR="0" lvl="0" indent="-285750" algn="l" defTabSz="914400" rtl="0" eaLnBrk="1" fontAlgn="auto" latinLnBrk="0" hangingPunct="1">
              <a:lnSpc>
                <a:spcPct val="100000"/>
              </a:lnSpc>
              <a:spcBef>
                <a:spcPts val="1200"/>
              </a:spcBef>
              <a:spcAft>
                <a:spcPts val="36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685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F843E4C-6F82-C77D-A8F8-4716A341BFC0}"/>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Nature in the City</a:t>
            </a:r>
          </a:p>
        </p:txBody>
      </p:sp>
      <p:pic>
        <p:nvPicPr>
          <p:cNvPr id="14" name="Content Placeholder 13">
            <a:extLst>
              <a:ext uri="{FF2B5EF4-FFF2-40B4-BE49-F238E27FC236}">
                <a16:creationId xmlns:a16="http://schemas.microsoft.com/office/drawing/2014/main" id="{742B8ADC-0F5F-3A8A-140E-F5EB78B8FE4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859711" y="513757"/>
            <a:ext cx="1346099" cy="841312"/>
          </a:xfrm>
        </p:spPr>
      </p:pic>
      <p:sp>
        <p:nvSpPr>
          <p:cNvPr id="22" name="TextBox 21">
            <a:extLst>
              <a:ext uri="{FF2B5EF4-FFF2-40B4-BE49-F238E27FC236}">
                <a16:creationId xmlns:a16="http://schemas.microsoft.com/office/drawing/2014/main" id="{6B5939C6-CAC7-3F91-ECA8-92F4C270E389}"/>
              </a:ext>
            </a:extLst>
          </p:cNvPr>
          <p:cNvSpPr txBox="1"/>
          <p:nvPr/>
        </p:nvSpPr>
        <p:spPr>
          <a:xfrm>
            <a:off x="1532760" y="2396362"/>
            <a:ext cx="4886158" cy="2523768"/>
          </a:xfrm>
          <a:prstGeom prst="rect">
            <a:avLst/>
          </a:prstGeom>
          <a:noFill/>
        </p:spPr>
        <p:txBody>
          <a:bodyPr wrap="square" rtlCol="0">
            <a:spAutoFit/>
          </a:bodyPr>
          <a:lstStyle/>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Protect natural land</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Transform schoolyards</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Expand the tree canopy</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Incentivize de-paving</a:t>
            </a:r>
          </a:p>
        </p:txBody>
      </p:sp>
      <p:pic>
        <p:nvPicPr>
          <p:cNvPr id="4" name="Picture 3">
            <a:extLst>
              <a:ext uri="{FF2B5EF4-FFF2-40B4-BE49-F238E27FC236}">
                <a16:creationId xmlns:a16="http://schemas.microsoft.com/office/drawing/2014/main" id="{FEA9B22C-6701-4737-90CD-00ABF1210197}"/>
              </a:ext>
            </a:extLst>
          </p:cNvPr>
          <p:cNvPicPr>
            <a:picLocks noChangeAspect="1"/>
          </p:cNvPicPr>
          <p:nvPr/>
        </p:nvPicPr>
        <p:blipFill>
          <a:blip r:embed="rId4"/>
          <a:stretch>
            <a:fillRect/>
          </a:stretch>
        </p:blipFill>
        <p:spPr>
          <a:xfrm>
            <a:off x="7548017" y="0"/>
            <a:ext cx="4643983" cy="6867167"/>
          </a:xfrm>
          <a:prstGeom prst="rect">
            <a:avLst/>
          </a:prstGeom>
        </p:spPr>
      </p:pic>
    </p:spTree>
    <p:extLst>
      <p:ext uri="{BB962C8B-B14F-4D97-AF65-F5344CB8AC3E}">
        <p14:creationId xmlns:p14="http://schemas.microsoft.com/office/powerpoint/2010/main" val="4103533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F843E4C-6F82-C77D-A8F8-4716A341BFC0}"/>
              </a:ext>
            </a:extLst>
          </p:cNvPr>
          <p:cNvSpPr>
            <a:spLocks noGrp="1"/>
          </p:cNvSpPr>
          <p:nvPr>
            <p:ph type="title"/>
          </p:nvPr>
        </p:nvSpPr>
        <p:spPr/>
        <p:txBody>
          <a:bodyPr/>
          <a:lstStyle/>
          <a:p>
            <a:r>
              <a:rPr lang="en-US" b="1" dirty="0">
                <a:solidFill>
                  <a:schemeClr val="bg1"/>
                </a:solidFill>
                <a:latin typeface="Arial" panose="020B0604020202020204" pitchFamily="34" charset="0"/>
                <a:cs typeface="Arial" panose="020B0604020202020204" pitchFamily="34" charset="0"/>
              </a:rPr>
              <a:t>Was  Waste Reduction &amp; Sustainable               		Consumption</a:t>
            </a:r>
          </a:p>
        </p:txBody>
      </p:sp>
      <p:pic>
        <p:nvPicPr>
          <p:cNvPr id="19" name="Content Placeholder 18">
            <a:extLst>
              <a:ext uri="{FF2B5EF4-FFF2-40B4-BE49-F238E27FC236}">
                <a16:creationId xmlns:a16="http://schemas.microsoft.com/office/drawing/2014/main" id="{1CFB5A31-3060-6779-B1E7-71E9B1DF2B2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5665" t="51070" r="16849" b="17988"/>
          <a:stretch/>
        </p:blipFill>
        <p:spPr>
          <a:xfrm>
            <a:off x="1122950" y="2136532"/>
            <a:ext cx="4973050" cy="3240505"/>
          </a:xfrm>
        </p:spPr>
      </p:pic>
      <p:pic>
        <p:nvPicPr>
          <p:cNvPr id="14" name="Content Placeholder 13">
            <a:extLst>
              <a:ext uri="{FF2B5EF4-FFF2-40B4-BE49-F238E27FC236}">
                <a16:creationId xmlns:a16="http://schemas.microsoft.com/office/drawing/2014/main" id="{742B8ADC-0F5F-3A8A-140E-F5EB78B8FE48}"/>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p:blipFill>
        <p:spPr>
          <a:xfrm>
            <a:off x="838200" y="406686"/>
            <a:ext cx="1495053" cy="934408"/>
          </a:xfrm>
        </p:spPr>
      </p:pic>
      <p:sp>
        <p:nvSpPr>
          <p:cNvPr id="22" name="TextBox 21">
            <a:extLst>
              <a:ext uri="{FF2B5EF4-FFF2-40B4-BE49-F238E27FC236}">
                <a16:creationId xmlns:a16="http://schemas.microsoft.com/office/drawing/2014/main" id="{6B5939C6-CAC7-3F91-ECA8-92F4C270E389}"/>
              </a:ext>
            </a:extLst>
          </p:cNvPr>
          <p:cNvSpPr txBox="1"/>
          <p:nvPr/>
        </p:nvSpPr>
        <p:spPr>
          <a:xfrm>
            <a:off x="6542575" y="1879347"/>
            <a:ext cx="4673600" cy="1877437"/>
          </a:xfrm>
          <a:prstGeom prst="rect">
            <a:avLst/>
          </a:prstGeom>
          <a:noFill/>
        </p:spPr>
        <p:txBody>
          <a:bodyPr wrap="square" rtlCol="0">
            <a:spAutoFit/>
          </a:bodyPr>
          <a:lstStyle/>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Prevent food waste</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Rescue surplus food</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Feed hungry people</a:t>
            </a:r>
          </a:p>
        </p:txBody>
      </p:sp>
      <p:sp>
        <p:nvSpPr>
          <p:cNvPr id="6" name="TextBox 5">
            <a:extLst>
              <a:ext uri="{FF2B5EF4-FFF2-40B4-BE49-F238E27FC236}">
                <a16:creationId xmlns:a16="http://schemas.microsoft.com/office/drawing/2014/main" id="{5496F929-D496-43E0-BCF7-3307E49063B9}"/>
              </a:ext>
            </a:extLst>
          </p:cNvPr>
          <p:cNvSpPr txBox="1"/>
          <p:nvPr/>
        </p:nvSpPr>
        <p:spPr>
          <a:xfrm>
            <a:off x="6542575" y="3945443"/>
            <a:ext cx="46736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(FEED = “Food Excess Equitable Distribution”  partnership)</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Plastics reuse systems</a:t>
            </a:r>
          </a:p>
        </p:txBody>
      </p:sp>
    </p:spTree>
    <p:extLst>
      <p:ext uri="{BB962C8B-B14F-4D97-AF65-F5344CB8AC3E}">
        <p14:creationId xmlns:p14="http://schemas.microsoft.com/office/powerpoint/2010/main" val="3797120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F843E4C-6F82-C77D-A8F8-4716A341BFC0}"/>
              </a:ext>
            </a:extLst>
          </p:cNvPr>
          <p:cNvSpPr>
            <a:spLocks noGrp="1"/>
          </p:cNvSpPr>
          <p:nvPr>
            <p:ph type="title"/>
          </p:nvPr>
        </p:nvSpPr>
        <p:spPr>
          <a:xfrm>
            <a:off x="2099128" y="365125"/>
            <a:ext cx="9254671" cy="1325563"/>
          </a:xfrm>
        </p:spPr>
        <p:txBody>
          <a:bodyPr>
            <a:normAutofit/>
          </a:bodyPr>
          <a:lstStyle/>
          <a:p>
            <a:r>
              <a:rPr lang="en-US" b="1" dirty="0">
                <a:solidFill>
                  <a:schemeClr val="bg1"/>
                </a:solidFill>
                <a:latin typeface="Arial" panose="020B0604020202020204" pitchFamily="34" charset="0"/>
                <a:cs typeface="Arial" panose="020B0604020202020204" pitchFamily="34" charset="0"/>
              </a:rPr>
              <a:t>Resilience Ambassadors/ECO Neighborhoods</a:t>
            </a:r>
          </a:p>
        </p:txBody>
      </p:sp>
      <p:pic>
        <p:nvPicPr>
          <p:cNvPr id="14" name="Content Placeholder 13">
            <a:extLst>
              <a:ext uri="{FF2B5EF4-FFF2-40B4-BE49-F238E27FC236}">
                <a16:creationId xmlns:a16="http://schemas.microsoft.com/office/drawing/2014/main" id="{742B8ADC-0F5F-3A8A-140E-F5EB78B8FE4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529389" y="537362"/>
            <a:ext cx="1569740" cy="981088"/>
          </a:xfrm>
        </p:spPr>
      </p:pic>
      <p:sp>
        <p:nvSpPr>
          <p:cNvPr id="22" name="TextBox 21">
            <a:extLst>
              <a:ext uri="{FF2B5EF4-FFF2-40B4-BE49-F238E27FC236}">
                <a16:creationId xmlns:a16="http://schemas.microsoft.com/office/drawing/2014/main" id="{6B5939C6-CAC7-3F91-ECA8-92F4C270E389}"/>
              </a:ext>
            </a:extLst>
          </p:cNvPr>
          <p:cNvSpPr txBox="1"/>
          <p:nvPr/>
        </p:nvSpPr>
        <p:spPr>
          <a:xfrm>
            <a:off x="6542575" y="2136532"/>
            <a:ext cx="4673600" cy="4001095"/>
          </a:xfrm>
          <a:prstGeom prst="rect">
            <a:avLst/>
          </a:prstGeom>
          <a:noFill/>
        </p:spPr>
        <p:txBody>
          <a:bodyPr wrap="square" rtlCol="0">
            <a:spAutoFit/>
          </a:bodyPr>
          <a:lstStyle/>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Trusted messengers</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Educate and collaborate on new and existing climate and health programs</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31FD24B-7537-4673-9F39-D5A53FF0E7DF}"/>
              </a:ext>
            </a:extLst>
          </p:cNvPr>
          <p:cNvPicPr>
            <a:picLocks noChangeAspect="1"/>
          </p:cNvPicPr>
          <p:nvPr/>
        </p:nvPicPr>
        <p:blipFill>
          <a:blip r:embed="rId4"/>
          <a:stretch>
            <a:fillRect/>
          </a:stretch>
        </p:blipFill>
        <p:spPr>
          <a:xfrm>
            <a:off x="381000" y="2057400"/>
            <a:ext cx="6013187" cy="3911548"/>
          </a:xfrm>
          <a:prstGeom prst="rect">
            <a:avLst/>
          </a:prstGeom>
        </p:spPr>
      </p:pic>
    </p:spTree>
    <p:extLst>
      <p:ext uri="{BB962C8B-B14F-4D97-AF65-F5344CB8AC3E}">
        <p14:creationId xmlns:p14="http://schemas.microsoft.com/office/powerpoint/2010/main" val="3849448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F843E4C-6F82-C77D-A8F8-4716A341BFC0}"/>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Paying For the Plan</a:t>
            </a:r>
          </a:p>
        </p:txBody>
      </p:sp>
      <p:sp>
        <p:nvSpPr>
          <p:cNvPr id="22" name="TextBox 21">
            <a:extLst>
              <a:ext uri="{FF2B5EF4-FFF2-40B4-BE49-F238E27FC236}">
                <a16:creationId xmlns:a16="http://schemas.microsoft.com/office/drawing/2014/main" id="{6B5939C6-CAC7-3F91-ECA8-92F4C270E389}"/>
              </a:ext>
            </a:extLst>
          </p:cNvPr>
          <p:cNvSpPr txBox="1"/>
          <p:nvPr/>
        </p:nvSpPr>
        <p:spPr>
          <a:xfrm>
            <a:off x="5382935" y="2421345"/>
            <a:ext cx="5684805" cy="5786199"/>
          </a:xfrm>
          <a:prstGeom prst="rect">
            <a:avLst/>
          </a:prstGeom>
          <a:noFill/>
        </p:spPr>
        <p:txBody>
          <a:bodyPr wrap="square" rtlCol="0">
            <a:spAutoFit/>
          </a:bodyPr>
          <a:lstStyle/>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Reallocating existing budgets for fossil fuel economy and climate impacts</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Financing tools to pay for costs that yield long-term savings</a:t>
            </a: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Federal Infrastructure bill (IIJA) and Climate Bill (IRA).</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DD6DDC8-757D-4458-857E-A81E2D604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8599"/>
            <a:ext cx="1762448" cy="1477456"/>
          </a:xfrm>
          <a:prstGeom prst="rect">
            <a:avLst/>
          </a:prstGeom>
        </p:spPr>
      </p:pic>
      <p:pic>
        <p:nvPicPr>
          <p:cNvPr id="7" name="Content Placeholder 6">
            <a:extLst>
              <a:ext uri="{FF2B5EF4-FFF2-40B4-BE49-F238E27FC236}">
                <a16:creationId xmlns:a16="http://schemas.microsoft.com/office/drawing/2014/main" id="{28C10174-D183-4380-BADF-0BA406199EC8}"/>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48502" y="2571781"/>
            <a:ext cx="4304498" cy="4037619"/>
          </a:xfrm>
        </p:spPr>
      </p:pic>
    </p:spTree>
    <p:extLst>
      <p:ext uri="{BB962C8B-B14F-4D97-AF65-F5344CB8AC3E}">
        <p14:creationId xmlns:p14="http://schemas.microsoft.com/office/powerpoint/2010/main" val="352044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4600" y="0"/>
            <a:ext cx="80010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28588" y="762000"/>
            <a:ext cx="12320588"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05000" y="3657600"/>
            <a:ext cx="8077200" cy="1384995"/>
          </a:xfrm>
          <a:prstGeom prst="rect">
            <a:avLst/>
          </a:prstGeom>
          <a:noFill/>
        </p:spPr>
        <p:txBody>
          <a:bodyPr wrap="square" rtlCol="0">
            <a:spAutoFit/>
          </a:bodyPr>
          <a:lstStyle/>
          <a:p>
            <a:pPr algn="ctr"/>
            <a:r>
              <a:rPr lang="en-US" sz="2400" dirty="0">
                <a:solidFill>
                  <a:srgbClr val="03B6FD"/>
                </a:solidFill>
                <a:latin typeface="Arial Black" panose="020B0A04020102020204" pitchFamily="34" charset="0"/>
              </a:rPr>
              <a:t>AND</a:t>
            </a:r>
            <a:endParaRPr lang="en-US" sz="6000" dirty="0">
              <a:solidFill>
                <a:srgbClr val="03B6FD"/>
              </a:solidFill>
              <a:latin typeface="Arial Black" panose="020B0A04020102020204" pitchFamily="34" charset="0"/>
            </a:endParaRPr>
          </a:p>
          <a:p>
            <a:pPr algn="ctr"/>
            <a:r>
              <a:rPr lang="en-US" sz="6000" spc="150" dirty="0">
                <a:solidFill>
                  <a:srgbClr val="03B6FD"/>
                </a:solidFill>
                <a:latin typeface="Arial Black" panose="020B0A04020102020204" pitchFamily="34" charset="0"/>
              </a:rPr>
              <a:t>RESPONSIBILITY</a:t>
            </a:r>
          </a:p>
        </p:txBody>
      </p:sp>
    </p:spTree>
    <p:extLst>
      <p:ext uri="{BB962C8B-B14F-4D97-AF65-F5344CB8AC3E}">
        <p14:creationId xmlns:p14="http://schemas.microsoft.com/office/powerpoint/2010/main" val="3055468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038600" y="267922"/>
            <a:ext cx="5334000" cy="1143000"/>
          </a:xfrm>
          <a:prstGeom prst="rect">
            <a:avLst/>
          </a:prstGeom>
          <a:noFill/>
          <a:ln w="9525">
            <a:noFill/>
            <a:miter lim="800000"/>
            <a:headEnd/>
            <a:tailEnd/>
          </a:ln>
        </p:spPr>
        <p:txBody>
          <a:bodyPr anchor="ctr"/>
          <a:lstStyle/>
          <a:p>
            <a:pPr>
              <a:defRPr/>
            </a:pPr>
            <a:r>
              <a:rPr lang="en-US" sz="4800" kern="0" dirty="0">
                <a:solidFill>
                  <a:srgbClr val="006666"/>
                </a:solidFill>
                <a:latin typeface="+mj-lt"/>
                <a:ea typeface="+mj-ea"/>
                <a:cs typeface="+mj-cs"/>
              </a:rPr>
              <a:t>Let’s Collaborate</a:t>
            </a:r>
          </a:p>
        </p:txBody>
      </p:sp>
      <p:graphicFrame>
        <p:nvGraphicFramePr>
          <p:cNvPr id="2" name="Table 1"/>
          <p:cNvGraphicFramePr>
            <a:graphicFrameLocks noGrp="1"/>
          </p:cNvGraphicFramePr>
          <p:nvPr>
            <p:extLst>
              <p:ext uri="{D42A27DB-BD31-4B8C-83A1-F6EECF244321}">
                <p14:modId xmlns:p14="http://schemas.microsoft.com/office/powerpoint/2010/main" val="3494454185"/>
              </p:ext>
            </p:extLst>
          </p:nvPr>
        </p:nvGraphicFramePr>
        <p:xfrm>
          <a:off x="1828800" y="3124200"/>
          <a:ext cx="8305800" cy="2926080"/>
        </p:xfrm>
        <a:graphic>
          <a:graphicData uri="http://schemas.openxmlformats.org/drawingml/2006/table">
            <a:tbl>
              <a:tblPr firstRow="1" bandRow="1">
                <a:tableStyleId>{2D5ABB26-0587-4C30-8999-92F81FD0307C}</a:tableStyleId>
              </a:tblPr>
              <a:tblGrid>
                <a:gridCol w="55626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370840">
                <a:tc>
                  <a:txBody>
                    <a:bodyPr/>
                    <a:lstStyle/>
                    <a:p>
                      <a:pPr eaLnBrk="1" hangingPunct="1"/>
                      <a:r>
                        <a:rPr lang="en-US" altLang="en-US" sz="1800" dirty="0"/>
                        <a:t>Erick Shambarger</a:t>
                      </a:r>
                    </a:p>
                    <a:p>
                      <a:pPr eaLnBrk="1" hangingPunct="1"/>
                      <a:r>
                        <a:rPr lang="en-US" altLang="en-US" sz="1800" dirty="0"/>
                        <a:t>Director</a:t>
                      </a:r>
                      <a:r>
                        <a:rPr lang="en-US" altLang="en-US" sz="1800" baseline="0" dirty="0"/>
                        <a:t> of Environmental Sustainability</a:t>
                      </a:r>
                    </a:p>
                    <a:p>
                      <a:pPr eaLnBrk="1" hangingPunct="1"/>
                      <a:r>
                        <a:rPr lang="en-US" altLang="en-US" sz="1800" baseline="0" dirty="0"/>
                        <a:t>eco City of Milwaukee</a:t>
                      </a:r>
                    </a:p>
                    <a:p>
                      <a:pPr eaLnBrk="1" hangingPunct="1"/>
                      <a:r>
                        <a:rPr lang="en-US" altLang="en-US" sz="1800" baseline="0" dirty="0"/>
                        <a:t>eshamb@milwaukee.gov</a:t>
                      </a:r>
                    </a:p>
                    <a:p>
                      <a:pPr eaLnBrk="1" hangingPunct="1"/>
                      <a:endParaRPr lang="en-US" altLang="en-US" sz="1800" dirty="0"/>
                    </a:p>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gridSpan="2">
                  <a:txBody>
                    <a:bodyPr/>
                    <a:lstStyle/>
                    <a:p>
                      <a:pPr algn="ctr"/>
                      <a:r>
                        <a:rPr lang="en-US" sz="7200" dirty="0"/>
                        <a:t>milwaukee.gov/eco</a:t>
                      </a:r>
                      <a:r>
                        <a:rPr lang="en-US" sz="7200" baseline="0" dirty="0"/>
                        <a:t> </a:t>
                      </a:r>
                      <a:endParaRPr lang="en-US" sz="7200" dirty="0"/>
                    </a:p>
                  </a:txBody>
                  <a:tcPr/>
                </a:tc>
                <a:tc hMerge="1">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2819400"/>
            <a:ext cx="2453640" cy="1752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00344"/>
            <a:ext cx="9220200" cy="1143000"/>
          </a:xfrm>
        </p:spPr>
        <p:txBody>
          <a:bodyPr/>
          <a:lstStyle/>
          <a:p>
            <a:r>
              <a:rPr lang="en-US" dirty="0"/>
              <a:t>Three Plans that Guide Our Work</a:t>
            </a:r>
          </a:p>
        </p:txBody>
      </p:sp>
      <p:pic>
        <p:nvPicPr>
          <p:cNvPr id="3" name="Picture 2"/>
          <p:cNvPicPr>
            <a:picLocks noChangeAspect="1"/>
          </p:cNvPicPr>
          <p:nvPr/>
        </p:nvPicPr>
        <p:blipFill>
          <a:blip r:embed="rId2"/>
          <a:stretch>
            <a:fillRect/>
          </a:stretch>
        </p:blipFill>
        <p:spPr>
          <a:xfrm>
            <a:off x="4495800" y="2015266"/>
            <a:ext cx="3455870" cy="4338341"/>
          </a:xfrm>
          <a:prstGeom prst="rect">
            <a:avLst/>
          </a:prstGeom>
        </p:spPr>
      </p:pic>
      <p:pic>
        <p:nvPicPr>
          <p:cNvPr id="4" name="Picture 3"/>
          <p:cNvPicPr>
            <a:picLocks noChangeAspect="1"/>
          </p:cNvPicPr>
          <p:nvPr/>
        </p:nvPicPr>
        <p:blipFill>
          <a:blip r:embed="rId3"/>
          <a:stretch>
            <a:fillRect/>
          </a:stretch>
        </p:blipFill>
        <p:spPr>
          <a:xfrm>
            <a:off x="619461" y="1981200"/>
            <a:ext cx="3266739" cy="4267213"/>
          </a:xfrm>
          <a:prstGeom prst="rect">
            <a:avLst/>
          </a:prstGeom>
        </p:spPr>
      </p:pic>
      <p:sp>
        <p:nvSpPr>
          <p:cNvPr id="6" name="TextBox 5"/>
          <p:cNvSpPr txBox="1"/>
          <p:nvPr/>
        </p:nvSpPr>
        <p:spPr>
          <a:xfrm>
            <a:off x="619461" y="6353607"/>
            <a:ext cx="10962939" cy="369332"/>
          </a:xfrm>
          <a:prstGeom prst="rect">
            <a:avLst/>
          </a:prstGeom>
          <a:noFill/>
        </p:spPr>
        <p:txBody>
          <a:bodyPr wrap="square" rtlCol="0">
            <a:spAutoFit/>
          </a:bodyPr>
          <a:lstStyle/>
          <a:p>
            <a:r>
              <a:rPr lang="en-US" dirty="0"/>
              <a:t>               2013                                                      2019				       2023   </a:t>
            </a:r>
          </a:p>
        </p:txBody>
      </p:sp>
      <p:pic>
        <p:nvPicPr>
          <p:cNvPr id="5" name="Picture 4">
            <a:extLst>
              <a:ext uri="{FF2B5EF4-FFF2-40B4-BE49-F238E27FC236}">
                <a16:creationId xmlns:a16="http://schemas.microsoft.com/office/drawing/2014/main" id="{3A95C606-1324-40F9-A397-16D73BE076F7}"/>
              </a:ext>
            </a:extLst>
          </p:cNvPr>
          <p:cNvPicPr>
            <a:picLocks noChangeAspect="1"/>
          </p:cNvPicPr>
          <p:nvPr/>
        </p:nvPicPr>
        <p:blipFill>
          <a:blip r:embed="rId4"/>
          <a:stretch>
            <a:fillRect/>
          </a:stretch>
        </p:blipFill>
        <p:spPr>
          <a:xfrm>
            <a:off x="8077200" y="1868762"/>
            <a:ext cx="3352800" cy="4380440"/>
          </a:xfrm>
          <a:prstGeom prst="rect">
            <a:avLst/>
          </a:prstGeom>
        </p:spPr>
      </p:pic>
      <p:pic>
        <p:nvPicPr>
          <p:cNvPr id="9" name="Picture 8">
            <a:extLst>
              <a:ext uri="{FF2B5EF4-FFF2-40B4-BE49-F238E27FC236}">
                <a16:creationId xmlns:a16="http://schemas.microsoft.com/office/drawing/2014/main" id="{03AC6DDA-A68B-4E6E-A9D2-F061D67186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274638"/>
            <a:ext cx="2831954" cy="1050920"/>
          </a:xfrm>
          <a:prstGeom prst="rect">
            <a:avLst/>
          </a:prstGeom>
        </p:spPr>
      </p:pic>
    </p:spTree>
    <p:extLst>
      <p:ext uri="{BB962C8B-B14F-4D97-AF65-F5344CB8AC3E}">
        <p14:creationId xmlns:p14="http://schemas.microsoft.com/office/powerpoint/2010/main" val="2418579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z="4000" dirty="0"/>
              <a:t>Core Sustainability Programs</a:t>
            </a:r>
          </a:p>
        </p:txBody>
      </p:sp>
      <p:pic>
        <p:nvPicPr>
          <p:cNvPr id="6" name="Picture 5">
            <a:extLst>
              <a:ext uri="{FF2B5EF4-FFF2-40B4-BE49-F238E27FC236}">
                <a16:creationId xmlns:a16="http://schemas.microsoft.com/office/drawing/2014/main" id="{2F0FD9F9-DC3A-4677-B92D-22B7CC6E7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84576"/>
            <a:ext cx="12192000" cy="30888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Infographics\Artboard 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1" y="2057401"/>
            <a:ext cx="3810433" cy="38104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14800" y="312739"/>
            <a:ext cx="5867400" cy="1143000"/>
          </a:xfrm>
        </p:spPr>
        <p:txBody>
          <a:bodyPr/>
          <a:lstStyle/>
          <a:p>
            <a:r>
              <a:rPr lang="en-US" sz="4000" dirty="0">
                <a:solidFill>
                  <a:srgbClr val="C00000"/>
                </a:solidFill>
              </a:rPr>
              <a:t>Don’t let your energy dollars go up in smoke!</a:t>
            </a:r>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057400"/>
            <a:ext cx="3404908" cy="2575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0"/>
            <a:ext cx="2269801" cy="1515442"/>
          </a:xfrm>
          <a:prstGeom prst="rect">
            <a:avLst/>
          </a:prstGeom>
        </p:spPr>
      </p:pic>
      <p:pic>
        <p:nvPicPr>
          <p:cNvPr id="7" name="Picture 6"/>
          <p:cNvPicPr>
            <a:picLocks noChangeAspect="1"/>
          </p:cNvPicPr>
          <p:nvPr/>
        </p:nvPicPr>
        <p:blipFill>
          <a:blip r:embed="rId5"/>
          <a:stretch>
            <a:fillRect/>
          </a:stretch>
        </p:blipFill>
        <p:spPr>
          <a:xfrm>
            <a:off x="0" y="4541449"/>
            <a:ext cx="6553768" cy="2301439"/>
          </a:xfrm>
          <a:prstGeom prst="rect">
            <a:avLst/>
          </a:prstGeom>
        </p:spPr>
      </p:pic>
      <p:sp>
        <p:nvSpPr>
          <p:cNvPr id="8" name="TextBox 7"/>
          <p:cNvSpPr txBox="1"/>
          <p:nvPr/>
        </p:nvSpPr>
        <p:spPr>
          <a:xfrm>
            <a:off x="7048500" y="6019800"/>
            <a:ext cx="4762500" cy="584775"/>
          </a:xfrm>
          <a:prstGeom prst="rect">
            <a:avLst/>
          </a:prstGeom>
          <a:noFill/>
        </p:spPr>
        <p:txBody>
          <a:bodyPr wrap="square" rtlCol="0">
            <a:spAutoFit/>
          </a:bodyPr>
          <a:lstStyle/>
          <a:p>
            <a:r>
              <a:rPr lang="en-US" sz="3200" dirty="0"/>
              <a:t>SmartEnergyPays.com</a:t>
            </a:r>
          </a:p>
        </p:txBody>
      </p:sp>
    </p:spTree>
    <p:extLst>
      <p:ext uri="{BB962C8B-B14F-4D97-AF65-F5344CB8AC3E}">
        <p14:creationId xmlns:p14="http://schemas.microsoft.com/office/powerpoint/2010/main" val="2975388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10591800" cy="7110694"/>
          </a:xfrm>
          <a:prstGeom prst="rect">
            <a:avLst/>
          </a:prstGeom>
        </p:spPr>
      </p:pic>
      <p:sp>
        <p:nvSpPr>
          <p:cNvPr id="6" name="Slide Number Placeholder 5"/>
          <p:cNvSpPr>
            <a:spLocks noGrp="1"/>
          </p:cNvSpPr>
          <p:nvPr>
            <p:ph type="sldNum" sz="quarter" idx="4294967295"/>
          </p:nvPr>
        </p:nvSpPr>
        <p:spPr>
          <a:xfrm>
            <a:off x="1524000" y="6248400"/>
            <a:ext cx="533400" cy="381000"/>
          </a:xfrm>
          <a:prstGeom prst="rect">
            <a:avLst/>
          </a:prstGeom>
        </p:spPr>
        <p:txBody>
          <a:bodyPr/>
          <a:lstStyle/>
          <a:p>
            <a:fld id="{E9B8C2AD-A05B-4348-B08B-FC8505D5DC16}" type="slidenum">
              <a:rPr lang="en-US" smtClean="0">
                <a:solidFill>
                  <a:srgbClr val="5A6378"/>
                </a:solidFill>
              </a:rPr>
              <a:pPr/>
              <a:t>6</a:t>
            </a:fld>
            <a:endParaRPr lang="en-US" dirty="0">
              <a:solidFill>
                <a:srgbClr val="5A6378"/>
              </a:solidFill>
            </a:endParaRPr>
          </a:p>
        </p:txBody>
      </p:sp>
    </p:spTree>
    <p:extLst>
      <p:ext uri="{BB962C8B-B14F-4D97-AF65-F5344CB8AC3E}">
        <p14:creationId xmlns:p14="http://schemas.microsoft.com/office/powerpoint/2010/main" val="1025527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6306" r="6937"/>
          <a:stretch/>
        </p:blipFill>
        <p:spPr>
          <a:xfrm>
            <a:off x="9234452" y="2079776"/>
            <a:ext cx="2667000" cy="2328150"/>
          </a:xfrm>
          <a:prstGeom prst="rect">
            <a:avLst/>
          </a:prstGeom>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001" y="2236226"/>
            <a:ext cx="3259458"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a:spLocks noGrp="1"/>
          </p:cNvSpPr>
          <p:nvPr>
            <p:ph idx="1"/>
          </p:nvPr>
        </p:nvSpPr>
        <p:spPr>
          <a:xfrm>
            <a:off x="419100" y="2209800"/>
            <a:ext cx="5219700" cy="6019800"/>
          </a:xfrm>
        </p:spPr>
        <p:txBody>
          <a:bodyPr>
            <a:noAutofit/>
          </a:bodyPr>
          <a:lstStyle/>
          <a:p>
            <a:pPr>
              <a:spcAft>
                <a:spcPts val="1200"/>
              </a:spcAft>
              <a:buFont typeface="Arial" panose="020B0604020202020204" pitchFamily="34" charset="0"/>
              <a:buChar char="•"/>
            </a:pPr>
            <a:r>
              <a:rPr lang="en-US" sz="2000" dirty="0"/>
              <a:t>PACE financing overcomes financial barriers for energy efficiency, renewable energy, and water efficiency projects </a:t>
            </a:r>
          </a:p>
          <a:p>
            <a:pPr>
              <a:spcAft>
                <a:spcPts val="1200"/>
              </a:spcAft>
              <a:buFont typeface="Arial" panose="020B0604020202020204" pitchFamily="34" charset="0"/>
              <a:buChar char="•"/>
            </a:pPr>
            <a:r>
              <a:rPr lang="en-US" sz="2000" dirty="0"/>
              <a:t>US Department of Energy has named our PACE program a national “implementation model”</a:t>
            </a:r>
          </a:p>
          <a:p>
            <a:pPr>
              <a:spcAft>
                <a:spcPts val="1200"/>
              </a:spcAft>
              <a:buFont typeface="Arial" panose="020B0604020202020204" pitchFamily="34" charset="0"/>
              <a:buChar char="•"/>
            </a:pPr>
            <a:r>
              <a:rPr lang="en-US" sz="2000" dirty="0"/>
              <a:t>19 projects valued at over $40.4 million have been approved, saving building owners $2.4 m annually</a:t>
            </a:r>
          </a:p>
          <a:p>
            <a:pPr>
              <a:spcAft>
                <a:spcPts val="1200"/>
              </a:spcAft>
              <a:buFont typeface="Arial" panose="020B0604020202020204" pitchFamily="34" charset="0"/>
              <a:buChar char="•"/>
            </a:pPr>
            <a:r>
              <a:rPr lang="en-US" sz="2000" dirty="0"/>
              <a:t>Milwaukee.gov/PACE</a:t>
            </a:r>
          </a:p>
        </p:txBody>
      </p:sp>
      <p:sp>
        <p:nvSpPr>
          <p:cNvPr id="6" name="TextBox 5"/>
          <p:cNvSpPr txBox="1"/>
          <p:nvPr/>
        </p:nvSpPr>
        <p:spPr>
          <a:xfrm>
            <a:off x="4114800" y="524031"/>
            <a:ext cx="7696200" cy="1015663"/>
          </a:xfrm>
          <a:prstGeom prst="rect">
            <a:avLst/>
          </a:prstGeom>
          <a:noFill/>
        </p:spPr>
        <p:txBody>
          <a:bodyPr wrap="square" rtlCol="0">
            <a:spAutoFit/>
          </a:bodyPr>
          <a:lstStyle/>
          <a:p>
            <a:pPr eaLnBrk="0" hangingPunct="0"/>
            <a:r>
              <a:rPr lang="en-US" sz="6000" dirty="0">
                <a:solidFill>
                  <a:srgbClr val="0070C0"/>
                </a:solidFill>
                <a:latin typeface="+mj-lt"/>
                <a:ea typeface="+mj-ea"/>
                <a:cs typeface="+mj-cs"/>
              </a:rPr>
              <a:t>Commercial Buildings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1" y="152401"/>
            <a:ext cx="2948940" cy="1516350"/>
          </a:xfrm>
          <a:prstGeom prst="rect">
            <a:avLst/>
          </a:prstGeom>
          <a:solidFill>
            <a:schemeClr val="bg1"/>
          </a:solidFill>
        </p:spPr>
      </p:pic>
      <p:pic>
        <p:nvPicPr>
          <p:cNvPr id="8" name="Picture 7"/>
          <p:cNvPicPr>
            <a:picLocks noChangeAspect="1"/>
          </p:cNvPicPr>
          <p:nvPr/>
        </p:nvPicPr>
        <p:blipFill>
          <a:blip r:embed="rId6"/>
          <a:stretch>
            <a:fillRect/>
          </a:stretch>
        </p:blipFill>
        <p:spPr>
          <a:xfrm>
            <a:off x="9149855" y="4407926"/>
            <a:ext cx="2836195" cy="2431024"/>
          </a:xfrm>
          <a:prstGeom prst="rect">
            <a:avLst/>
          </a:prstGeom>
        </p:spPr>
      </p:pic>
    </p:spTree>
    <p:extLst>
      <p:ext uri="{BB962C8B-B14F-4D97-AF65-F5344CB8AC3E}">
        <p14:creationId xmlns:p14="http://schemas.microsoft.com/office/powerpoint/2010/main" val="299888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152400"/>
            <a:ext cx="6934200" cy="1143000"/>
          </a:xfrm>
        </p:spPr>
        <p:txBody>
          <a:bodyPr/>
          <a:lstStyle/>
          <a:p>
            <a:r>
              <a:rPr lang="en-US" dirty="0"/>
              <a:t>Solar Energy</a:t>
            </a:r>
            <a:br>
              <a:rPr lang="en-US" dirty="0"/>
            </a:br>
            <a:r>
              <a:rPr lang="en-US" sz="2800" dirty="0"/>
              <a:t>MilwaukeeShines.com</a:t>
            </a:r>
            <a:endParaRPr lang="en-US" dirty="0"/>
          </a:p>
        </p:txBody>
      </p:sp>
      <p:sp>
        <p:nvSpPr>
          <p:cNvPr id="3" name="Content Placeholder 2"/>
          <p:cNvSpPr>
            <a:spLocks noGrp="1"/>
          </p:cNvSpPr>
          <p:nvPr>
            <p:ph idx="1"/>
          </p:nvPr>
        </p:nvSpPr>
        <p:spPr>
          <a:xfrm>
            <a:off x="381000" y="2057400"/>
            <a:ext cx="3352800" cy="4495800"/>
          </a:xfrm>
        </p:spPr>
        <p:txBody>
          <a:bodyPr/>
          <a:lstStyle/>
          <a:p>
            <a:pPr marL="0" indent="0">
              <a:buNone/>
            </a:pPr>
            <a:r>
              <a:rPr lang="en-US" sz="2000" dirty="0"/>
              <a:t>MILWAUKEE SHINES supports solar energy projects and policy to help create clean, renewable energy and local jobs.</a:t>
            </a:r>
          </a:p>
          <a:p>
            <a:r>
              <a:rPr lang="en-US" sz="2000" dirty="0"/>
              <a:t>Group Buys</a:t>
            </a:r>
          </a:p>
          <a:p>
            <a:r>
              <a:rPr lang="en-US" sz="2000" dirty="0"/>
              <a:t>Workforce development</a:t>
            </a:r>
          </a:p>
          <a:p>
            <a:r>
              <a:rPr lang="en-US" sz="2000" dirty="0"/>
              <a:t>Improved permitting, planning and zoning</a:t>
            </a:r>
          </a:p>
          <a:p>
            <a:r>
              <a:rPr lang="en-US" sz="2000" dirty="0"/>
              <a:t>282 homeowners have installed 1.3 MW of total solar</a:t>
            </a:r>
          </a:p>
          <a:p>
            <a:endParaRPr lang="en-US" sz="2000" dirty="0"/>
          </a:p>
          <a:p>
            <a:pPr marL="0" indent="0">
              <a:buNone/>
            </a:pPr>
            <a:endParaRPr lang="en-US" sz="2000" dirty="0"/>
          </a:p>
          <a:p>
            <a:pPr marL="0" indent="0">
              <a:buNone/>
            </a:pPr>
            <a:endParaRPr lang="en-US" sz="20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3885" y="5241440"/>
            <a:ext cx="2194560" cy="131444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082501"/>
            <a:ext cx="2190750" cy="2921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44780"/>
            <a:ext cx="2998359" cy="1431636"/>
          </a:xfrm>
          <a:prstGeom prst="rect">
            <a:avLst/>
          </a:prstGeom>
          <a:solidFill>
            <a:schemeClr val="bg1"/>
          </a:solidFill>
        </p:spPr>
      </p:pic>
      <p:pic>
        <p:nvPicPr>
          <p:cNvPr id="9" name="Picture 8">
            <a:extLst>
              <a:ext uri="{FF2B5EF4-FFF2-40B4-BE49-F238E27FC236}">
                <a16:creationId xmlns:a16="http://schemas.microsoft.com/office/drawing/2014/main" id="{CEEA61FD-389B-4064-8DB0-AF4073617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0" y="2374635"/>
            <a:ext cx="4328872" cy="4323014"/>
          </a:xfrm>
          <a:prstGeom prst="rect">
            <a:avLst/>
          </a:prstGeom>
        </p:spPr>
      </p:pic>
    </p:spTree>
    <p:extLst>
      <p:ext uri="{BB962C8B-B14F-4D97-AF65-F5344CB8AC3E}">
        <p14:creationId xmlns:p14="http://schemas.microsoft.com/office/powerpoint/2010/main" val="1750911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152400"/>
            <a:ext cx="6934200" cy="1143000"/>
          </a:xfrm>
        </p:spPr>
        <p:txBody>
          <a:bodyPr/>
          <a:lstStyle/>
          <a:p>
            <a:r>
              <a:rPr lang="en-US" dirty="0"/>
              <a:t>Solar Strategy</a:t>
            </a:r>
          </a:p>
        </p:txBody>
      </p:sp>
      <p:sp>
        <p:nvSpPr>
          <p:cNvPr id="3" name="Content Placeholder 2"/>
          <p:cNvSpPr>
            <a:spLocks noGrp="1"/>
          </p:cNvSpPr>
          <p:nvPr>
            <p:ph idx="1"/>
          </p:nvPr>
        </p:nvSpPr>
        <p:spPr>
          <a:xfrm>
            <a:off x="609600" y="2198372"/>
            <a:ext cx="4038600" cy="4495800"/>
          </a:xfrm>
        </p:spPr>
        <p:txBody>
          <a:bodyPr/>
          <a:lstStyle/>
          <a:p>
            <a:pPr marL="0" indent="0">
              <a:buNone/>
            </a:pPr>
            <a:r>
              <a:rPr lang="en-US" sz="2000" dirty="0"/>
              <a:t>Goal: 25% by 2025 Renewable Power For City Facilities</a:t>
            </a:r>
          </a:p>
          <a:p>
            <a:pPr marL="0" indent="0">
              <a:buNone/>
            </a:pPr>
            <a:endParaRPr lang="en-US" sz="2000" dirty="0"/>
          </a:p>
          <a:p>
            <a:pPr marL="0" indent="0">
              <a:buNone/>
            </a:pPr>
            <a:r>
              <a:rPr lang="en-US" sz="2000" dirty="0"/>
              <a:t>Strategies?</a:t>
            </a:r>
          </a:p>
          <a:p>
            <a:pPr marL="457200" indent="-457200">
              <a:buFont typeface="+mj-lt"/>
              <a:buAutoNum type="alphaUcPeriod"/>
            </a:pPr>
            <a:r>
              <a:rPr lang="en-US" sz="2000" dirty="0"/>
              <a:t>City builds solar</a:t>
            </a:r>
          </a:p>
          <a:p>
            <a:pPr marL="457200" indent="-457200">
              <a:buFont typeface="+mj-lt"/>
              <a:buAutoNum type="alphaUcPeriod"/>
            </a:pPr>
            <a:r>
              <a:rPr lang="en-US" sz="2000" dirty="0"/>
              <a:t>City works with solar developers to finance Solar</a:t>
            </a:r>
          </a:p>
          <a:p>
            <a:pPr marL="457200" indent="-457200">
              <a:buFont typeface="+mj-lt"/>
              <a:buAutoNum type="alphaUcPeriod"/>
            </a:pPr>
            <a:r>
              <a:rPr lang="en-US" sz="2000" dirty="0"/>
              <a:t>Collaboration with We Energies</a:t>
            </a:r>
          </a:p>
          <a:p>
            <a:pPr marL="457200" indent="-457200">
              <a:buFont typeface="+mj-lt"/>
              <a:buAutoNum type="alphaUcPeriod"/>
            </a:pPr>
            <a:r>
              <a:rPr lang="en-US" sz="2000" dirty="0"/>
              <a:t>All of the Above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120" y="8082"/>
            <a:ext cx="2998359" cy="1431636"/>
          </a:xfrm>
          <a:prstGeom prst="rect">
            <a:avLst/>
          </a:prstGeom>
          <a:solidFill>
            <a:schemeClr val="bg1"/>
          </a:solidFill>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4267200"/>
            <a:ext cx="4030133" cy="2266950"/>
          </a:xfrm>
          <a:prstGeom prst="rect">
            <a:avLst/>
          </a:prstGeom>
        </p:spPr>
      </p:pic>
      <p:pic>
        <p:nvPicPr>
          <p:cNvPr id="8" name="Picture 2" descr="Milwaukee Central Library's green roof and solar electric arr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257674"/>
            <a:ext cx="3048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391886" y="5400674"/>
            <a:ext cx="26670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093" t="29885" b="37622"/>
          <a:stretch/>
        </p:blipFill>
        <p:spPr>
          <a:xfrm>
            <a:off x="4648200" y="2423160"/>
            <a:ext cx="7162800" cy="1600201"/>
          </a:xfrm>
          <a:prstGeom prst="rect">
            <a:avLst/>
          </a:prstGeom>
        </p:spPr>
      </p:pic>
    </p:spTree>
    <p:extLst>
      <p:ext uri="{BB962C8B-B14F-4D97-AF65-F5344CB8AC3E}">
        <p14:creationId xmlns:p14="http://schemas.microsoft.com/office/powerpoint/2010/main" val="259375899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Friz Quadrata Std"/>
        <a:ea typeface=""/>
        <a:cs typeface=""/>
      </a:majorFont>
      <a:minorFont>
        <a:latin typeface="Friz Quadrata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Friz Quadrata Std"/>
        <a:ea typeface=""/>
        <a:cs typeface=""/>
      </a:majorFont>
      <a:minorFont>
        <a:latin typeface="Friz Quadrata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5827</TotalTime>
  <Words>3144</Words>
  <Application>Microsoft Office PowerPoint</Application>
  <PresentationFormat>Widescreen</PresentationFormat>
  <Paragraphs>343</Paragraphs>
  <Slides>28</Slides>
  <Notes>18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28</vt:i4>
      </vt:variant>
    </vt:vector>
  </HeadingPairs>
  <TitlesOfParts>
    <vt:vector size="40" baseType="lpstr">
      <vt:lpstr>Arial</vt:lpstr>
      <vt:lpstr>Arial Black</vt:lpstr>
      <vt:lpstr>Calibri</vt:lpstr>
      <vt:lpstr>Calibri Light</vt:lpstr>
      <vt:lpstr>Friz Quadrata Std</vt:lpstr>
      <vt:lpstr>inherit</vt:lpstr>
      <vt:lpstr>Libre Franklin</vt:lpstr>
      <vt:lpstr>Open Sans</vt:lpstr>
      <vt:lpstr>Default Design</vt:lpstr>
      <vt:lpstr>Custom Design</vt:lpstr>
      <vt:lpstr>1_Default Design</vt:lpstr>
      <vt:lpstr>Office Theme</vt:lpstr>
      <vt:lpstr>PowerPoint Presentation</vt:lpstr>
      <vt:lpstr>The New Triple Bottom Line</vt:lpstr>
      <vt:lpstr>Three Plans that Guide Our Work</vt:lpstr>
      <vt:lpstr>Core Sustainability Programs</vt:lpstr>
      <vt:lpstr>Don’t let your energy dollars go up in smoke!</vt:lpstr>
      <vt:lpstr>PowerPoint Presentation</vt:lpstr>
      <vt:lpstr>PowerPoint Presentation</vt:lpstr>
      <vt:lpstr>Solar Energy MilwaukeeShines.com</vt:lpstr>
      <vt:lpstr>Solar Strategy</vt:lpstr>
      <vt:lpstr>Milwaukee’s Green Infrastructure Plan</vt:lpstr>
      <vt:lpstr>GREEN INFRASTRUCTURE</vt:lpstr>
      <vt:lpstr>Landscape Edging 15th and North</vt:lpstr>
      <vt:lpstr>Green Schools www.gscm.refloh2o.com/</vt:lpstr>
      <vt:lpstr>Climate and Equity Plan Milwaukee.gov/ClimatePlan</vt:lpstr>
      <vt:lpstr>Ten Big Ideas</vt:lpstr>
      <vt:lpstr>        Green Jobs Accelerator</vt:lpstr>
      <vt:lpstr>        Green and Healthy Homes</vt:lpstr>
      <vt:lpstr>        New Net Zero Homes</vt:lpstr>
      <vt:lpstr>        Commercial Building Benchmarking</vt:lpstr>
      <vt:lpstr>        People – Centered Transportation</vt:lpstr>
      <vt:lpstr>        Electric Vehicles</vt:lpstr>
      <vt:lpstr>        Clean Electricity</vt:lpstr>
      <vt:lpstr>        Nature in the City</vt:lpstr>
      <vt:lpstr>Was  Waste Reduction &amp; Sustainable                 Consumption</vt:lpstr>
      <vt:lpstr>Resilience Ambassadors/ECO Neighborhoods</vt:lpstr>
      <vt:lpstr>        Paying For the Plan</vt:lpstr>
      <vt:lpstr>PowerPoint Presentation</vt:lpstr>
      <vt:lpstr>PowerPoint Presentation</vt:lpstr>
    </vt:vector>
  </TitlesOfParts>
  <Company>City of Milwaukee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Eshamb</dc:creator>
  <cp:lastModifiedBy>Shambarger, Erick</cp:lastModifiedBy>
  <cp:revision>305</cp:revision>
  <cp:lastPrinted>2014-08-27T17:47:29Z</cp:lastPrinted>
  <dcterms:created xsi:type="dcterms:W3CDTF">2009-12-30T20:31:11Z</dcterms:created>
  <dcterms:modified xsi:type="dcterms:W3CDTF">2023-04-26T15:21:04Z</dcterms:modified>
</cp:coreProperties>
</file>