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431" r:id="rId3"/>
    <p:sldId id="446" r:id="rId4"/>
    <p:sldId id="409" r:id="rId5"/>
    <p:sldId id="345" r:id="rId6"/>
    <p:sldId id="442" r:id="rId7"/>
    <p:sldId id="419" r:id="rId8"/>
    <p:sldId id="421" r:id="rId9"/>
    <p:sldId id="422" r:id="rId10"/>
    <p:sldId id="407" r:id="rId11"/>
    <p:sldId id="408" r:id="rId12"/>
    <p:sldId id="438" r:id="rId13"/>
    <p:sldId id="439" r:id="rId14"/>
    <p:sldId id="440" r:id="rId15"/>
    <p:sldId id="441" r:id="rId16"/>
    <p:sldId id="443" r:id="rId17"/>
    <p:sldId id="445" r:id="rId18"/>
    <p:sldId id="4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35942-09A8-A741-8F56-670910DE0CEB}" v="1" dt="2023-02-28T19:47:36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89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E20B-9C3B-2149-9B90-468119A66AC8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2B414-DAF6-2F41-BC0D-C03BF9A45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3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Nurses are the youngest bees, and perform</a:t>
            </a:r>
            <a:r>
              <a:rPr lang="en-US" baseline="0"/>
              <a:t> many of the tasks inside the colony, like cell cleaning, feeding larvae, and feeding the queen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454F5-7918-4248-8179-C3EA30DE56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Fanning is a thermoregulatory behavior to keep the colony at 36C so larvae inside develop correctly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28C22-4710-E847-8CF7-F2C1BA94A5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2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2CBD-F1D8-A51F-E9CB-901C78A4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7D2E2-5A58-8470-B699-04E207951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8D1CA-137D-252E-96A2-0774819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6427C-B6EF-9F6E-D8C6-ACB1F01D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8EF7B-7939-F84D-4112-2373D8E6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9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89EE-E100-C6C4-C36A-B27923AE6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D3E1B-7621-AF5F-C913-D2091F063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9A109-4915-E562-C729-C00120E6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6F58D-C2AA-CB4A-97DB-45028FAE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7C793-8FAF-729B-496A-0369049A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18182-58B7-2BAA-D3D9-00C261047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39BE8-65A5-C0AC-CB0E-57AC9C7C6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6B668-9CC9-D724-EA4B-3B68B637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98C4C-23AD-7BB9-8913-F559F1D5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125F5-F1E0-456A-0113-3227CB67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FA7C-CD14-2479-7AD6-EFD592AA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5A07-ED56-91B8-E4C3-C57CB6814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EC52-9BB2-4E8F-2E70-1637EF7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D1D9F-68D3-1B26-5DB7-DC240AD9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806D-EDF2-41B2-62D8-2C5567AD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6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BCC7-5613-79CB-5E8D-AF1DACBB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093BD-4BF0-87A0-3B98-613127CA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F764F-1B02-9CCC-EB03-5E0A1EB2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2DB0E-19C9-914E-9265-56F20404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3CD00-F40C-3ECF-1B91-79370D63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5C4D-C94D-DCE6-A855-F49F58469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3761E-F166-4C90-F0BE-9DAA3AC55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AF48E-6B44-3E78-4243-2A6446A5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C6CA0-4E2B-F01E-BC7C-04E98525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0ED49-D108-FE6C-F3E8-2B84A6271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FD383-F6C6-1485-8710-296E5443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9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EFD9-A524-E083-1B9C-2779D0A6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13DF6-D8AE-4ABA-691A-80E788DC3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BFDDD-9509-9A44-D24A-01F656BBA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5AA9E-687E-C901-6747-D44FE6FD6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7B708-C0AA-E64B-6180-12C911B58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73B06-98CE-969B-67AE-C509F9C5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E73BD-00BE-0B7D-4ACE-9C1BF260E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CED98D-D1F5-5A22-B563-63492583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85B1-A86D-D952-F389-09A4AE4F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4153E3-7DAF-C677-40E2-4B4E13A7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8F9D3-70C2-88D1-A680-2D604433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068BC-472A-6914-14F0-F4D11DDB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1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F2BA3-C240-0619-C8E1-89A5B724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78B66-B16A-FD3D-9BC0-217A8015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203AB-1468-4581-2282-EC78B194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7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6FC5-332C-85E9-46BB-0DE0F5BF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E53DF-E99C-1962-24A7-9065B11F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E654B-DF22-E917-87A3-0DC68B892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900C4-291E-7C0E-3875-98253058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24ED5-91A6-1C69-393F-B04D909A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00A02-8332-A1A4-68C0-F297D72B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1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D01F-1C9E-E335-AAB7-23BF37C5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65268-BC87-3EEC-21C0-B56A0FA62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D47AC-F857-6D7A-23F1-AA37839C3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A3036-E681-2410-DB82-15BD70F8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33D53-B41A-7EBF-1FC6-7AC0761F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66FAE-292D-0B89-2ACF-A91D927C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8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BEA0E-E6D0-03B4-935D-76DE88CE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49D31-4B0D-CE45-3728-0D6E9975D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C79D-7E01-EE57-81FA-7878E4594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E90CA-2A42-6146-BD69-497F56566EE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B9A2-2DED-5944-0993-1BA900D9C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4CFB-F55A-23E2-D21A-7E391D0A8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8D08-682A-3A46-B31A-CDDA524A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327A93-0376-237E-AFA4-5E49D617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67210" y="-2871903"/>
            <a:ext cx="8923764" cy="1232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2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E117B531-6864-714F-812E-CA67E870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954" y="508986"/>
            <a:ext cx="6655728" cy="63490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26B0F-DA91-92DF-47AF-2208B2505919}"/>
              </a:ext>
            </a:extLst>
          </p:cNvPr>
          <p:cNvSpPr txBox="1"/>
          <p:nvPr/>
        </p:nvSpPr>
        <p:spPr>
          <a:xfrm>
            <a:off x="0" y="6488668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Cook &amp; Breed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3B3AD8-59AA-7038-15B7-0F733C74DFC4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Q1 -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7EDBE-7126-95A1-A854-5F19AC132020}"/>
              </a:ext>
            </a:extLst>
          </p:cNvPr>
          <p:cNvSpPr txBox="1"/>
          <p:nvPr/>
        </p:nvSpPr>
        <p:spPr>
          <a:xfrm rot="16200000">
            <a:off x="856030" y="3110309"/>
            <a:ext cx="33624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Probability of Fanning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498A3-5F7F-8468-F8F2-2484FDD5AEB1}"/>
              </a:ext>
            </a:extLst>
          </p:cNvPr>
          <p:cNvSpPr txBox="1"/>
          <p:nvPr/>
        </p:nvSpPr>
        <p:spPr>
          <a:xfrm>
            <a:off x="9044682" y="64886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X</a:t>
            </a:r>
            <a:r>
              <a:rPr lang="da-DK" baseline="30000" dirty="0"/>
              <a:t>2</a:t>
            </a:r>
            <a:r>
              <a:rPr lang="da-DK" dirty="0"/>
              <a:t>= 24.917, </a:t>
            </a:r>
            <a:r>
              <a:rPr lang="da-DK" dirty="0" err="1"/>
              <a:t>df</a:t>
            </a:r>
            <a:r>
              <a:rPr lang="da-DK" dirty="0"/>
              <a:t>=2, p&lt;.001, n=240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6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A941C-7DCD-E74D-9CDF-C39F3E79B2E6}"/>
              </a:ext>
            </a:extLst>
          </p:cNvPr>
          <p:cNvCxnSpPr>
            <a:cxnSpLocks/>
          </p:cNvCxnSpPr>
          <p:nvPr/>
        </p:nvCxnSpPr>
        <p:spPr>
          <a:xfrm flipV="1">
            <a:off x="3004458" y="3714953"/>
            <a:ext cx="6481185" cy="40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4104D24-4066-5E4F-F05C-02E47756FDBE}"/>
              </a:ext>
            </a:extLst>
          </p:cNvPr>
          <p:cNvSpPr/>
          <p:nvPr/>
        </p:nvSpPr>
        <p:spPr>
          <a:xfrm>
            <a:off x="3024323" y="1073619"/>
            <a:ext cx="6481185" cy="4425171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D4898-9E5D-3992-73DE-EFCB21112524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E97E9-8162-F1F0-DFFE-DB6F7D93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Figure2.pdf">
            <a:extLst>
              <a:ext uri="{FF2B5EF4-FFF2-40B4-BE49-F238E27FC236}">
                <a16:creationId xmlns:a16="http://schemas.microsoft.com/office/drawing/2014/main" id="{A98886B4-D4A5-F8E6-AF12-15294A97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8" y="-86733"/>
            <a:ext cx="11831904" cy="6909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688A9C-4C6B-BC5B-18DC-163DCFA39FF0}"/>
              </a:ext>
            </a:extLst>
          </p:cNvPr>
          <p:cNvSpPr txBox="1"/>
          <p:nvPr/>
        </p:nvSpPr>
        <p:spPr>
          <a:xfrm>
            <a:off x="0" y="6495350"/>
            <a:ext cx="379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Cook &amp; Breed, Animal </a:t>
            </a:r>
            <a:r>
              <a:rPr lang="en-US" i="1" dirty="0" err="1"/>
              <a:t>Behaviour</a:t>
            </a:r>
            <a:r>
              <a:rPr lang="en-US" i="1" dirty="0"/>
              <a:t>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08762-C73C-55B0-D0CE-5955EC7F6B32}"/>
              </a:ext>
            </a:extLst>
          </p:cNvPr>
          <p:cNvSpPr txBox="1"/>
          <p:nvPr/>
        </p:nvSpPr>
        <p:spPr>
          <a:xfrm>
            <a:off x="8779400" y="6495350"/>
            <a:ext cx="341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X</a:t>
            </a:r>
            <a:r>
              <a:rPr lang="da-DK" baseline="30000" dirty="0"/>
              <a:t>2</a:t>
            </a:r>
            <a:r>
              <a:rPr lang="da-DK" dirty="0"/>
              <a:t>=27.0117, </a:t>
            </a:r>
            <a:r>
              <a:rPr lang="da-DK" dirty="0" err="1"/>
              <a:t>df</a:t>
            </a:r>
            <a:r>
              <a:rPr lang="da-DK" dirty="0"/>
              <a:t>=3, p&lt;0.001, n= 240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41CB71-E39E-1F1A-A809-E6074AA19074}"/>
              </a:ext>
            </a:extLst>
          </p:cNvPr>
          <p:cNvSpPr/>
          <p:nvPr/>
        </p:nvSpPr>
        <p:spPr>
          <a:xfrm>
            <a:off x="1121320" y="1103439"/>
            <a:ext cx="10232480" cy="4528799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A941C-7DCD-E74D-9CDF-C39F3E79B2E6}"/>
              </a:ext>
            </a:extLst>
          </p:cNvPr>
          <p:cNvCxnSpPr>
            <a:cxnSpLocks/>
          </p:cNvCxnSpPr>
          <p:nvPr/>
        </p:nvCxnSpPr>
        <p:spPr>
          <a:xfrm flipV="1">
            <a:off x="3004458" y="3714953"/>
            <a:ext cx="6481185" cy="40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4104D24-4066-5E4F-F05C-02E47756FDBE}"/>
              </a:ext>
            </a:extLst>
          </p:cNvPr>
          <p:cNvSpPr/>
          <p:nvPr/>
        </p:nvSpPr>
        <p:spPr>
          <a:xfrm>
            <a:off x="3024323" y="1073619"/>
            <a:ext cx="6481185" cy="4425171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D4898-9E5D-3992-73DE-EFCB21112524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E97E9-8162-F1F0-DFFE-DB6F7D93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Figure2.pdf">
            <a:extLst>
              <a:ext uri="{FF2B5EF4-FFF2-40B4-BE49-F238E27FC236}">
                <a16:creationId xmlns:a16="http://schemas.microsoft.com/office/drawing/2014/main" id="{A98886B4-D4A5-F8E6-AF12-15294A97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" y="0"/>
            <a:ext cx="11831904" cy="6909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688A9C-4C6B-BC5B-18DC-163DCFA39FF0}"/>
              </a:ext>
            </a:extLst>
          </p:cNvPr>
          <p:cNvSpPr txBox="1"/>
          <p:nvPr/>
        </p:nvSpPr>
        <p:spPr>
          <a:xfrm>
            <a:off x="0" y="6495350"/>
            <a:ext cx="379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Cook &amp; Breed, Animal </a:t>
            </a:r>
            <a:r>
              <a:rPr lang="en-US" i="1" dirty="0" err="1"/>
              <a:t>Behaviour</a:t>
            </a:r>
            <a:r>
              <a:rPr lang="en-US" i="1" dirty="0"/>
              <a:t>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08762-C73C-55B0-D0CE-5955EC7F6B32}"/>
              </a:ext>
            </a:extLst>
          </p:cNvPr>
          <p:cNvSpPr txBox="1"/>
          <p:nvPr/>
        </p:nvSpPr>
        <p:spPr>
          <a:xfrm>
            <a:off x="8779400" y="6495350"/>
            <a:ext cx="341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X</a:t>
            </a:r>
            <a:r>
              <a:rPr lang="da-DK" baseline="30000" dirty="0"/>
              <a:t>2</a:t>
            </a:r>
            <a:r>
              <a:rPr lang="da-DK" dirty="0"/>
              <a:t>=27.0117, </a:t>
            </a:r>
            <a:r>
              <a:rPr lang="da-DK" dirty="0" err="1"/>
              <a:t>df</a:t>
            </a:r>
            <a:r>
              <a:rPr lang="da-DK" dirty="0"/>
              <a:t>=3, p&lt;0.001, n= 240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41CB71-E39E-1F1A-A809-E6074AA19074}"/>
              </a:ext>
            </a:extLst>
          </p:cNvPr>
          <p:cNvSpPr/>
          <p:nvPr/>
        </p:nvSpPr>
        <p:spPr>
          <a:xfrm>
            <a:off x="4789170" y="943099"/>
            <a:ext cx="6355907" cy="4185492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5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A941C-7DCD-E74D-9CDF-C39F3E79B2E6}"/>
              </a:ext>
            </a:extLst>
          </p:cNvPr>
          <p:cNvCxnSpPr>
            <a:cxnSpLocks/>
          </p:cNvCxnSpPr>
          <p:nvPr/>
        </p:nvCxnSpPr>
        <p:spPr>
          <a:xfrm flipV="1">
            <a:off x="3004458" y="3714953"/>
            <a:ext cx="6481185" cy="40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4104D24-4066-5E4F-F05C-02E47756FDBE}"/>
              </a:ext>
            </a:extLst>
          </p:cNvPr>
          <p:cNvSpPr/>
          <p:nvPr/>
        </p:nvSpPr>
        <p:spPr>
          <a:xfrm>
            <a:off x="3024323" y="1073619"/>
            <a:ext cx="6481185" cy="4425171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D4898-9E5D-3992-73DE-EFCB21112524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E97E9-8162-F1F0-DFFE-DB6F7D93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Figure2.pdf">
            <a:extLst>
              <a:ext uri="{FF2B5EF4-FFF2-40B4-BE49-F238E27FC236}">
                <a16:creationId xmlns:a16="http://schemas.microsoft.com/office/drawing/2014/main" id="{A98886B4-D4A5-F8E6-AF12-15294A97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4" y="-210794"/>
            <a:ext cx="11831904" cy="6909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688A9C-4C6B-BC5B-18DC-163DCFA39FF0}"/>
              </a:ext>
            </a:extLst>
          </p:cNvPr>
          <p:cNvSpPr txBox="1"/>
          <p:nvPr/>
        </p:nvSpPr>
        <p:spPr>
          <a:xfrm>
            <a:off x="0" y="6495350"/>
            <a:ext cx="379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Cook &amp; Breed, Animal </a:t>
            </a:r>
            <a:r>
              <a:rPr lang="en-US" i="1" dirty="0" err="1"/>
              <a:t>Behaviour</a:t>
            </a:r>
            <a:r>
              <a:rPr lang="en-US" i="1" dirty="0"/>
              <a:t>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08762-C73C-55B0-D0CE-5955EC7F6B32}"/>
              </a:ext>
            </a:extLst>
          </p:cNvPr>
          <p:cNvSpPr txBox="1"/>
          <p:nvPr/>
        </p:nvSpPr>
        <p:spPr>
          <a:xfrm>
            <a:off x="8779400" y="6495350"/>
            <a:ext cx="341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X</a:t>
            </a:r>
            <a:r>
              <a:rPr lang="da-DK" baseline="30000" dirty="0"/>
              <a:t>2</a:t>
            </a:r>
            <a:r>
              <a:rPr lang="da-DK" dirty="0"/>
              <a:t>=27.0117, </a:t>
            </a:r>
            <a:r>
              <a:rPr lang="da-DK" dirty="0" err="1"/>
              <a:t>df</a:t>
            </a:r>
            <a:r>
              <a:rPr lang="da-DK" dirty="0"/>
              <a:t>=3, p&lt;0.001, n= 240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41CB71-E39E-1F1A-A809-E6074AA19074}"/>
              </a:ext>
            </a:extLst>
          </p:cNvPr>
          <p:cNvSpPr/>
          <p:nvPr/>
        </p:nvSpPr>
        <p:spPr>
          <a:xfrm>
            <a:off x="7829550" y="943099"/>
            <a:ext cx="3315527" cy="4185492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06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A941C-7DCD-E74D-9CDF-C39F3E79B2E6}"/>
              </a:ext>
            </a:extLst>
          </p:cNvPr>
          <p:cNvCxnSpPr>
            <a:cxnSpLocks/>
          </p:cNvCxnSpPr>
          <p:nvPr/>
        </p:nvCxnSpPr>
        <p:spPr>
          <a:xfrm flipV="1">
            <a:off x="3004458" y="3714953"/>
            <a:ext cx="6481185" cy="40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4104D24-4066-5E4F-F05C-02E47756FDBE}"/>
              </a:ext>
            </a:extLst>
          </p:cNvPr>
          <p:cNvSpPr/>
          <p:nvPr/>
        </p:nvSpPr>
        <p:spPr>
          <a:xfrm>
            <a:off x="3024323" y="1073619"/>
            <a:ext cx="6481185" cy="4425171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D4898-9E5D-3992-73DE-EFCB21112524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E97E9-8162-F1F0-DFFE-DB6F7D93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Figure2.pdf">
            <a:extLst>
              <a:ext uri="{FF2B5EF4-FFF2-40B4-BE49-F238E27FC236}">
                <a16:creationId xmlns:a16="http://schemas.microsoft.com/office/drawing/2014/main" id="{A98886B4-D4A5-F8E6-AF12-15294A97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4" y="-210794"/>
            <a:ext cx="11831904" cy="6909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688A9C-4C6B-BC5B-18DC-163DCFA39FF0}"/>
              </a:ext>
            </a:extLst>
          </p:cNvPr>
          <p:cNvSpPr txBox="1"/>
          <p:nvPr/>
        </p:nvSpPr>
        <p:spPr>
          <a:xfrm>
            <a:off x="0" y="6495350"/>
            <a:ext cx="379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Cook &amp; Breed, Animal </a:t>
            </a:r>
            <a:r>
              <a:rPr lang="en-US" i="1" dirty="0" err="1"/>
              <a:t>Behaviour</a:t>
            </a:r>
            <a:r>
              <a:rPr lang="en-US" i="1" dirty="0"/>
              <a:t>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08762-C73C-55B0-D0CE-5955EC7F6B32}"/>
              </a:ext>
            </a:extLst>
          </p:cNvPr>
          <p:cNvSpPr txBox="1"/>
          <p:nvPr/>
        </p:nvSpPr>
        <p:spPr>
          <a:xfrm>
            <a:off x="8779400" y="6495350"/>
            <a:ext cx="341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X</a:t>
            </a:r>
            <a:r>
              <a:rPr lang="da-DK" baseline="30000" dirty="0"/>
              <a:t>2</a:t>
            </a:r>
            <a:r>
              <a:rPr lang="da-DK" dirty="0"/>
              <a:t>=27.0117, </a:t>
            </a:r>
            <a:r>
              <a:rPr lang="da-DK" dirty="0" err="1"/>
              <a:t>df</a:t>
            </a:r>
            <a:r>
              <a:rPr lang="da-DK" dirty="0"/>
              <a:t>=3, p&lt;0.001, n= 240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57A5F9-4F39-A035-B0AD-36D536EB1E11}"/>
              </a:ext>
            </a:extLst>
          </p:cNvPr>
          <p:cNvCxnSpPr>
            <a:cxnSpLocks/>
          </p:cNvCxnSpPr>
          <p:nvPr/>
        </p:nvCxnSpPr>
        <p:spPr>
          <a:xfrm>
            <a:off x="1046321" y="3894455"/>
            <a:ext cx="10506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21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A763-24CA-0117-9ED5-E6901CFC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2717-D027-EA7D-2068-93C743478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35C8F9-77C0-12EB-9F2E-FA4B9DE2740B}"/>
              </a:ext>
            </a:extLst>
          </p:cNvPr>
          <p:cNvGrpSpPr/>
          <p:nvPr/>
        </p:nvGrpSpPr>
        <p:grpSpPr>
          <a:xfrm>
            <a:off x="3277828" y="534256"/>
            <a:ext cx="5636344" cy="5619986"/>
            <a:chOff x="1338540" y="1036061"/>
            <a:chExt cx="5636344" cy="561998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DCAE851-18AB-21FF-199A-F208E068F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887" b="35566"/>
            <a:stretch/>
          </p:blipFill>
          <p:spPr>
            <a:xfrm>
              <a:off x="3191450" y="1562245"/>
              <a:ext cx="1948265" cy="1228181"/>
            </a:xfrm>
            <a:prstGeom prst="rect">
              <a:avLst/>
            </a:prstGeom>
          </p:spPr>
        </p:pic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649416DA-92CB-49E1-A53D-9A57EB102027}"/>
                </a:ext>
              </a:extLst>
            </p:cNvPr>
            <p:cNvSpPr/>
            <p:nvPr/>
          </p:nvSpPr>
          <p:spPr>
            <a:xfrm rot="16200000">
              <a:off x="4026404" y="2924892"/>
              <a:ext cx="2157412" cy="1857375"/>
            </a:xfrm>
            <a:prstGeom prst="hex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A0379DA-4597-667D-8CE3-B881542C1140}"/>
                </a:ext>
              </a:extLst>
            </p:cNvPr>
            <p:cNvSpPr/>
            <p:nvPr/>
          </p:nvSpPr>
          <p:spPr>
            <a:xfrm rot="16200000">
              <a:off x="3080884" y="4645600"/>
              <a:ext cx="2157412" cy="1857375"/>
            </a:xfrm>
            <a:prstGeom prst="hex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B54B9598-0CD3-494E-9CA3-46FBCF1215E8}"/>
                </a:ext>
              </a:extLst>
            </p:cNvPr>
            <p:cNvSpPr/>
            <p:nvPr/>
          </p:nvSpPr>
          <p:spPr>
            <a:xfrm rot="16200000">
              <a:off x="4967491" y="4648653"/>
              <a:ext cx="2157412" cy="1857375"/>
            </a:xfrm>
            <a:prstGeom prst="hex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A7A01B5-89E7-D3E0-C20B-8A520D341A71}"/>
                </a:ext>
              </a:extLst>
            </p:cNvPr>
            <p:cNvSpPr/>
            <p:nvPr/>
          </p:nvSpPr>
          <p:spPr>
            <a:xfrm rot="16200000">
              <a:off x="2139798" y="2910760"/>
              <a:ext cx="2157412" cy="1857375"/>
            </a:xfrm>
            <a:prstGeom prst="hex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C44472F-F89B-95DE-0E07-DF5FCC45C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3838" b="23483"/>
            <a:stretch/>
          </p:blipFill>
          <p:spPr>
            <a:xfrm flipH="1" flipV="1">
              <a:off x="5260902" y="5033780"/>
              <a:ext cx="1564072" cy="136409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BE04E24-20C6-7A9D-B8F5-F51A643B0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13508"/>
            <a:stretch/>
          </p:blipFill>
          <p:spPr>
            <a:xfrm>
              <a:off x="3251971" y="5230340"/>
              <a:ext cx="952500" cy="102156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8AD399E-2757-0DA0-6F0A-85F14B464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3508"/>
            <a:stretch/>
          </p:blipFill>
          <p:spPr>
            <a:xfrm>
              <a:off x="4135778" y="5198195"/>
              <a:ext cx="952500" cy="10215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52A92E-4E31-083E-1048-B862C8620D95}"/>
                </a:ext>
              </a:extLst>
            </p:cNvPr>
            <p:cNvSpPr txBox="1"/>
            <p:nvPr/>
          </p:nvSpPr>
          <p:spPr>
            <a:xfrm>
              <a:off x="5398262" y="4851771"/>
              <a:ext cx="132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Transcriptomics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A298D5-45C0-0165-0B78-BD7FF793031E}"/>
                </a:ext>
              </a:extLst>
            </p:cNvPr>
            <p:cNvSpPr txBox="1"/>
            <p:nvPr/>
          </p:nvSpPr>
          <p:spPr>
            <a:xfrm>
              <a:off x="4359856" y="3126611"/>
              <a:ext cx="15844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Social Environment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0A4347-EBD8-5C17-C85B-9F5D023FA59B}"/>
                </a:ext>
              </a:extLst>
            </p:cNvPr>
            <p:cNvSpPr txBox="1"/>
            <p:nvPr/>
          </p:nvSpPr>
          <p:spPr>
            <a:xfrm>
              <a:off x="3363830" y="1363019"/>
              <a:ext cx="15826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Collective Behavior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23F200-36E9-9357-1028-0E0A72B2226E}"/>
                </a:ext>
              </a:extLst>
            </p:cNvPr>
            <p:cNvSpPr txBox="1"/>
            <p:nvPr/>
          </p:nvSpPr>
          <p:spPr>
            <a:xfrm>
              <a:off x="3720311" y="4863120"/>
              <a:ext cx="830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Behavior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DE70B93-7006-761D-B7E2-0F3BA265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67927" flipH="1">
              <a:off x="4492822" y="2431710"/>
              <a:ext cx="249823" cy="337982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10CE174-1C75-6DC1-A6F8-BF6B4FB8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6498977" flipH="1">
              <a:off x="3288842" y="1686587"/>
              <a:ext cx="249823" cy="33798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0521BD7-88BF-CC87-0607-AED57BA24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3333571" flipH="1">
              <a:off x="3482896" y="2336159"/>
              <a:ext cx="241199" cy="35421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EBE4ACE-EC22-40B1-14EF-477F0D38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4953565" flipH="1">
              <a:off x="4767585" y="1841965"/>
              <a:ext cx="246166" cy="365325"/>
            </a:xfrm>
            <a:prstGeom prst="rect">
              <a:avLst/>
            </a:prstGeom>
          </p:spPr>
        </p:pic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396A80D-70D4-AFF4-0D79-15CBB4007917}"/>
                </a:ext>
              </a:extLst>
            </p:cNvPr>
            <p:cNvSpPr/>
            <p:nvPr/>
          </p:nvSpPr>
          <p:spPr>
            <a:xfrm rot="16200000">
              <a:off x="1188522" y="4617160"/>
              <a:ext cx="2157412" cy="1857375"/>
            </a:xfrm>
            <a:prstGeom prst="hex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5949DF-CC91-152B-1479-85E2819DE7DF}"/>
                </a:ext>
              </a:extLst>
            </p:cNvPr>
            <p:cNvSpPr txBox="1"/>
            <p:nvPr/>
          </p:nvSpPr>
          <p:spPr>
            <a:xfrm>
              <a:off x="2395955" y="3129875"/>
              <a:ext cx="1645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Environmental Cues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56D95A48-40C5-3778-B785-07667874A96A}"/>
                </a:ext>
              </a:extLst>
            </p:cNvPr>
            <p:cNvSpPr/>
            <p:nvPr/>
          </p:nvSpPr>
          <p:spPr>
            <a:xfrm rot="16200000">
              <a:off x="3080884" y="1186079"/>
              <a:ext cx="2157412" cy="1857375"/>
            </a:xfrm>
            <a:prstGeom prst="hex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EE51438-AAC9-B02B-7DEB-9AE99D6DF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800000">
              <a:off x="4813999" y="3926998"/>
              <a:ext cx="591510" cy="800245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AB0B9A-FE07-64E9-405D-80C028B0E5FC}"/>
                </a:ext>
              </a:extLst>
            </p:cNvPr>
            <p:cNvGrpSpPr/>
            <p:nvPr/>
          </p:nvGrpSpPr>
          <p:grpSpPr>
            <a:xfrm rot="18360234">
              <a:off x="4550000" y="3053812"/>
              <a:ext cx="1135897" cy="1534385"/>
              <a:chOff x="6029681" y="4257838"/>
              <a:chExt cx="1311795" cy="1785067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6F871C1A-854B-CE35-62A5-53918D7B0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8734884">
                <a:off x="6029681" y="4257838"/>
                <a:ext cx="694459" cy="967903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D6112F2-403D-A946-8F86-A342FADD1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9197023">
                <a:off x="6647017" y="5075002"/>
                <a:ext cx="694459" cy="967903"/>
              </a:xfrm>
              <a:prstGeom prst="rect">
                <a:avLst/>
              </a:prstGeom>
            </p:spPr>
          </p:pic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36C9F95E-37DB-AE8B-5A63-41EE93928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937"/>
            <a:stretch/>
          </p:blipFill>
          <p:spPr>
            <a:xfrm>
              <a:off x="2644865" y="3361713"/>
              <a:ext cx="1241900" cy="14446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76D60C7-81CD-96C8-12B3-2F57DC08F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15903"/>
            <a:stretch/>
          </p:blipFill>
          <p:spPr>
            <a:xfrm>
              <a:off x="1444074" y="5022602"/>
              <a:ext cx="1616176" cy="13591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9BF1B1-BEB4-B980-A09A-47D8530DCB97}"/>
                </a:ext>
              </a:extLst>
            </p:cNvPr>
            <p:cNvSpPr txBox="1"/>
            <p:nvPr/>
          </p:nvSpPr>
          <p:spPr>
            <a:xfrm>
              <a:off x="1545013" y="4807840"/>
              <a:ext cx="1414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Neurophysiology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7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4935-B796-1478-B9EF-D3B6713A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8766A6-1EB9-5A41-02F8-A158D1F3C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075" y="365125"/>
            <a:ext cx="10515600" cy="2967592"/>
          </a:xfrm>
        </p:spPr>
      </p:pic>
    </p:spTree>
    <p:extLst>
      <p:ext uri="{BB962C8B-B14F-4D97-AF65-F5344CB8AC3E}">
        <p14:creationId xmlns:p14="http://schemas.microsoft.com/office/powerpoint/2010/main" val="160027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C2D9F-4F66-43A6-1267-11049511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90554"/>
            <a:ext cx="4868990" cy="4781546"/>
          </a:xfrm>
        </p:spPr>
        <p:txBody>
          <a:bodyPr>
            <a:normAutofit/>
          </a:bodyPr>
          <a:lstStyle/>
          <a:p>
            <a:r>
              <a:rPr lang="en-US" sz="3200"/>
              <a:t>Justine Nguyen, PhD Student – Effects of antibiotics on fanning behavior and communication</a:t>
            </a:r>
          </a:p>
          <a:p>
            <a:r>
              <a:rPr lang="en-US" sz="3200"/>
              <a:t>Macnessa Fidlin, Undergraduate Student – Effects of glyphosate on fanning behavior</a:t>
            </a:r>
            <a:endParaRPr lang="en-US" sz="3200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1A23F65-4986-7DA8-C6BE-0605D1205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1" r="8160"/>
          <a:stretch/>
        </p:blipFill>
        <p:spPr>
          <a:xfrm>
            <a:off x="4872038" y="10"/>
            <a:ext cx="731996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94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2B5C7E9-431F-A01C-176E-10EF422D65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t="-1" r="7933" b="-1"/>
          <a:stretch/>
        </p:blipFill>
        <p:spPr bwMode="auto">
          <a:xfrm>
            <a:off x="1228725" y="10"/>
            <a:ext cx="10963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C84B752-B213-BC73-4559-9C86011E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182563"/>
            <a:ext cx="3822189" cy="1899912"/>
          </a:xfrm>
          <a:solidFill>
            <a:schemeClr val="bg1">
              <a:alpha val="45876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Over 300 Native Bee Species in Wisconsin!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1E1A2D-23BC-CC18-940E-5874DA6C4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738" y="2265037"/>
            <a:ext cx="4474651" cy="3911926"/>
          </a:xfrm>
          <a:solidFill>
            <a:schemeClr val="bg1">
              <a:alpha val="46493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Solitary or semi-social</a:t>
            </a:r>
          </a:p>
          <a:p>
            <a:pPr marL="0" indent="0">
              <a:buNone/>
            </a:pPr>
            <a:r>
              <a:rPr lang="en-US" sz="2400" dirty="0"/>
              <a:t>Nest in logs, twigs</a:t>
            </a:r>
          </a:p>
          <a:p>
            <a:pPr marL="0" indent="0">
              <a:buNone/>
            </a:pPr>
            <a:r>
              <a:rPr lang="en-US" sz="2400" dirty="0"/>
              <a:t>Overwinters in grass, stems, leaves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/>
              <a:t>Don’t use herbicides or pesticides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/>
              <a:t>Plant flowering plants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/>
              <a:t>Leave areas of yard “wild”</a:t>
            </a:r>
          </a:p>
        </p:txBody>
      </p:sp>
    </p:spTree>
    <p:extLst>
      <p:ext uri="{BB962C8B-B14F-4D97-AF65-F5344CB8AC3E}">
        <p14:creationId xmlns:p14="http://schemas.microsoft.com/office/powerpoint/2010/main" val="254763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B1C1-693F-3B41-BC32-127A470B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1E239-1AB3-834B-9FAD-23B2A4C6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rone | bee | Britannica">
            <a:extLst>
              <a:ext uri="{FF2B5EF4-FFF2-40B4-BE49-F238E27FC236}">
                <a16:creationId xmlns:a16="http://schemas.microsoft.com/office/drawing/2014/main" id="{A96D071D-6854-7E40-A7E4-A38EEF6B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" y="84776"/>
            <a:ext cx="11183007" cy="668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0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327A93-0376-237E-AFA4-5E49D617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67210" y="-2871903"/>
            <a:ext cx="8923764" cy="1232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1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944880" y="1690690"/>
            <a:ext cx="10378440" cy="0"/>
          </a:xfrm>
          <a:prstGeom prst="line">
            <a:avLst/>
          </a:prstGeom>
          <a:ln w="5715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8031" y="1132419"/>
            <a:ext cx="74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Nurse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6097" y="1132419"/>
            <a:ext cx="271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Guard, Fanner, Undertaker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72552" y="1132419"/>
            <a:ext cx="9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Forager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481" y="1882856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0-12 days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3846" y="1882856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12-21 days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25239" y="1882856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21-40 days</a:t>
            </a:r>
          </a:p>
        </p:txBody>
      </p:sp>
      <p:pic>
        <p:nvPicPr>
          <p:cNvPr id="17" name="Picture 16" descr="IMG_0120.JPG">
            <a:extLst>
              <a:ext uri="{FF2B5EF4-FFF2-40B4-BE49-F238E27FC236}">
                <a16:creationId xmlns:a16="http://schemas.microsoft.com/office/drawing/2014/main" id="{2CAE6D5B-582F-3E4F-B2DA-3ACF7530E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29" y="3420053"/>
            <a:ext cx="4588563" cy="35084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C15962-2C57-0C41-88F1-94A616F2F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-277" r="25085" b="878"/>
          <a:stretch/>
        </p:blipFill>
        <p:spPr>
          <a:xfrm>
            <a:off x="8533116" y="3409420"/>
            <a:ext cx="3685501" cy="3508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15CCD3-9F0F-B6F0-1721-92ED04604A8B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DEDDF20-6CDC-AF0E-5403-85E9A71F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085" y="3420053"/>
            <a:ext cx="4321584" cy="432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0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BSBeeFanVid">
            <a:hlinkClick r:id="" action="ppaction://media"/>
            <a:extLst>
              <a:ext uri="{FF2B5EF4-FFF2-40B4-BE49-F238E27FC236}">
                <a16:creationId xmlns:a16="http://schemas.microsoft.com/office/drawing/2014/main" id="{FA006437-D52B-AB4F-8E15-782BF1D383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88" y="-132522"/>
            <a:ext cx="10204174" cy="7652554"/>
          </a:xfrm>
        </p:spPr>
      </p:pic>
      <p:sp>
        <p:nvSpPr>
          <p:cNvPr id="5" name="TextBox 4"/>
          <p:cNvSpPr txBox="1"/>
          <p:nvPr/>
        </p:nvSpPr>
        <p:spPr>
          <a:xfrm>
            <a:off x="-8771" y="0"/>
            <a:ext cx="104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Video: </a:t>
            </a:r>
          </a:p>
          <a:p>
            <a:r>
              <a:rPr lang="en-US" dirty="0"/>
              <a:t>Peter </a:t>
            </a:r>
            <a:r>
              <a:rPr lang="en-US" dirty="0" err="1"/>
              <a:t>Erb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268981" y="1463040"/>
            <a:ext cx="5052060" cy="4297680"/>
          </a:xfrm>
          <a:prstGeom prst="ellipse">
            <a:avLst/>
          </a:prstGeom>
          <a:solidFill>
            <a:schemeClr val="lt1">
              <a:alpha val="0"/>
            </a:schemeClr>
          </a:solidFill>
          <a:ln w="57150" cmpd="sng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D4D7F5-4EB8-DAD5-2CCF-1811E041B593}"/>
              </a:ext>
            </a:extLst>
          </p:cNvPr>
          <p:cNvSpPr txBox="1"/>
          <p:nvPr/>
        </p:nvSpPr>
        <p:spPr>
          <a:xfrm>
            <a:off x="1672270" y="885331"/>
            <a:ext cx="2407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Ecological </a:t>
            </a:r>
          </a:p>
          <a:p>
            <a:pPr algn="ctr"/>
            <a:r>
              <a:rPr lang="en-US" sz="3600" dirty="0"/>
              <a:t>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C1AC1-D30B-FBFB-DB8E-D34B6F3ECA39}"/>
              </a:ext>
            </a:extLst>
          </p:cNvPr>
          <p:cNvSpPr txBox="1"/>
          <p:nvPr/>
        </p:nvSpPr>
        <p:spPr>
          <a:xfrm>
            <a:off x="6908646" y="885332"/>
            <a:ext cx="2407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Social  </a:t>
            </a:r>
          </a:p>
          <a:p>
            <a:pPr algn="ctr"/>
            <a:r>
              <a:rPr lang="en-US" sz="3600" dirty="0"/>
              <a:t>Information</a:t>
            </a:r>
          </a:p>
        </p:txBody>
      </p:sp>
      <p:pic>
        <p:nvPicPr>
          <p:cNvPr id="4098" name="Picture 2" descr="A photo of honey bees fanning at the entrance of the colony. They perform this behavior to cool their colony down. Photo by Alex Wild.">
            <a:extLst>
              <a:ext uri="{FF2B5EF4-FFF2-40B4-BE49-F238E27FC236}">
                <a16:creationId xmlns:a16="http://schemas.microsoft.com/office/drawing/2014/main" id="{E5FDE3DB-F21D-2406-DF1E-8CEDD6EF0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17" y="2263628"/>
            <a:ext cx="6240790" cy="43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A81ED47-FB8E-E71E-7483-3EBC183C9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848969" y="1676335"/>
            <a:ext cx="1607306" cy="22401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7832015-8285-5314-478F-3E65B65C9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8969" y="3916523"/>
            <a:ext cx="1607306" cy="224018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085BB38-D75F-CF3F-5A33-243303BDA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937"/>
          <a:stretch/>
        </p:blipFill>
        <p:spPr>
          <a:xfrm>
            <a:off x="1125" y="2612086"/>
            <a:ext cx="2662789" cy="30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2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E117B531-6864-714F-812E-CA67E870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954" y="508986"/>
            <a:ext cx="6655728" cy="634901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30348D-65C9-9F4B-87E7-F80BF23E8C33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26B0F-DA91-92DF-47AF-2208B2505919}"/>
              </a:ext>
            </a:extLst>
          </p:cNvPr>
          <p:cNvSpPr txBox="1"/>
          <p:nvPr/>
        </p:nvSpPr>
        <p:spPr>
          <a:xfrm>
            <a:off x="0" y="6488668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Cook &amp; Breed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12C7C-C32D-9434-BA46-0516560C76D8}"/>
              </a:ext>
            </a:extLst>
          </p:cNvPr>
          <p:cNvSpPr/>
          <p:nvPr/>
        </p:nvSpPr>
        <p:spPr>
          <a:xfrm>
            <a:off x="3639827" y="622510"/>
            <a:ext cx="6339059" cy="5274707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D8F0C-D7F0-C829-9B1F-E9FC2195FBD9}"/>
              </a:ext>
            </a:extLst>
          </p:cNvPr>
          <p:cNvSpPr txBox="1"/>
          <p:nvPr/>
        </p:nvSpPr>
        <p:spPr>
          <a:xfrm rot="16200000">
            <a:off x="844600" y="3110309"/>
            <a:ext cx="33624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Probability of Fanning</a:t>
            </a:r>
          </a:p>
        </p:txBody>
      </p:sp>
    </p:spTree>
    <p:extLst>
      <p:ext uri="{BB962C8B-B14F-4D97-AF65-F5344CB8AC3E}">
        <p14:creationId xmlns:p14="http://schemas.microsoft.com/office/powerpoint/2010/main" val="49586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E117B531-6864-714F-812E-CA67E870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954" y="508986"/>
            <a:ext cx="6655728" cy="63490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26B0F-DA91-92DF-47AF-2208B2505919}"/>
              </a:ext>
            </a:extLst>
          </p:cNvPr>
          <p:cNvSpPr txBox="1"/>
          <p:nvPr/>
        </p:nvSpPr>
        <p:spPr>
          <a:xfrm>
            <a:off x="0" y="6488668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Cook &amp; Breed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12C7C-C32D-9434-BA46-0516560C76D8}"/>
              </a:ext>
            </a:extLst>
          </p:cNvPr>
          <p:cNvSpPr/>
          <p:nvPr/>
        </p:nvSpPr>
        <p:spPr>
          <a:xfrm>
            <a:off x="5353878" y="622510"/>
            <a:ext cx="4625008" cy="5274707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AFD517-DEA0-4C35-3791-CF6364D01ACA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1403-31B7-9E41-A0C9-30D04CF8EFFC}"/>
              </a:ext>
            </a:extLst>
          </p:cNvPr>
          <p:cNvSpPr txBox="1"/>
          <p:nvPr/>
        </p:nvSpPr>
        <p:spPr>
          <a:xfrm rot="16200000">
            <a:off x="844600" y="3110309"/>
            <a:ext cx="33624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Probability of Fanning</a:t>
            </a:r>
          </a:p>
        </p:txBody>
      </p:sp>
    </p:spTree>
    <p:extLst>
      <p:ext uri="{BB962C8B-B14F-4D97-AF65-F5344CB8AC3E}">
        <p14:creationId xmlns:p14="http://schemas.microsoft.com/office/powerpoint/2010/main" val="42753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E117B531-6864-714F-812E-CA67E870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954" y="508986"/>
            <a:ext cx="6655728" cy="63490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26B0F-DA91-92DF-47AF-2208B2505919}"/>
              </a:ext>
            </a:extLst>
          </p:cNvPr>
          <p:cNvSpPr txBox="1"/>
          <p:nvPr/>
        </p:nvSpPr>
        <p:spPr>
          <a:xfrm>
            <a:off x="0" y="6488668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Cook &amp; Breed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12C7C-C32D-9434-BA46-0516560C76D8}"/>
              </a:ext>
            </a:extLst>
          </p:cNvPr>
          <p:cNvSpPr/>
          <p:nvPr/>
        </p:nvSpPr>
        <p:spPr>
          <a:xfrm>
            <a:off x="7235688" y="622510"/>
            <a:ext cx="2676938" cy="5274707"/>
          </a:xfrm>
          <a:prstGeom prst="rect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161214-9B28-654F-153B-26A5D7985CA4}"/>
              </a:ext>
            </a:extLst>
          </p:cNvPr>
          <p:cNvSpPr/>
          <p:nvPr/>
        </p:nvSpPr>
        <p:spPr>
          <a:xfrm>
            <a:off x="0" y="1"/>
            <a:ext cx="12192000" cy="501757"/>
          </a:xfrm>
          <a:prstGeom prst="rect">
            <a:avLst/>
          </a:prstGeom>
          <a:solidFill>
            <a:srgbClr val="FFFF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41815-D7E1-7029-F2C3-81D15588E12F}"/>
              </a:ext>
            </a:extLst>
          </p:cNvPr>
          <p:cNvSpPr txBox="1"/>
          <p:nvPr/>
        </p:nvSpPr>
        <p:spPr>
          <a:xfrm rot="16200000">
            <a:off x="856030" y="3110309"/>
            <a:ext cx="33624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Probability of Fanning</a:t>
            </a:r>
          </a:p>
        </p:txBody>
      </p:sp>
    </p:spTree>
    <p:extLst>
      <p:ext uri="{BB962C8B-B14F-4D97-AF65-F5344CB8AC3E}">
        <p14:creationId xmlns:p14="http://schemas.microsoft.com/office/powerpoint/2010/main" val="410287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Widescreen</PresentationFormat>
  <Paragraphs>50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300 Native Bee Species in Wisconsin!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Cook, Chelsea</dc:creator>
  <cp:lastModifiedBy>Philip Sutherland</cp:lastModifiedBy>
  <cp:revision>4</cp:revision>
  <dcterms:created xsi:type="dcterms:W3CDTF">2023-02-22T20:15:04Z</dcterms:created>
  <dcterms:modified xsi:type="dcterms:W3CDTF">2023-03-01T04:50:10Z</dcterms:modified>
</cp:coreProperties>
</file>