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embeddedFontLst>
    <p:embeddedFont>
      <p:font typeface="Roboto"/>
      <p:regular r:id="rId24"/>
      <p:bold r:id="rId25"/>
      <p:italic r:id="rId26"/>
      <p:boldItalic r:id="rId27"/>
    </p:embeddedFont>
    <p:embeddedFont>
      <p:font typeface="Cabin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oboto-regular.fntdata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Cabin-regular.fntdata"/><Relationship Id="rId27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bin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bin-boldItalic.fntdata"/><Relationship Id="rId30" Type="http://schemas.openxmlformats.org/officeDocument/2006/relationships/font" Target="fonts/Cabin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-jstor-org.proxy.library.nd.edu/stable/10.1525/j.ctt1ppb4j.6?refreqid=excelsior%3A67db5a1be422592bc551225793305d59&amp;seq=1#metadata_info_tab_content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283d3e57f0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283d3e57f0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83d3e57f0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283d3e57f0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83d3e57f0_2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283d3e57f0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83d3e57f0_2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283d3e57f0_2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283d3e57f0_2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283d3e57f0_2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283d3e57f0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283d3e57f0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83d3e57f0_2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283d3e57f0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283d3e57f0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283d3e57f0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283d3e57f0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283d3e57f0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efc658c7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efc658c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17a7cfdf8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17a7cfdf8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7a7cfdf8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7a7cfdf8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https://www.vice.com/en/article/vvqnkb/colombias-carnaval-is-an-assault-on-the-senses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fc658c7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0efc658c7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0efc658c76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0efc658c76_0_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0efc658c7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0efc658c7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Women and children constitute 78 per cent of Colombia’s IDP population, and a disproportionate number of the IDP population is Afro-Colombian or indigenous.3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Sexual and Gender-Based Violence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1991 Constitution and subsequent legislation and judicial findings recognize women’s rights, penalize violence against women and gender-based violence, guarantee women’s political participation and leadership roles in peacemaking and peacebuilding, provide equal access to State resources for women, and guarantee women’s relief and recovery from the conflict.8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0efc658c76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20efc658c76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Colombia, then, progressive legislation, judicial decisions, and executive decrees back women’s rights and promise to address sexual and gender-based violence.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0efc658c76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0efc658c76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minist organizations in Colombia depart from the mainstream narrative of the armed conflict by seeing the treatment of women during wartime  not as exceptional, but rather as part of a </a:t>
            </a:r>
            <a:r>
              <a:rPr lang="en" sz="1200">
                <a:solidFill>
                  <a:srgbClr val="006699"/>
                </a:solidFill>
                <a:uFill>
                  <a:noFill/>
                </a:u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continuum</a:t>
            </a:r>
            <a:r>
              <a:rPr lang="en" sz="1200">
                <a:solidFill>
                  <a:schemeClr val="dk1"/>
                </a:solidFill>
              </a:rPr>
              <a:t> that stretches from everyday patriarchy and racism to colonial systems of domination.</a:t>
            </a: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 but indigenous women in Colombia continue to experience multiple forms of discrimination that restrict their political participation, including in the peace process. </a:t>
            </a:r>
            <a:endParaRPr sz="16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33333"/>
                </a:solidFill>
                <a:highlight>
                  <a:srgbClr val="FFFFFF"/>
                </a:highlight>
              </a:rPr>
              <a:t>2 An inclusive political settlement in Colombia must incorporate both collective indigenous and individual women’s rights.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4.jpg"/><Relationship Id="rId5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17.jp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45633" y="6788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Peacebuilding, and Women and Indigenous Leadership in Colombia</a:t>
            </a:r>
            <a:endParaRPr b="1"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995775"/>
            <a:ext cx="8520600" cy="193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Gabriel Velez and Jane Blossom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Marquette University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Soup with Substance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March 29th, 2023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511150" y="2995775"/>
            <a:ext cx="481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2262" y="169162"/>
            <a:ext cx="4259475" cy="48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5417" y="963025"/>
            <a:ext cx="4289933" cy="32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950" y="916475"/>
            <a:ext cx="4414049" cy="331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445013"/>
            <a:ext cx="3045473" cy="406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262" y="445029"/>
            <a:ext cx="3045473" cy="406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3150" y="408600"/>
            <a:ext cx="2990849" cy="409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849" y="187400"/>
            <a:ext cx="8240297" cy="476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5475" y="285750"/>
            <a:ext cx="53530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358" y="620376"/>
            <a:ext cx="4437066" cy="33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73" y="161700"/>
            <a:ext cx="3372574" cy="449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71" y="744425"/>
            <a:ext cx="2740950" cy="365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2975" y="744450"/>
            <a:ext cx="2740950" cy="365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875" y="783900"/>
            <a:ext cx="2800149" cy="36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4261278" cy="318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7223" y="282000"/>
            <a:ext cx="3256975" cy="434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324" y="141663"/>
            <a:ext cx="4671351" cy="486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307" y="0"/>
            <a:ext cx="44028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475" y="2350575"/>
            <a:ext cx="3723900" cy="27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025" y="121450"/>
            <a:ext cx="3468601" cy="231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2571750"/>
            <a:ext cx="385570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5123" y="78650"/>
            <a:ext cx="4271724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2606725" y="2037500"/>
            <a:ext cx="1044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Cartagena</a:t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3122500" y="4743300"/>
            <a:ext cx="1044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Leticia</a:t>
            </a:r>
            <a:endParaRPr/>
          </a:p>
        </p:txBody>
      </p:sp>
      <p:sp>
        <p:nvSpPr>
          <p:cNvPr id="75" name="Google Shape;75;p15"/>
          <p:cNvSpPr txBox="1"/>
          <p:nvPr/>
        </p:nvSpPr>
        <p:spPr>
          <a:xfrm>
            <a:off x="7715250" y="2250200"/>
            <a:ext cx="1341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Buenaventura</a:t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7849475" y="4743300"/>
            <a:ext cx="1044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Bogotá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025" y="104100"/>
            <a:ext cx="4859200" cy="30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892900"/>
            <a:ext cx="5270499" cy="2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225" y="2411297"/>
            <a:ext cx="3881151" cy="2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2200" y="104100"/>
            <a:ext cx="3361174" cy="253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 in Colombia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786" y="1242525"/>
            <a:ext cx="5946164" cy="33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Bookman Old Style"/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Discourses about Youth</a:t>
            </a:r>
            <a:endParaRPr b="0" i="0" sz="3200" u="none" cap="none" strike="noStrik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i="1" lang="en" sz="2200">
                <a:solidFill>
                  <a:srgbClr val="000000"/>
                </a:solidFill>
              </a:rPr>
              <a:t>I am going to ask of all youth across the country the immense favor that they help me.  This year is a consequential year for Colombia - we are going to sign the peace accords with the FARC - and so you [youth] are of special importance for Colombia.  We are counting on youth to legitimize the peace.</a:t>
            </a:r>
            <a:r>
              <a:rPr b="0" i="1" lang="en" sz="2600" u="none" cap="none" strike="noStrike">
                <a:solidFill>
                  <a:srgbClr val="000000"/>
                </a:solidFill>
                <a:latin typeface="Cabin"/>
                <a:ea typeface="Cabin"/>
                <a:cs typeface="Cabin"/>
                <a:sym typeface="Cabin"/>
              </a:rPr>
              <a:t>				</a:t>
            </a:r>
            <a:endParaRPr>
              <a:solidFill>
                <a:srgbClr val="000000"/>
              </a:solidFill>
            </a:endParaRPr>
          </a:p>
          <a:p>
            <a:pPr indent="-4571" lvl="0" marL="118871" marR="0" rtl="0" algn="r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en" sz="2400">
                <a:solidFill>
                  <a:srgbClr val="000000"/>
                </a:solidFill>
              </a:rPr>
              <a:t>Colombian </a:t>
            </a:r>
            <a:r>
              <a:rPr i="0" lang="en" sz="2400" u="none" cap="none" strike="noStrike">
                <a:solidFill>
                  <a:srgbClr val="000000"/>
                </a:solidFill>
              </a:rPr>
              <a:t>President Juan Manuel Santos</a:t>
            </a:r>
            <a:endParaRPr sz="2400">
              <a:solidFill>
                <a:srgbClr val="000000"/>
              </a:solidFill>
            </a:endParaRPr>
          </a:p>
          <a:p>
            <a:pPr indent="-4571" lvl="0" marL="11887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b="0" i="1" lang="en" sz="26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				</a:t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-4571" lvl="0" marL="118871" marR="0" rtl="0" algn="l">
              <a:spcBef>
                <a:spcPts val="600"/>
              </a:spcBef>
              <a:spcAft>
                <a:spcPts val="1200"/>
              </a:spcAft>
              <a:buClr>
                <a:schemeClr val="accent1"/>
              </a:buClr>
              <a:buFont typeface="Noto Sans Symbols"/>
              <a:buNone/>
            </a:pPr>
            <a:r>
              <a:t/>
            </a:r>
            <a:endParaRPr b="0" i="0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Conflict in Colombia: A Brief Timeline</a:t>
            </a:r>
            <a:endParaRPr/>
          </a:p>
        </p:txBody>
      </p:sp>
      <p:cxnSp>
        <p:nvCxnSpPr>
          <p:cNvPr id="104" name="Google Shape;104;p19"/>
          <p:cNvCxnSpPr/>
          <p:nvPr/>
        </p:nvCxnSpPr>
        <p:spPr>
          <a:xfrm flipH="1" rot="10800000">
            <a:off x="311700" y="2406675"/>
            <a:ext cx="8158200" cy="39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5" name="Google Shape;105;p19"/>
          <p:cNvCxnSpPr/>
          <p:nvPr/>
        </p:nvCxnSpPr>
        <p:spPr>
          <a:xfrm rot="10800000">
            <a:off x="1170175" y="2027550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19"/>
          <p:cNvCxnSpPr/>
          <p:nvPr/>
        </p:nvCxnSpPr>
        <p:spPr>
          <a:xfrm rot="10800000">
            <a:off x="2139050" y="2446575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9"/>
          <p:cNvCxnSpPr/>
          <p:nvPr/>
        </p:nvCxnSpPr>
        <p:spPr>
          <a:xfrm rot="10800000">
            <a:off x="3298375" y="2027550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9"/>
          <p:cNvCxnSpPr/>
          <p:nvPr/>
        </p:nvCxnSpPr>
        <p:spPr>
          <a:xfrm rot="10800000">
            <a:off x="4349500" y="2446575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9"/>
          <p:cNvCxnSpPr/>
          <p:nvPr/>
        </p:nvCxnSpPr>
        <p:spPr>
          <a:xfrm rot="10800000">
            <a:off x="5358500" y="2027550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" name="Google Shape;110;p19"/>
          <p:cNvCxnSpPr/>
          <p:nvPr/>
        </p:nvCxnSpPr>
        <p:spPr>
          <a:xfrm rot="10800000">
            <a:off x="6068775" y="2446575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" name="Google Shape;111;p19"/>
          <p:cNvCxnSpPr/>
          <p:nvPr/>
        </p:nvCxnSpPr>
        <p:spPr>
          <a:xfrm rot="10800000">
            <a:off x="7037625" y="2027550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2" name="Google Shape;112;p19"/>
          <p:cNvCxnSpPr/>
          <p:nvPr/>
        </p:nvCxnSpPr>
        <p:spPr>
          <a:xfrm rot="10800000">
            <a:off x="7565475" y="2446575"/>
            <a:ext cx="0" cy="3810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" name="Google Shape;113;p19"/>
          <p:cNvSpPr txBox="1"/>
          <p:nvPr/>
        </p:nvSpPr>
        <p:spPr>
          <a:xfrm>
            <a:off x="33500" y="1238250"/>
            <a:ext cx="2303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1948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Gaitán Assassinated, Leading to </a:t>
            </a:r>
            <a:r>
              <a:rPr i="1" lang="en"/>
              <a:t>La Violencia</a:t>
            </a:r>
            <a:endParaRPr b="1"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9"/>
          <p:cNvSpPr txBox="1"/>
          <p:nvPr/>
        </p:nvSpPr>
        <p:spPr>
          <a:xfrm>
            <a:off x="1390700" y="2906400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1957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Front (Power Sharing)</a:t>
            </a:r>
            <a:endParaRPr/>
          </a:p>
        </p:txBody>
      </p:sp>
      <p:sp>
        <p:nvSpPr>
          <p:cNvPr id="115" name="Google Shape;115;p19"/>
          <p:cNvSpPr txBox="1"/>
          <p:nvPr/>
        </p:nvSpPr>
        <p:spPr>
          <a:xfrm>
            <a:off x="2550025" y="1085850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Late 1950s- Early 1960s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Emergence of </a:t>
            </a:r>
            <a:r>
              <a:rPr i="1" lang="en"/>
              <a:t>guerrilla</a:t>
            </a:r>
            <a:endParaRPr i="1"/>
          </a:p>
        </p:txBody>
      </p:sp>
      <p:sp>
        <p:nvSpPr>
          <p:cNvPr id="116" name="Google Shape;116;p19"/>
          <p:cNvSpPr txBox="1"/>
          <p:nvPr/>
        </p:nvSpPr>
        <p:spPr>
          <a:xfrm>
            <a:off x="3603300" y="2906400"/>
            <a:ext cx="16356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1980’s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Rise of Narcotic Production/Trade</a:t>
            </a:r>
            <a:endParaRPr/>
          </a:p>
        </p:txBody>
      </p:sp>
      <p:sp>
        <p:nvSpPr>
          <p:cNvPr id="117" name="Google Shape;117;p19"/>
          <p:cNvSpPr txBox="1"/>
          <p:nvPr/>
        </p:nvSpPr>
        <p:spPr>
          <a:xfrm>
            <a:off x="4610138" y="1108938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Late 1980s, Early 1990s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 Processes</a:t>
            </a:r>
            <a:endParaRPr/>
          </a:p>
        </p:txBody>
      </p:sp>
      <p:sp>
        <p:nvSpPr>
          <p:cNvPr id="118" name="Google Shape;118;p19"/>
          <p:cNvSpPr txBox="1"/>
          <p:nvPr/>
        </p:nvSpPr>
        <p:spPr>
          <a:xfrm>
            <a:off x="5320425" y="2906400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Late 1980s through 1990s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Emergence of Paramilitaries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6289275" y="1238250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2002-2010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Declining Violence</a:t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6817125" y="2868375"/>
            <a:ext cx="14967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2012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Peace Process Begins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255775"/>
            <a:ext cx="6004500" cy="8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Focus on Women and Indigenous Peoples</a:t>
            </a:r>
            <a:endParaRPr/>
          </a:p>
        </p:txBody>
      </p:sp>
      <p:sp>
        <p:nvSpPr>
          <p:cNvPr id="126" name="Google Shape;126;p20"/>
          <p:cNvSpPr txBox="1"/>
          <p:nvPr>
            <p:ph idx="1" type="body"/>
          </p:nvPr>
        </p:nvSpPr>
        <p:spPr>
          <a:xfrm>
            <a:off x="311700" y="1152475"/>
            <a:ext cx="529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Sets an international standard for the inclusion of indigenous women in peace processes. 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Women’s and indigenous women’s organizations lobbied effectively in Havana peace to safeguard their meaningful participation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Final Peace Agreement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  <a:highlight>
                  <a:srgbClr val="FFFFFF"/>
                </a:highlight>
              </a:rPr>
              <a:t>Provisions focused on gender and indigenous peoples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6276" y="-88075"/>
            <a:ext cx="2827724" cy="39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9625" y="3335875"/>
            <a:ext cx="3329449" cy="188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Legacy and Challenges</a:t>
            </a:r>
            <a:endParaRPr/>
          </a:p>
        </p:txBody>
      </p:sp>
      <p:sp>
        <p:nvSpPr>
          <p:cNvPr id="134" name="Google Shape;134;p21"/>
          <p:cNvSpPr txBox="1"/>
          <p:nvPr>
            <p:ph idx="1" type="body"/>
          </p:nvPr>
        </p:nvSpPr>
        <p:spPr>
          <a:xfrm>
            <a:off x="143175" y="1152475"/>
            <a:ext cx="8899200" cy="34164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Recognition of gender shaping conflict and need to address this, but….</a:t>
            </a:r>
            <a:endParaRPr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Provisions related to women and gender—land programs with a focus on women and their incorporation into decision-making—have been the least implemented</a:t>
            </a:r>
            <a:endParaRPr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Women’s participation in policy planning remains low, commitments at the state level (particularly those to ex-combatants) have been broken</a:t>
            </a:r>
            <a:endParaRPr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Widespread assassinations of Afro-Colombian and Indigenous human rights leaders</a:t>
            </a:r>
            <a:endParaRPr>
              <a:solidFill>
                <a:schemeClr val="dk1"/>
              </a:solidFill>
            </a:endParaRPr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Violence against women has increased since accords were signed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0037" y="3716755"/>
            <a:ext cx="5691524" cy="224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