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7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59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04609E6-593B-46B7-8397-C58C28B4A0B2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D8BD19-C54D-45E2-A9E4-E40C4550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56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09E6-593B-46B7-8397-C58C28B4A0B2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D19-C54D-45E2-A9E4-E40C4550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5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09E6-593B-46B7-8397-C58C28B4A0B2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D19-C54D-45E2-A9E4-E40C4550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5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09E6-593B-46B7-8397-C58C28B4A0B2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D19-C54D-45E2-A9E4-E40C4550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5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04609E6-593B-46B7-8397-C58C28B4A0B2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7D8BD19-C54D-45E2-A9E4-E40C4550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4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09E6-593B-46B7-8397-C58C28B4A0B2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D19-C54D-45E2-A9E4-E40C4550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6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09E6-593B-46B7-8397-C58C28B4A0B2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D19-C54D-45E2-A9E4-E40C4550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6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09E6-593B-46B7-8397-C58C28B4A0B2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D19-C54D-45E2-A9E4-E40C4550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3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09E6-593B-46B7-8397-C58C28B4A0B2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BD19-C54D-45E2-A9E4-E40C4550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1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09E6-593B-46B7-8397-C58C28B4A0B2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D8BD19-C54D-45E2-A9E4-E40C455046D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256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04609E6-593B-46B7-8397-C58C28B4A0B2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D8BD19-C54D-45E2-A9E4-E40C455046D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408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4609E6-593B-46B7-8397-C58C28B4A0B2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D8BD19-C54D-45E2-A9E4-E40C4550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anexpress.com/article/world/indigenous-tribes-embraced-gender-fluidity-prior-to-colonisation-but-europeans-enforced-specific-gender-roles/" TargetMode="External"/><Relationship Id="rId7" Type="http://schemas.openxmlformats.org/officeDocument/2006/relationships/hyperlink" Target="https://www.lgbtqnation.com/2022/08/police-four-times-likely-stop-transgender-people-reasonable-suspicion/" TargetMode="External"/><Relationship Id="rId2" Type="http://schemas.openxmlformats.org/officeDocument/2006/relationships/hyperlink" Target="https://www.lgbtqhistory.org/lesson/native-americans-gender-roles-and-two-spirit-peop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qualrightscenter.org/hud-lgbtq-fair-housing/" TargetMode="External"/><Relationship Id="rId5" Type="http://schemas.openxmlformats.org/officeDocument/2006/relationships/hyperlink" Target="https://www.lgbtmap.org/equality-maps/non_discrimination_laws" TargetMode="External"/><Relationship Id="rId4" Type="http://schemas.openxmlformats.org/officeDocument/2006/relationships/hyperlink" Target="https://news.sfsu.edu/archive/when-cross-dressing-was-criminal-book-documents-history-longtime-san-francisco-law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lifestyle/2022/10/14/anti-trans-bills/" TargetMode="External"/><Relationship Id="rId2" Type="http://schemas.openxmlformats.org/officeDocument/2006/relationships/hyperlink" Target="https://library.law.howard.edu/civilrightshistory/transgend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lu.org/legislation-affecting-lgbtq-rights-across-countr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D5A58-2646-E2CC-D23D-8F31E60B4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1824245"/>
          </a:xfrm>
        </p:spPr>
        <p:txBody>
          <a:bodyPr/>
          <a:lstStyle/>
          <a:p>
            <a:r>
              <a:rPr lang="en-US" sz="4800" cap="none" dirty="0"/>
              <a:t>Soup With Substance: Trans Rights in the United States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B74D3-50D4-3A49-D8C4-DDAD42D13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3915508"/>
            <a:ext cx="9070848" cy="1223755"/>
          </a:xfrm>
        </p:spPr>
        <p:txBody>
          <a:bodyPr>
            <a:normAutofit/>
          </a:bodyPr>
          <a:lstStyle/>
          <a:p>
            <a:r>
              <a:rPr lang="en-US" dirty="0"/>
              <a:t>Zane Ballard M.S.</a:t>
            </a:r>
          </a:p>
          <a:p>
            <a:r>
              <a:rPr lang="en-US" dirty="0"/>
              <a:t>Emma </a:t>
            </a:r>
            <a:r>
              <a:rPr lang="en-US" dirty="0" err="1"/>
              <a:t>Wuetrich</a:t>
            </a:r>
            <a:r>
              <a:rPr lang="en-US" dirty="0"/>
              <a:t>, M.S.</a:t>
            </a:r>
          </a:p>
          <a:p>
            <a:r>
              <a:rPr lang="en-US" dirty="0"/>
              <a:t>LGBTQ+ Resource Center</a:t>
            </a:r>
          </a:p>
          <a:p>
            <a:r>
              <a:rPr lang="en-US" dirty="0"/>
              <a:t>Marquette University</a:t>
            </a:r>
          </a:p>
        </p:txBody>
      </p:sp>
      <p:pic>
        <p:nvPicPr>
          <p:cNvPr id="5" name="Picture 4" descr="Logo, circle&#10;&#10;Description automatically generated">
            <a:extLst>
              <a:ext uri="{FF2B5EF4-FFF2-40B4-BE49-F238E27FC236}">
                <a16:creationId xmlns:a16="http://schemas.microsoft.com/office/drawing/2014/main" id="{56246137-C08E-2A0C-C776-DB6B6FD23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975" y="4129641"/>
            <a:ext cx="2596306" cy="16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88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7C99-604E-9478-9683-BFA2EDEE2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81406"/>
          </a:xfrm>
        </p:spPr>
        <p:txBody>
          <a:bodyPr/>
          <a:lstStyle/>
          <a:p>
            <a:r>
              <a:rPr lang="en-US" dirty="0"/>
              <a:t>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85025-EEF5-3E70-C83D-BAF1C0929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827513"/>
            <a:ext cx="4630615" cy="402464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No federal protections against discrimination in housing for trans people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Varies by state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Dependent upon federal administration</a:t>
            </a:r>
          </a:p>
          <a:p>
            <a:pPr lvl="2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Access to homeless shelters</a:t>
            </a:r>
          </a:p>
          <a:p>
            <a:pPr lvl="2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2021 Biden EO and Housing and Urban Development (HUD) memo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9E5CA-B770-8E76-B456-8D25165F73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1444" t="32667" r="1021" b="18670"/>
          <a:stretch/>
        </p:blipFill>
        <p:spPr>
          <a:xfrm>
            <a:off x="6096000" y="1827513"/>
            <a:ext cx="5795494" cy="3335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2C93E6-3CF5-20F3-6DD3-B9683F1FAF1F}"/>
              </a:ext>
            </a:extLst>
          </p:cNvPr>
          <p:cNvSpPr txBox="1"/>
          <p:nvPr/>
        </p:nvSpPr>
        <p:spPr>
          <a:xfrm>
            <a:off x="6096000" y="5297377"/>
            <a:ext cx="5795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Image credit: Movement Advancement Project</a:t>
            </a:r>
          </a:p>
        </p:txBody>
      </p:sp>
    </p:spTree>
    <p:extLst>
      <p:ext uri="{BB962C8B-B14F-4D97-AF65-F5344CB8AC3E}">
        <p14:creationId xmlns:p14="http://schemas.microsoft.com/office/powerpoint/2010/main" val="217828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ABFF-E5D0-04F5-6E55-94F071EC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28298"/>
          </a:xfrm>
        </p:spPr>
        <p:txBody>
          <a:bodyPr/>
          <a:lstStyle/>
          <a:p>
            <a:r>
              <a:rPr lang="en-US" dirty="0"/>
              <a:t>Protections Against Violence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D83BA-72B9-54B2-2992-170FE9A57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781908"/>
            <a:ext cx="4754880" cy="407025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LGBTQ+ people at greater risk of violence, trans people at 4x higher risk than cisgender </a:t>
            </a:r>
          </a:p>
          <a:p>
            <a:pPr lvl="1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Medical settings, police, incarceration</a:t>
            </a:r>
          </a:p>
          <a:p>
            <a:pPr lvl="2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2022 California AG office report: trans people 4x more likely to be stopped by police on “reasonable suspicion”</a:t>
            </a:r>
          </a:p>
          <a:p>
            <a:pPr lvl="1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Intimate partner violence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Limited federal hate crimes legislation</a:t>
            </a:r>
          </a:p>
          <a:p>
            <a:pPr lvl="1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Still primarily state-based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54341BE3-7FFA-B952-9E24-57014EC72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3" y="2007920"/>
            <a:ext cx="5118839" cy="31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62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D5A6-87FC-15C5-5BC8-B1FC8DF6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Protections Against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08075-90BD-EFF3-8AD9-6B6CDC6F6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014194"/>
            <a:ext cx="4754880" cy="4201212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Trans people are federally protected against employment discrimination as of 2020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R.G. &amp; G.R. Harris Funeral Homes Inc. v. EEOC (2020)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Housing: 22 states and 225 jurisdictions (including D.C.) currently prohibit discrimination in employment, housing, and public accommodations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Except Utah: only employment &amp; housing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Education: Obama-era policy, Title IX extends to trans students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G.G. v.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Cloucester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County School Board (2016)</a:t>
            </a: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436076DB-4CA7-911F-FB52-4E944F200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10" y="2080182"/>
            <a:ext cx="5011598" cy="42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28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C8A0-F0B2-C205-4D34-1DBC40406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28298"/>
          </a:xfrm>
        </p:spPr>
        <p:txBody>
          <a:bodyPr/>
          <a:lstStyle/>
          <a:p>
            <a:r>
              <a:rPr lang="en-US" dirty="0"/>
              <a:t>Adult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A1853-87E9-8C5E-1180-435FFC374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758462"/>
            <a:ext cx="10468708" cy="4456944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States vary with regards to: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Whether they require private insurers to cover gender affirming healthcare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Whether state insurance covers gender affirming healthcare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Barriers: 2022 Florida requires approval from Florida Board of Medicine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Veteran Health Administration covers many gender affirming treatments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Excluding genital surgeries and “cosmetic” procedures (electrolysis, facial/body contouring)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Affordable Care Act prohibits sex discrimination, upheld in Supreme Court ruling Bostock v. Clayton County (2020)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Many states and jurisdictions have banned practice of conversion therapy for sexual orientation and gender identity</a:t>
            </a:r>
          </a:p>
        </p:txBody>
      </p:sp>
    </p:spTree>
    <p:extLst>
      <p:ext uri="{BB962C8B-B14F-4D97-AF65-F5344CB8AC3E}">
        <p14:creationId xmlns:p14="http://schemas.microsoft.com/office/powerpoint/2010/main" val="1073758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75F98E-6F43-BF91-D536-671C0A607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53" y="1260596"/>
            <a:ext cx="5129578" cy="31803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EFAED4-FA6D-AF17-21E0-E1077E25A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697" y="1260596"/>
            <a:ext cx="5129577" cy="3180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5544B2-F0AF-82F8-AD32-F55A57120DF6}"/>
              </a:ext>
            </a:extLst>
          </p:cNvPr>
          <p:cNvSpPr txBox="1"/>
          <p:nvPr/>
        </p:nvSpPr>
        <p:spPr>
          <a:xfrm>
            <a:off x="778853" y="4459849"/>
            <a:ext cx="512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Blue: explicitly includes Medicaid coverage, Red: explicitly excludes, Grey: no policy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16A2F-F811-326F-6740-5BC8DD313998}"/>
              </a:ext>
            </a:extLst>
          </p:cNvPr>
          <p:cNvSpPr txBox="1"/>
          <p:nvPr/>
        </p:nvSpPr>
        <p:spPr>
          <a:xfrm>
            <a:off x="6288696" y="4440934"/>
            <a:ext cx="5129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Blue: explicitly prohibits discrimination in coverage and exclusion of trans people, Purple: prohibits trans exclusions in health insurance, Grey: no protections</a:t>
            </a:r>
          </a:p>
        </p:txBody>
      </p:sp>
    </p:spTree>
    <p:extLst>
      <p:ext uri="{BB962C8B-B14F-4D97-AF65-F5344CB8AC3E}">
        <p14:creationId xmlns:p14="http://schemas.microsoft.com/office/powerpoint/2010/main" val="3031402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20EA0-7F36-961E-F13E-9728E362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58107-D0D5-7C0C-FEAE-C87026E2D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014194"/>
            <a:ext cx="4754880" cy="4201212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Rights of the incarcerated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Mixed rulings, USDOJ supports availability of gender affirming healthcare regardless of whether it began before incarceration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Trans inmates are still regularly incarcerated according to ASAB, “V-coding”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 immigration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Persecution for gender identity considered legitimate reason for asylum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Can change gender marker on certificate of naturalization, certificate of citizenship, permanent resident card, and state issued-consular report of birth abroad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2A1D5-3B24-B9A1-523C-5593C1A6A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2014194"/>
            <a:ext cx="4754880" cy="3837966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Military service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Trans people are allowed to serve in the military without concealing gender identity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Sports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States with laws requiring trans athletes to participate in sports based upon ASAB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Texas, Arkansas, Florida, Alabama, Oklahoma, Kentucky, Mississippi, Tennessee, West Virginia, South Carolina, Utah, South Dakota, Montana, Iowa, Arizona, Idaho, Indiana, Louisiana, and Georgia</a:t>
            </a:r>
          </a:p>
        </p:txBody>
      </p:sp>
    </p:spTree>
    <p:extLst>
      <p:ext uri="{BB962C8B-B14F-4D97-AF65-F5344CB8AC3E}">
        <p14:creationId xmlns:p14="http://schemas.microsoft.com/office/powerpoint/2010/main" val="290531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9BF2-CB9C-FEF9-93C1-C1E3C183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Wisconsin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614F6-0A4B-89FC-493C-46823DFE6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014194"/>
            <a:ext cx="4754880" cy="4201212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Changes in documentation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Altering sex on birth certificate requires court order or GAS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Original birth certificate amended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Driver’s license requires physician affidavit/letter or court order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No housing protections or specific hate crime legislation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Private health insurance required to include trans care, covered by Medicaid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Conversion therapy banned in La Crosse and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Eau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Claire school district</a:t>
            </a:r>
          </a:p>
        </p:txBody>
      </p:sp>
      <p:pic>
        <p:nvPicPr>
          <p:cNvPr id="6" name="Content Placeholder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57946531-99DD-F4AF-9227-633BDF6BDF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063" y="1662501"/>
            <a:ext cx="4201212" cy="4201212"/>
          </a:xfrm>
        </p:spPr>
      </p:pic>
    </p:spTree>
    <p:extLst>
      <p:ext uri="{BB962C8B-B14F-4D97-AF65-F5344CB8AC3E}">
        <p14:creationId xmlns:p14="http://schemas.microsoft.com/office/powerpoint/2010/main" val="71817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35096-FCD0-1BC1-2845-C707EE030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Marquette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1306B-A0AD-982D-06CF-3823DE9E78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Title IX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Non-Discrimination policy includes gender identity and expression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Not included in Harassment Policy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Additional institutional policies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Student name and email change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Student ID picture change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Documentation of pronouns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Alternative diplomas</a:t>
            </a:r>
          </a:p>
        </p:txBody>
      </p:sp>
      <p:pic>
        <p:nvPicPr>
          <p:cNvPr id="6" name="Picture 5" descr="A picture containing aircraft, transport, balloon&#10;&#10;Description automatically generated">
            <a:extLst>
              <a:ext uri="{FF2B5EF4-FFF2-40B4-BE49-F238E27FC236}">
                <a16:creationId xmlns:a16="http://schemas.microsoft.com/office/drawing/2014/main" id="{F484D458-139A-0D08-D40F-B717164E9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2" y="2291715"/>
            <a:ext cx="4804214" cy="29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06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B2023-832A-64BC-E985-E1B55ED12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76606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25F2-765C-FCEF-6B34-9E1355540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19200"/>
            <a:ext cx="10058400" cy="48158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Darrow, Rob. “Teaching LGBTQ History: Two-Spirits.” </a:t>
            </a:r>
            <a:r>
              <a:rPr lang="en-US" dirty="0">
                <a:hlinkClick r:id="rId2"/>
              </a:rPr>
              <a:t>https://www.lgbtqhistory.org/lesson/native-americans-gender-roles-and-two-spirit-people/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“Indigenous tribes embraced gender fluidity prior to colonization.” </a:t>
            </a:r>
            <a:r>
              <a:rPr lang="en-US" dirty="0">
                <a:hlinkClick r:id="rId3"/>
              </a:rPr>
              <a:t>https://indianexpress.com/article/world/indigenous-tribes-embraced-gender-fluidity-prior-to-colonisation-but-europeans-enforced-specific-gender-roles/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“When cross-dressing was criminal.” </a:t>
            </a:r>
            <a:r>
              <a:rPr lang="en-US" dirty="0">
                <a:hlinkClick r:id="rId4"/>
              </a:rPr>
              <a:t>https://news.sfsu.edu/archive/when-cross-dressing-was-criminal-book-documents-history-longtime-san-francisco-law.html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“Nondiscrimination laws.” </a:t>
            </a:r>
            <a:r>
              <a:rPr lang="en-US" dirty="0">
                <a:hlinkClick r:id="rId5"/>
              </a:rPr>
              <a:t>https://www.lgbtmap.org/equality-maps/non_discrimination_laws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“HUD announces new approach to SOGI discrimination under the Fair Housing Act.” </a:t>
            </a:r>
            <a:r>
              <a:rPr lang="en-US" dirty="0">
                <a:hlinkClick r:id="rId6"/>
              </a:rPr>
              <a:t>https://equalrightscenter.org/hud-lgbtq-fair-housing/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Owen, Greg. “Police four times more likely to stop transgender people for “reasonable suspicion.”” </a:t>
            </a:r>
            <a:r>
              <a:rPr lang="en-US" dirty="0">
                <a:hlinkClick r:id="rId7"/>
              </a:rPr>
              <a:t>https://www.lgbtqnation.com/2022/08/police-four-times-likely-stop-transgender-people-reasonable-suspicion/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2750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B50ED-0C53-9C58-BEA2-9F4FC4EB9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73723"/>
            <a:ext cx="10058400" cy="52613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“Introduction to Transgender Rights in the United States.” </a:t>
            </a:r>
            <a:r>
              <a:rPr lang="en-US" dirty="0">
                <a:hlinkClick r:id="rId2"/>
              </a:rPr>
              <a:t>https://library.law.howard.edu/civilrightshistory/transgender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Branigin</a:t>
            </a:r>
            <a:r>
              <a:rPr lang="en-US" dirty="0"/>
              <a:t>, Anne and Kirkpatrick, N. “Anti-trans laws are on the rise.” </a:t>
            </a:r>
            <a:r>
              <a:rPr lang="en-US" dirty="0">
                <a:hlinkClick r:id="rId3"/>
              </a:rPr>
              <a:t>https://www.washingtonpost.com/lifestyle/2022/10/14/anti-trans-bills/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7304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8233-88CC-8D63-A6CA-77172840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39314"/>
          </a:xfrm>
        </p:spPr>
        <p:txBody>
          <a:bodyPr/>
          <a:lstStyle/>
          <a:p>
            <a:r>
              <a:rPr lang="en-US" dirty="0"/>
              <a:t>Purpose and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5C9A9-E00A-D0A9-C262-EC16E0244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09335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The purpose of the following presentation is to start a dialogue with provided general information regarding the legal landscape for rights and protections for trans Americans.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Not exhaustive, not legal advice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Goals: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Provide a brief introduction to state of trans rights in the US in 2022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Describe differences between federal and state laws</a:t>
            </a:r>
          </a:p>
          <a:p>
            <a:pPr lvl="2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Including legal protections and negative policies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Examine </a:t>
            </a:r>
            <a:r>
              <a:rPr lang="en-US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relevant Wisconsin laws and policies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Note Marquette’s current institutional stance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8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FDE6D-BEA9-01F0-F6C1-F57081DA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15868"/>
          </a:xfrm>
        </p:spPr>
        <p:txBody>
          <a:bodyPr>
            <a:normAutofit/>
          </a:bodyPr>
          <a:lstStyle/>
          <a:p>
            <a:r>
              <a:rPr lang="en-US" dirty="0"/>
              <a:t>Historical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1EAB1-5291-4C03-7600-568B170D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Of approximately 400 indigenous nations present pre-colonization, multiple (&gt;2) genders recognized in 113-155 (estimates vary)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Contemporary term: two-spirit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Gender diversity repressed and punished by early Spanish and French missionaries and settlers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Mid-19</a:t>
            </a:r>
            <a:r>
              <a:rPr lang="en-US" sz="20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Century to WWI: 46 cities criminalized dress incongruent with assigned sex at birth</a:t>
            </a:r>
          </a:p>
          <a:p>
            <a:pPr lvl="1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As recent as 1974 (San Francisco)</a:t>
            </a:r>
          </a:p>
        </p:txBody>
      </p:sp>
    </p:spTree>
    <p:extLst>
      <p:ext uri="{BB962C8B-B14F-4D97-AF65-F5344CB8AC3E}">
        <p14:creationId xmlns:p14="http://schemas.microsoft.com/office/powerpoint/2010/main" val="160173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1FEEF-2292-45C3-9ED6-864D683E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22960"/>
            <a:ext cx="10058400" cy="857960"/>
          </a:xfrm>
        </p:spPr>
        <p:txBody>
          <a:bodyPr/>
          <a:lstStyle/>
          <a:p>
            <a:r>
              <a:rPr lang="en-US" dirty="0"/>
              <a:t>US Trans*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286DE-B922-78F2-598A-FACBF98DE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52246"/>
            <a:ext cx="10058400" cy="418279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Helvetica" panose="020B0604020202020204" pitchFamily="34" charset="0"/>
              </a:rPr>
              <a:t>Divided between federal and state laws</a:t>
            </a:r>
          </a:p>
          <a:p>
            <a:r>
              <a:rPr lang="en-US" sz="2000" dirty="0">
                <a:latin typeface="Helvetica" panose="020B0604020202020204" pitchFamily="34" charset="0"/>
              </a:rPr>
              <a:t>Frequently dependent upon state, federal, and Supreme Court rulings</a:t>
            </a:r>
          </a:p>
          <a:p>
            <a:r>
              <a:rPr lang="en-US" sz="2000" dirty="0">
                <a:latin typeface="Helvetica" panose="020B0604020202020204" pitchFamily="34" charset="0"/>
              </a:rPr>
              <a:t>May be impacted by both birth state and state of residence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</a:rPr>
              <a:t>Ex. Birth certificates</a:t>
            </a:r>
          </a:p>
          <a:p>
            <a:r>
              <a:rPr lang="en-US" sz="2000" dirty="0">
                <a:latin typeface="Helvetica" panose="020B0604020202020204" pitchFamily="34" charset="0"/>
              </a:rPr>
              <a:t>This presentation will not primarily address state or federal agency policies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</a:rPr>
              <a:t>Still important—ex. DHS 2022 policy change for TSA</a:t>
            </a:r>
            <a:endParaRPr lang="en-US" sz="2200" dirty="0">
              <a:latin typeface="Helvetica" panose="020B0604020202020204" pitchFamily="34" charset="0"/>
            </a:endParaRPr>
          </a:p>
          <a:p>
            <a:r>
              <a:rPr lang="en-US" sz="2000" dirty="0">
                <a:latin typeface="Helvetica" panose="020B0604020202020204" pitchFamily="34" charset="0"/>
              </a:rPr>
              <a:t>Transgender identity not a federally protected class</a:t>
            </a:r>
          </a:p>
          <a:p>
            <a:endParaRPr lang="en-US" sz="2000" dirty="0">
              <a:latin typeface="Helvetica" panose="020B0604020202020204" pitchFamily="34" charset="0"/>
            </a:endParaRPr>
          </a:p>
          <a:p>
            <a:r>
              <a:rPr lang="en-US" sz="2000" dirty="0">
                <a:latin typeface="Helvetica" panose="020B0604020202020204" pitchFamily="34" charset="0"/>
              </a:rPr>
              <a:t>Hundreds of anti-trans bills considered in state legislatures in 2022: </a:t>
            </a:r>
            <a:r>
              <a:rPr lang="en-US" sz="2000" dirty="0">
                <a:latin typeface="Helvetica" panose="020B0604020202020204" pitchFamily="34" charset="0"/>
                <a:hlinkClick r:id="rId2"/>
              </a:rPr>
              <a:t>https://www.aclu.org/legislation-affecting-lgbtq-rights-across-country</a:t>
            </a:r>
            <a:r>
              <a:rPr lang="en-US" sz="2000" dirty="0">
                <a:latin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030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A09E6B-C75E-7522-8B9A-2265996EB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00" t="20267" r="3239" b="16792"/>
          <a:stretch/>
        </p:blipFill>
        <p:spPr>
          <a:xfrm>
            <a:off x="3050146" y="837126"/>
            <a:ext cx="6091708" cy="4870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9D6BC1-FA4B-406D-72EF-314BB7867706}"/>
              </a:ext>
            </a:extLst>
          </p:cNvPr>
          <p:cNvSpPr txBox="1"/>
          <p:nvPr/>
        </p:nvSpPr>
        <p:spPr>
          <a:xfrm>
            <a:off x="3050146" y="5742125"/>
            <a:ext cx="519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Image credit: Washington Post, 10/14/22</a:t>
            </a:r>
          </a:p>
        </p:txBody>
      </p:sp>
    </p:spTree>
    <p:extLst>
      <p:ext uri="{BB962C8B-B14F-4D97-AF65-F5344CB8AC3E}">
        <p14:creationId xmlns:p14="http://schemas.microsoft.com/office/powerpoint/2010/main" val="400937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DCCF-41C7-D9CC-CAB4-00E39FB33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209652"/>
          </a:xfrm>
        </p:spPr>
        <p:txBody>
          <a:bodyPr/>
          <a:lstStyle/>
          <a:p>
            <a:r>
              <a:rPr lang="en-US" dirty="0"/>
              <a:t>Legal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28285-38FB-7099-5F72-EBE542543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600"/>
            <a:ext cx="4794738" cy="3901440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Marriage &amp; Family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Identity documents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Housing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Protections against violence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Protections against discrimination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Employment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Education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Healthcare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Additional areas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B6E8CD-563D-B481-F5DE-B1135432B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41977"/>
            <a:ext cx="5226320" cy="27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9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AAD6C-1199-3930-B980-BA5ECF34B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11068"/>
          </a:xfrm>
        </p:spPr>
        <p:txBody>
          <a:bodyPr>
            <a:normAutofit/>
          </a:bodyPr>
          <a:lstStyle/>
          <a:p>
            <a:r>
              <a:rPr lang="en-US" dirty="0"/>
              <a:t>Marriage &amp;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6773A-04A7-51A6-AE7E-3A2F48801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641230"/>
            <a:ext cx="4754880" cy="421092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Right to marry: Obergefell v. Hodges (2015)</a:t>
            </a:r>
          </a:p>
          <a:p>
            <a:pPr lvl="1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SC ruling legalizing same-sex marriage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Parental rights</a:t>
            </a:r>
          </a:p>
          <a:p>
            <a:pPr lvl="1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Trans identity sometimes considered in custody and visitation proceedings</a:t>
            </a:r>
          </a:p>
          <a:p>
            <a:pPr lvl="2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Mayfield v. Mayfield (1996)</a:t>
            </a:r>
          </a:p>
          <a:p>
            <a:pPr lvl="2"/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Cisek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v. </a:t>
            </a: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Cisek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(1982)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Reproductive rights</a:t>
            </a:r>
          </a:p>
          <a:p>
            <a:pPr lvl="1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Issue: if gender affirming surgery required for legal acknowledgment, then by extension infertility required.</a:t>
            </a:r>
          </a:p>
        </p:txBody>
      </p:sp>
      <p:pic>
        <p:nvPicPr>
          <p:cNvPr id="6" name="Picture 5" descr="A person and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DD013B61-6AA4-3C80-6D24-9049CCD02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2" y="2010604"/>
            <a:ext cx="5330638" cy="29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2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8DD4-8985-14B7-E834-E43439B9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57960"/>
          </a:xfrm>
        </p:spPr>
        <p:txBody>
          <a:bodyPr/>
          <a:lstStyle/>
          <a:p>
            <a:r>
              <a:rPr lang="en-US" dirty="0"/>
              <a:t>Identity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674B4-7049-50FB-0F75-46C5599DF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818816"/>
            <a:ext cx="4754880" cy="413650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Includes name change, birth certificate, driver’s license, passport</a:t>
            </a:r>
          </a:p>
          <a:p>
            <a:pPr lvl="1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May decrease discrimination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Legal name change</a:t>
            </a:r>
          </a:p>
          <a:p>
            <a:pPr lvl="1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May require court order, public legal notice, documentation by HCP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Birth certificate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Driver’s license</a:t>
            </a:r>
          </a:p>
          <a:p>
            <a:pPr lvl="1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Less stringent than birth certificate, but may require birth certificate change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Passport: federal; F/M/X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88E561-1A0E-0DC7-EE9F-F7A830D118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2" y="1818816"/>
            <a:ext cx="5220596" cy="322036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E2AE91-FEF1-78B6-5CB8-360249E4E92F}"/>
              </a:ext>
            </a:extLst>
          </p:cNvPr>
          <p:cNvSpPr txBox="1"/>
          <p:nvPr/>
        </p:nvSpPr>
        <p:spPr>
          <a:xfrm>
            <a:off x="6370322" y="5144692"/>
            <a:ext cx="5220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Purple: GAS not required, Fuchsia: GAS required, Red: does not alter BC, White: unclear due to legal conflict</a:t>
            </a:r>
          </a:p>
        </p:txBody>
      </p:sp>
    </p:spTree>
    <p:extLst>
      <p:ext uri="{BB962C8B-B14F-4D97-AF65-F5344CB8AC3E}">
        <p14:creationId xmlns:p14="http://schemas.microsoft.com/office/powerpoint/2010/main" val="185817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369A-DF32-1375-7FF0-B64F62F4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04852"/>
          </a:xfrm>
        </p:spPr>
        <p:txBody>
          <a:bodyPr/>
          <a:lstStyle/>
          <a:p>
            <a:r>
              <a:rPr lang="en-US" dirty="0"/>
              <a:t>Third Gender Options: “X”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56B9C-38A9-DA61-A4D5-60F43F782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9" y="1781908"/>
            <a:ext cx="5521569" cy="4433498"/>
          </a:xfrm>
        </p:spPr>
        <p:txBody>
          <a:bodyPr>
            <a:no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Birth certificate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Colorado and New Mexico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Driver’s license/state ID: 25 states &amp; D.C.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Arkansas, California, Colorado, Connecticut, Delaware, Washington D.C., Hawai'i, Massachusetts, Maine, Maryland, Michigan, Minnesota, Nevada, New Hampshire, New Jersey, New York, Ohio, Oregon, Pennsylvania, Rhode Island, Utah, Virginia, Vermont, and Washington.</a:t>
            </a:r>
          </a:p>
          <a:p>
            <a:pPr lvl="2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Illinois in 2024 </a:t>
            </a:r>
          </a:p>
        </p:txBody>
      </p:sp>
      <p:pic>
        <p:nvPicPr>
          <p:cNvPr id="6" name="Picture 5" descr="A close-up of some notes&#10;&#10;Description automatically generated with low confidence">
            <a:extLst>
              <a:ext uri="{FF2B5EF4-FFF2-40B4-BE49-F238E27FC236}">
                <a16:creationId xmlns:a16="http://schemas.microsoft.com/office/drawing/2014/main" id="{789D0140-2A09-DC0F-B736-CEDC707AB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109" y="1702191"/>
            <a:ext cx="3933091" cy="2212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A2E31F-D863-1E66-15EF-FB88DD2B7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109" y="3995906"/>
            <a:ext cx="3933091" cy="253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54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EE27DC888B574084C5BD9E5853EE70" ma:contentTypeVersion="13" ma:contentTypeDescription="Create a new document." ma:contentTypeScope="" ma:versionID="fe5f2150673b596732b885e194261404">
  <xsd:schema xmlns:xsd="http://www.w3.org/2001/XMLSchema" xmlns:xs="http://www.w3.org/2001/XMLSchema" xmlns:p="http://schemas.microsoft.com/office/2006/metadata/properties" xmlns:ns2="61478c4b-b707-4b31-9503-d6b9e3c532c7" xmlns:ns3="4960a995-7135-46ec-a7db-ee2d3888393a" targetNamespace="http://schemas.microsoft.com/office/2006/metadata/properties" ma:root="true" ma:fieldsID="62534c65aa827156ea6179d5b163aa50" ns2:_="" ns3:_="">
    <xsd:import namespace="61478c4b-b707-4b31-9503-d6b9e3c532c7"/>
    <xsd:import namespace="4960a995-7135-46ec-a7db-ee2d388839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78c4b-b707-4b31-9503-d6b9e3c53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0a995-7135-46ec-a7db-ee2d388839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99AAF2-25F2-459D-ACA7-AD04CA96C65F}"/>
</file>

<file path=customXml/itemProps2.xml><?xml version="1.0" encoding="utf-8"?>
<ds:datastoreItem xmlns:ds="http://schemas.openxmlformats.org/officeDocument/2006/customXml" ds:itemID="{556D04E0-BBE2-4871-BF90-3A8200A48ADB}"/>
</file>

<file path=customXml/itemProps3.xml><?xml version="1.0" encoding="utf-8"?>
<ds:datastoreItem xmlns:ds="http://schemas.openxmlformats.org/officeDocument/2006/customXml" ds:itemID="{52BB0BC8-B41B-4732-8D5B-D8E20D6F3F53}"/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947</TotalTime>
  <Words>1256</Words>
  <Application>Microsoft Macintosh PowerPoint</Application>
  <PresentationFormat>Widescreen</PresentationFormat>
  <Paragraphs>137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Century Gothic</vt:lpstr>
      <vt:lpstr>Garamond</vt:lpstr>
      <vt:lpstr>Helvetica</vt:lpstr>
      <vt:lpstr>Savon</vt:lpstr>
      <vt:lpstr>Soup With Substance: Trans Rights in the United States 2022</vt:lpstr>
      <vt:lpstr>Purpose and Goals</vt:lpstr>
      <vt:lpstr>Historical Note</vt:lpstr>
      <vt:lpstr>US Trans* Rights</vt:lpstr>
      <vt:lpstr>PowerPoint Presentation</vt:lpstr>
      <vt:lpstr>Legal Areas</vt:lpstr>
      <vt:lpstr>Marriage &amp; Family</vt:lpstr>
      <vt:lpstr>Identity Documents</vt:lpstr>
      <vt:lpstr>Third Gender Options: “X”</vt:lpstr>
      <vt:lpstr>Housing</vt:lpstr>
      <vt:lpstr>Protections Against Violence</vt:lpstr>
      <vt:lpstr>Protections Against Discrimination</vt:lpstr>
      <vt:lpstr>Adult Healthcare</vt:lpstr>
      <vt:lpstr>PowerPoint Presentation</vt:lpstr>
      <vt:lpstr>Additional Areas</vt:lpstr>
      <vt:lpstr>Wisconsin</vt:lpstr>
      <vt:lpstr>Marquette Policies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Soup With Substance: Trans Rights in the United States 2022</dc:title>
  <dc:creator>Z</dc:creator>
  <cp:lastModifiedBy>Wuetrich, Emma</cp:lastModifiedBy>
  <cp:revision>4</cp:revision>
  <dcterms:created xsi:type="dcterms:W3CDTF">2022-11-16T01:26:59Z</dcterms:created>
  <dcterms:modified xsi:type="dcterms:W3CDTF">2022-11-16T17:25:39Z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0x010100DDEE27DC888B574084C5BD9E5853EE70</vt:lpwstr>
  </property>
</Properties>
</file>