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720" r:id="rId5"/>
    <p:sldMasterId id="2147483689" r:id="rId6"/>
    <p:sldMasterId id="2147483673" r:id="rId7"/>
    <p:sldMasterId id="2147483697" r:id="rId8"/>
    <p:sldMasterId id="2147483713" r:id="rId9"/>
    <p:sldMasterId id="2147483705" r:id="rId10"/>
  </p:sldMasterIdLst>
  <p:notesMasterIdLst>
    <p:notesMasterId r:id="rId20"/>
  </p:notesMasterIdLst>
  <p:sldIdLst>
    <p:sldId id="355" r:id="rId11"/>
    <p:sldId id="398" r:id="rId12"/>
    <p:sldId id="397" r:id="rId13"/>
    <p:sldId id="394" r:id="rId14"/>
    <p:sldId id="381" r:id="rId15"/>
    <p:sldId id="396" r:id="rId16"/>
    <p:sldId id="388" r:id="rId17"/>
    <p:sldId id="385" r:id="rId18"/>
    <p:sldId id="356" r:id="rId19"/>
  </p:sldIdLst>
  <p:sldSz cx="9144000" cy="5143500" type="screen16x9"/>
  <p:notesSz cx="9312275" cy="702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8219E-BF60-4B1E-840B-97BF63D3FCB4}" v="3" dt="2025-03-18T17:30:13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Grid="0" snapToObjects="1">
      <p:cViewPr varScale="1">
        <p:scale>
          <a:sx n="104" d="100"/>
          <a:sy n="104" d="100"/>
        </p:scale>
        <p:origin x="74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E24D36F-DD08-4CC1-B35A-21AE0CCB250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4"/>
            <a:ext cx="7449820" cy="2766596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1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7043CE86-3624-43E7-B85F-FB9196347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19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6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7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2313" y="1409120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02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7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50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9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3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2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320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01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93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2313" y="1866320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98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327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499"/>
            <a:ext cx="8229600" cy="2748528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7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09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54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89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80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327"/>
            <a:ext cx="8229600" cy="857250"/>
          </a:xfrm>
        </p:spPr>
        <p:txBody>
          <a:bodyPr>
            <a:normAutofit/>
          </a:bodyPr>
          <a:lstStyle>
            <a:lvl1pPr algn="l"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499"/>
            <a:ext cx="8229600" cy="2748528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bg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bg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bg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bg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24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679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80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7856"/>
            <a:ext cx="4040188" cy="235664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0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6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180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97856"/>
            <a:ext cx="4041775" cy="235664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0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6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76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73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7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8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18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55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2313" y="1866320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22313" y="1866320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9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338" y="4882719"/>
            <a:ext cx="2133600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3299C5F-5DEC-9A4D-AEDB-2F03F82C939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6952" y="4861071"/>
            <a:ext cx="872279" cy="273844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50A5306-15E8-3B40-927B-F0D6E3B07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ing slide cente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22313" y="22727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722313" y="11475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8544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ing slide cente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22313" y="22727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722313" y="11475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9317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9C5F-5DEC-9A4D-AEDB-2F03F82C939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306-15E8-3B40-927B-F0D6E3B07C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lue gradient logo bottom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8" name="Picture 7" descr="Brand blue back ape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91" r:id="rId3"/>
    <p:sldLayoutId id="2147483693" r:id="rId4"/>
    <p:sldLayoutId id="2147483696" r:id="rId5"/>
    <p:sldLayoutId id="214748369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9C5F-5DEC-9A4D-AEDB-2F03F82C939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306-15E8-3B40-927B-F0D6E3B07C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vell PPT seal_theme_horiz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8" name="Picture 7" descr="Lovell PPT white background blue bottom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pic>
        <p:nvPicPr>
          <p:cNvPr id="9" name="Picture 8" descr="Lovell PPT White back apex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0" name="Picture 9" descr="White background apex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5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77" r:id="rId4"/>
    <p:sldLayoutId id="2147483680" r:id="rId5"/>
    <p:sldLayoutId id="214748367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9C5F-5DEC-9A4D-AEDB-2F03F82C939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306-15E8-3B40-927B-F0D6E3B07C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Opening slide centere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699" r:id="rId3"/>
    <p:sldLayoutId id="2147483701" r:id="rId4"/>
    <p:sldLayoutId id="2147483704" r:id="rId5"/>
    <p:sldLayoutId id="2147483703" r:id="rId6"/>
    <p:sldLayoutId id="21474837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9C5F-5DEC-9A4D-AEDB-2F03F82C939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306-15E8-3B40-927B-F0D6E3B07C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Blue gradient darke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9C5F-5DEC-9A4D-AEDB-2F03F82C9395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306-15E8-3B40-927B-F0D6E3B07C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Gold gradient back logo b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2" r:id="rId4"/>
    <p:sldLayoutId id="214748371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novation@marquette.ed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52" y="1488325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Explorer challenge 2.0</a:t>
            </a:r>
            <a:br>
              <a:rPr lang="en-US" dirty="0"/>
            </a:br>
            <a:r>
              <a:rPr lang="en-US" dirty="0"/>
              <a:t>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063" y="2938644"/>
            <a:ext cx="247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March 18, 2025</a:t>
            </a:r>
          </a:p>
        </p:txBody>
      </p:sp>
    </p:spTree>
    <p:extLst>
      <p:ext uri="{BB962C8B-B14F-4D97-AF65-F5344CB8AC3E}">
        <p14:creationId xmlns:p14="http://schemas.microsoft.com/office/powerpoint/2010/main" val="66681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B8C1-7973-C803-AE18-D328C5FB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650605"/>
            <a:ext cx="7772401" cy="857250"/>
          </a:xfrm>
        </p:spPr>
        <p:txBody>
          <a:bodyPr/>
          <a:lstStyle/>
          <a:p>
            <a:r>
              <a:rPr lang="en-US" dirty="0"/>
              <a:t>Proposal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DBED-4B2A-2E54-C256-90360EC8A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53487"/>
            <a:ext cx="7772401" cy="3260540"/>
          </a:xfrm>
        </p:spPr>
        <p:txBody>
          <a:bodyPr>
            <a:normAutofit/>
          </a:bodyPr>
          <a:lstStyle/>
          <a:p>
            <a:r>
              <a:rPr lang="en-US" dirty="0"/>
              <a:t>Follow the rules and guidelines</a:t>
            </a:r>
          </a:p>
          <a:p>
            <a:r>
              <a:rPr lang="en-US" dirty="0"/>
              <a:t>Write for an audience that may not know about the topic or problem</a:t>
            </a:r>
          </a:p>
          <a:p>
            <a:r>
              <a:rPr lang="en-US" dirty="0"/>
              <a:t>If you ran out of space in the budget justification, use your one page to fill in the gaps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6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7B13-F011-7D46-072A-4C77D03B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668741"/>
            <a:ext cx="7772401" cy="730156"/>
          </a:xfrm>
        </p:spPr>
        <p:txBody>
          <a:bodyPr/>
          <a:lstStyle/>
          <a:p>
            <a:r>
              <a:rPr lang="en-US" dirty="0"/>
              <a:t>Pitch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CC86-2D6B-FDBC-CD1A-44E64794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303361"/>
            <a:ext cx="7772401" cy="3410666"/>
          </a:xfrm>
        </p:spPr>
        <p:txBody>
          <a:bodyPr>
            <a:normAutofit/>
          </a:bodyPr>
          <a:lstStyle/>
          <a:p>
            <a:r>
              <a:rPr lang="en-US" dirty="0"/>
              <a:t>Practice – Someone who hasn’t heard your pitch before may have questions to use</a:t>
            </a:r>
          </a:p>
          <a:p>
            <a:r>
              <a:rPr lang="en-US" dirty="0"/>
              <a:t>Do not read your proposal text</a:t>
            </a:r>
          </a:p>
          <a:p>
            <a:r>
              <a:rPr lang="en-US" dirty="0"/>
              <a:t>Be concise – time yourself</a:t>
            </a:r>
          </a:p>
          <a:p>
            <a:r>
              <a:rPr lang="en-US" dirty="0"/>
              <a:t>Practice an elevator pitch version</a:t>
            </a:r>
          </a:p>
          <a:p>
            <a:r>
              <a:rPr lang="en-US" dirty="0"/>
              <a:t>Use the template - please no Prezi</a:t>
            </a:r>
          </a:p>
        </p:txBody>
      </p:sp>
    </p:spTree>
    <p:extLst>
      <p:ext uri="{BB962C8B-B14F-4D97-AF65-F5344CB8AC3E}">
        <p14:creationId xmlns:p14="http://schemas.microsoft.com/office/powerpoint/2010/main" val="311163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660813"/>
            <a:ext cx="7772401" cy="608429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33" y="1269242"/>
            <a:ext cx="8445357" cy="321344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/>
              <a:t>Make a case for an innovative project</a:t>
            </a:r>
          </a:p>
          <a:p>
            <a:pPr>
              <a:buFontTx/>
              <a:buChar char="-"/>
            </a:pPr>
            <a:r>
              <a:rPr lang="en-US" dirty="0"/>
              <a:t>Know your subject – have a team capable of accomplishing your goals</a:t>
            </a:r>
          </a:p>
          <a:p>
            <a:pPr>
              <a:buFontTx/>
              <a:buChar char="-"/>
            </a:pPr>
            <a:r>
              <a:rPr lang="en-US" dirty="0"/>
              <a:t>Faculty – should not be research or teaching activities that you already are engaged in or that seem to be logical next steps</a:t>
            </a:r>
          </a:p>
          <a:p>
            <a:pPr>
              <a:buFontTx/>
              <a:buChar char="-"/>
            </a:pPr>
            <a:r>
              <a:rPr lang="en-US" dirty="0"/>
              <a:t>Submit on time 3/27/25 before midnight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7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33" y="1470239"/>
            <a:ext cx="874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Give your best budget estimate but budgets will be reviewed and possibly modified when awards are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the budget justification identify top level items (materials, consultants, anyone on payroll) We do not need exact quotes from vendors or a link to an online shopping cart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BD6C7-C398-021C-ABC3-15CD32B4E5E0}"/>
              </a:ext>
            </a:extLst>
          </p:cNvPr>
          <p:cNvSpPr txBox="1"/>
          <p:nvPr/>
        </p:nvSpPr>
        <p:spPr>
          <a:xfrm>
            <a:off x="198934" y="688448"/>
            <a:ext cx="874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74237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523" y="993248"/>
            <a:ext cx="87461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Budget – Compensation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Faculty and Staff Pay: Buy outs, additional pays, 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 must all be approved by the primary supervisor and department - secondary assignments may not be appropriate or possible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Estimate 34% fringe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Student Pay: You may use stipends, but hourly rates for students better accommodate actual work and will interfere less with existing campus jobs – 20 hour per week max during academic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Estimate 8% fringe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86" y="542702"/>
            <a:ext cx="7772401" cy="857250"/>
          </a:xfrm>
        </p:spPr>
        <p:txBody>
          <a:bodyPr>
            <a:normAutofit/>
          </a:bodyPr>
          <a:lstStyle/>
          <a:p>
            <a:r>
              <a:rPr lang="en-US" sz="2800" dirty="0"/>
              <a:t>Budget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09" y="1315350"/>
            <a:ext cx="8445357" cy="3053974"/>
          </a:xfrm>
        </p:spPr>
        <p:txBody>
          <a:bodyPr>
            <a:noAutofit/>
          </a:bodyPr>
          <a:lstStyle/>
          <a:p>
            <a:r>
              <a:rPr lang="en-US" sz="2000" dirty="0"/>
              <a:t>Students need faculty or staff sponsor </a:t>
            </a:r>
          </a:p>
          <a:p>
            <a:r>
              <a:rPr lang="en-US" sz="2000" dirty="0"/>
              <a:t>Budgets are loaded into department budget and spending must follow university guidelines</a:t>
            </a:r>
          </a:p>
          <a:p>
            <a:r>
              <a:rPr lang="en-US" sz="2000" dirty="0"/>
              <a:t>Talk to your business staff sooner rather than later</a:t>
            </a:r>
          </a:p>
          <a:p>
            <a:r>
              <a:rPr lang="en-US" sz="2000" dirty="0"/>
              <a:t>Things change - reasonable modifications are fine</a:t>
            </a:r>
          </a:p>
          <a:p>
            <a:r>
              <a:rPr lang="en-US" sz="2000" dirty="0"/>
              <a:t>Renovations are unlikely to be funded due to award amounts</a:t>
            </a:r>
          </a:p>
          <a:p>
            <a:r>
              <a:rPr lang="en-US" sz="2000" dirty="0"/>
              <a:t>No tuition allowed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3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1312" y="1525356"/>
            <a:ext cx="7808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Submit as attachments via email to </a:t>
            </a:r>
            <a:r>
              <a:rPr lang="en-US" sz="3200" dirty="0">
                <a:solidFill>
                  <a:schemeClr val="bg1"/>
                </a:solidFill>
                <a:hlinkClick r:id="rId2"/>
              </a:rPr>
              <a:t>innovation@marquette.edu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By 11:59 pm on Thursday, March 27, 2025</a:t>
            </a:r>
          </a:p>
        </p:txBody>
      </p:sp>
    </p:spTree>
    <p:extLst>
      <p:ext uri="{BB962C8B-B14F-4D97-AF65-F5344CB8AC3E}">
        <p14:creationId xmlns:p14="http://schemas.microsoft.com/office/powerpoint/2010/main" val="194675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00752"/>
      </p:ext>
    </p:extLst>
  </p:cSld>
  <p:clrMapOvr>
    <a:masterClrMapping/>
  </p:clrMapOvr>
</p:sld>
</file>

<file path=ppt/theme/theme1.xml><?xml version="1.0" encoding="utf-8"?>
<a:theme xmlns:a="http://schemas.openxmlformats.org/drawingml/2006/main" name="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32612D13C904194508AD7C278836B" ma:contentTypeVersion="8" ma:contentTypeDescription="Create a new document." ma:contentTypeScope="" ma:versionID="b41f325731448a1ad9316c94864e47ea">
  <xsd:schema xmlns:xsd="http://www.w3.org/2001/XMLSchema" xmlns:xs="http://www.w3.org/2001/XMLSchema" xmlns:p="http://schemas.microsoft.com/office/2006/metadata/properties" xmlns:ns2="09eed02d-4f66-49db-88e4-6fdb8c0d5152" xmlns:ns3="21ad19f8-c529-4d74-88e0-6b26ef222675" targetNamespace="http://schemas.microsoft.com/office/2006/metadata/properties" ma:root="true" ma:fieldsID="d38a5d5e02eeeb0fd056371b5101bbe1" ns2:_="" ns3:_="">
    <xsd:import namespace="09eed02d-4f66-49db-88e4-6fdb8c0d5152"/>
    <xsd:import namespace="21ad19f8-c529-4d74-88e0-6b26ef2226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ed02d-4f66-49db-88e4-6fdb8c0d51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d19f8-c529-4d74-88e0-6b26ef222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12BA9C-680A-4878-8A4F-A6FBAACAE0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05776-6DE8-4F60-B688-4819F61FE25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21ad19f8-c529-4d74-88e0-6b26ef222675"/>
    <ds:schemaRef ds:uri="09eed02d-4f66-49db-88e4-6fdb8c0d515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4AB01A-3C18-452C-ABDB-72CBB1DF0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ed02d-4f66-49db-88e4-6fdb8c0d5152"/>
    <ds:schemaRef ds:uri="21ad19f8-c529-4d74-88e0-6b26ef222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Marquette Powerpoint v1</Template>
  <TotalTime>8364</TotalTime>
  <Words>339</Words>
  <Application>Microsoft Office PowerPoint</Application>
  <PresentationFormat>On-screen Show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Wingdings</vt:lpstr>
      <vt:lpstr>Marquette PowerPoint temp v1</vt:lpstr>
      <vt:lpstr>1_Marquette PowerPoint temp v1</vt:lpstr>
      <vt:lpstr>7_Office Theme</vt:lpstr>
      <vt:lpstr>4_Office Theme</vt:lpstr>
      <vt:lpstr>8_Office Theme</vt:lpstr>
      <vt:lpstr>9_Office Theme</vt:lpstr>
      <vt:lpstr>6_Office Theme</vt:lpstr>
      <vt:lpstr>Explorer challenge 2.0 Workshop</vt:lpstr>
      <vt:lpstr>Proposal Tips</vt:lpstr>
      <vt:lpstr>Pitch Tips</vt:lpstr>
      <vt:lpstr>Expectations</vt:lpstr>
      <vt:lpstr>PowerPoint Presentation</vt:lpstr>
      <vt:lpstr>PowerPoint Presentation</vt:lpstr>
      <vt:lpstr>Budget Notes</vt:lpstr>
      <vt:lpstr>PowerPoint Presentation</vt:lpstr>
      <vt:lpstr>PowerPoint Presentation</vt:lpstr>
    </vt:vector>
  </TitlesOfParts>
  <Company>Marquette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Marquette Innovation</dc:title>
  <dc:creator>Hossenlopp, Jeanne</dc:creator>
  <cp:lastModifiedBy>Spragg, Sara</cp:lastModifiedBy>
  <cp:revision>63</cp:revision>
  <cp:lastPrinted>2025-03-18T17:30:14Z</cp:lastPrinted>
  <dcterms:created xsi:type="dcterms:W3CDTF">2015-01-12T21:35:03Z</dcterms:created>
  <dcterms:modified xsi:type="dcterms:W3CDTF">2025-03-18T20:15:14Z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0x01010027932612D13C904194508AD7C278836B</vt:lpwstr>
  </property>
</Properties>
</file>