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5_69EAEB77.xml" ContentType="application/vnd.ms-powerpoint.comments+xml"/>
  <Override PartName="/ppt/comments/modernComment_102_2E69E3.xml" ContentType="application/vnd.ms-powerpoint.comments+xml"/>
  <Override PartName="/ppt/comments/modernComment_10F_729C32EC.xml" ContentType="application/vnd.ms-powerpoint.comments+xml"/>
  <Override PartName="/ppt/comments/modernComment_111_44BF86E0.xml" ContentType="application/vnd.ms-powerpoint.comments+xml"/>
  <Override PartName="/ppt/comments/modernComment_117_24B5BABF.xml" ContentType="application/vnd.ms-powerpoint.comments+xml"/>
  <Override PartName="/ppt/comments/modernComment_118_6667BE75.xml" ContentType="application/vnd.ms-powerpoint.comments+xml"/>
  <Override PartName="/ppt/comments/modernComment_10A_493FD5E8.xml" ContentType="application/vnd.ms-powerpoint.comments+xml"/>
  <Override PartName="/ppt/notesSlides/notesSlide2.xml" ContentType="application/vnd.openxmlformats-officedocument.presentationml.notesSlide+xml"/>
  <Override PartName="/ppt/comments/modernComment_107_320554D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8" r:id="rId6"/>
    <p:sldId id="275" r:id="rId7"/>
    <p:sldId id="276" r:id="rId8"/>
    <p:sldId id="277" r:id="rId9"/>
    <p:sldId id="258" r:id="rId10"/>
    <p:sldId id="270" r:id="rId11"/>
    <p:sldId id="271" r:id="rId12"/>
    <p:sldId id="272" r:id="rId13"/>
    <p:sldId id="273" r:id="rId14"/>
    <p:sldId id="259" r:id="rId15"/>
    <p:sldId id="260" r:id="rId16"/>
    <p:sldId id="261" r:id="rId17"/>
    <p:sldId id="262" r:id="rId18"/>
    <p:sldId id="257" r:id="rId19"/>
    <p:sldId id="264" r:id="rId20"/>
    <p:sldId id="265" r:id="rId21"/>
    <p:sldId id="279" r:id="rId22"/>
    <p:sldId id="280" r:id="rId23"/>
    <p:sldId id="266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48D81C-AA44-0C01-F36F-41E2E29186B8}" name="Kaugars, Astrida" initials="AK" userId="S::astrida.kaugars@marquette.edu::1888abed-a69a-4e3a-98cf-db467e529e50" providerId="AD"/>
  <p188:author id="{FF5948F1-357A-F8AA-0BD5-61D719C24591}" name="Van Hecke, Amy" initials="" userId="S::amy.vanhecke@marquette.edu::8c3c9929-3d70-450d-97a2-7467cf8e62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5"/>
    <p:restoredTop sz="73115"/>
  </p:normalViewPr>
  <p:slideViewPr>
    <p:cSldViewPr snapToGrid="0" snapToObjects="1">
      <p:cViewPr varScale="1">
        <p:scale>
          <a:sx n="38" d="100"/>
          <a:sy n="38" d="100"/>
        </p:scale>
        <p:origin x="153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2_2E69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8C7BB9-DEFC-4760-9DB0-E3A556D2754B}" authorId="{7B48D81C-AA44-0C01-F36F-41E2E29186B8}" status="resolved" created="2025-03-21T14:36:04.64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41763" sldId="258"/>
      <ac:spMk id="3" creationId="{00000000-0000-0000-0000-000000000000}"/>
      <ac:txMk cp="310" len="1">
        <ac:context len="635" hash="3987222509"/>
      </ac:txMk>
    </ac:txMkLst>
    <p188:pos x="7868055" y="2622571"/>
    <p188:txBody>
      <a:bodyPr/>
      <a:lstStyle/>
      <a:p>
        <a:r>
          <a:rPr lang="en-US"/>
          <a:t>These aren’t extra-curricular - several allow students to earn credit. I believe we no longer offer peer tutoring. Courses with service learning or engagement with the Education Preparedness Program coursework are other options to list here. </a:t>
        </a:r>
      </a:p>
    </p188:txBody>
  </p188:cm>
  <p188:cm id="{34352BE2-0287-4EBD-83E5-BF329E81C115}" authorId="{7B48D81C-AA44-0C01-F36F-41E2E29186B8}" status="resolved" created="2025-03-21T14:48:37.77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41763" sldId="258"/>
      <ac:spMk id="3" creationId="{00000000-0000-0000-0000-000000000000}"/>
      <ac:txMk cp="177" len="80">
        <ac:context len="635" hash="3987222509"/>
      </ac:txMk>
    </ac:txMkLst>
    <p188:pos x="9871953" y="1834630"/>
    <p188:txBody>
      <a:bodyPr/>
      <a:lstStyle/>
      <a:p>
        <a:r>
          <a:rPr lang="en-US"/>
          <a:t>The revised guidelines for Honors in Psychology do not require a “high GPA.” Instead the text could read:
Students who are interested in independent research can consider Honors in Psychology their senior year.</a:t>
        </a:r>
      </a:p>
    </p188:txBody>
  </p188:cm>
</p188:cmLst>
</file>

<file path=ppt/comments/modernComment_107_320554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5CCF8D-B7AC-4971-9EF4-EBD1C4238D80}" authorId="{7B48D81C-AA44-0C01-F36F-41E2E29186B8}" status="resolved" created="2025-03-21T14:44:40.33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9210197" sldId="263"/>
      <ac:spMk id="3" creationId="{00000000-0000-0000-0000-000000000000}"/>
      <ac:txMk cp="117" len="5">
        <ac:context len="540" hash="2921969646"/>
      </ac:txMk>
    </ac:txMkLst>
    <p188:pos x="9492574" y="665547"/>
    <p188:txBody>
      <a:bodyPr/>
      <a:lstStyle/>
      <a:p>
        <a:r>
          <a:rPr lang="en-US"/>
          <a:t>a student’s last year</a:t>
        </a:r>
      </a:p>
    </p188:txBody>
  </p188:cm>
  <p188:cm id="{DCB428AC-2D0C-4D52-B003-1331D1489527}" authorId="{7B48D81C-AA44-0C01-F36F-41E2E29186B8}" status="resolved" created="2025-03-21T14:45:43.71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9210197" sldId="263"/>
      <ac:spMk id="3" creationId="{00000000-0000-0000-0000-000000000000}"/>
      <ac:txMk cp="156" len="32">
        <ac:context len="540" hash="2921969646"/>
      </ac:txMk>
    </ac:txMkLst>
    <p188:pos x="10387519" y="1560491"/>
    <p188:txBody>
      <a:bodyPr/>
      <a:lstStyle/>
      <a:p>
        <a:r>
          <a:rPr lang="en-US"/>
          <a:t>(add) Students do not need to be in the Core Honors Program to apply. </a:t>
        </a:r>
      </a:p>
    </p188:txBody>
  </p188:cm>
  <p188:cm id="{55F13187-11A5-4CFA-8F7E-8B782D7E8CD3}" authorId="{7B48D81C-AA44-0C01-F36F-41E2E29186B8}" status="resolved" created="2025-03-21T14:46:20.65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9210197" sldId="263"/>
      <ac:spMk id="3" creationId="{00000000-0000-0000-0000-000000000000}"/>
      <ac:txMk cp="156" len="32">
        <ac:context len="540" hash="2921969646"/>
      </ac:txMk>
    </ac:txMkLst>
    <p188:pos x="10387519" y="1560491"/>
    <p188:txBody>
      <a:bodyPr/>
      <a:lstStyle/>
      <a:p>
        <a:r>
          <a:rPr lang="en-US"/>
          <a:t>Cumulative GPA of 3.00 or better</a:t>
        </a:r>
      </a:p>
    </p188:txBody>
  </p188:cm>
  <p188:cm id="{A692AA24-5B25-4696-B1A3-BA01CBEFB5EF}" authorId="{7B48D81C-AA44-0C01-F36F-41E2E29186B8}" status="resolved" created="2025-03-21T14:47:03.56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9210197" sldId="263"/>
      <ac:spMk id="3" creationId="{00000000-0000-0000-0000-000000000000}"/>
      <ac:txMk cp="167">
        <ac:context len="540" hash="2921969646"/>
      </ac:txMk>
    </ac:txMkLst>
    <p188:pos x="9833043" y="2066330"/>
    <p188:txBody>
      <a:bodyPr/>
      <a:lstStyle/>
      <a:p>
        <a:r>
          <a:rPr lang="en-US"/>
          <a:t>We no longer off PSYC 2001H. 
MATH 1700H/PSYC 1700H (in place of MATH 1700/PSYC 1700)</a:t>
        </a:r>
      </a:p>
    </p188:txBody>
  </p188:cm>
</p188:cmLst>
</file>

<file path=ppt/comments/modernComment_10A_493FD5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4FB003-1440-430E-B60C-3C4DFCAC5D51}" authorId="{7B48D81C-AA44-0C01-F36F-41E2E29186B8}" status="resolved" created="2025-03-21T14:44:12.53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28920296" sldId="266"/>
      <ac:spMk id="4" creationId="{00000000-0000-0000-0000-000000000000}"/>
      <ac:txMk cp="0" len="98">
        <ac:context len="269" hash="1713640388"/>
      </ac:txMk>
    </ac:txMkLst>
    <p188:pos x="9803860" y="275549"/>
    <p188:replyLst>
      <p188:reply id="{4238CE17-3810-364F-9E9B-5B0FE946E4D1}" authorId="{FF5948F1-357A-F8AA-0BD5-61D719C24591}" created="2025-03-21T15:04:40.701">
        <p188:txBody>
          <a:bodyPr/>
          <a:lstStyle/>
          <a:p>
            <a:r>
              <a:rPr lang="en-US"/>
              <a:t>Not yet, so I am hesitant to add them. The Toy tips one is not certain it will continue. Stephanie was the only other one, and that will not be offered anymore.</a:t>
            </a:r>
          </a:p>
        </p188:txBody>
      </p188:reply>
    </p188:replyLst>
    <p188:txBody>
      <a:bodyPr/>
      <a:lstStyle/>
      <a:p>
        <a:r>
          <a:rPr lang="en-US"/>
          <a:t>Since this program has been expanded to include more faculty and opportunities, it would be helpful to list those. </a:t>
        </a:r>
      </a:p>
    </p188:txBody>
  </p188:cm>
</p188:cmLst>
</file>

<file path=ppt/comments/modernComment_10F_729C32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F8A14D-AC78-4375-AC41-D949C6D97E9B}" authorId="{7B48D81C-AA44-0C01-F36F-41E2E29186B8}" status="resolved" created="2025-03-21T14:38:14.80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22839276" sldId="271"/>
      <ac:spMk id="3" creationId="{00000000-0000-0000-0000-000000000000}"/>
      <ac:txMk cp="394">
        <ac:context len="478" hash="4058899573"/>
      </ac:txMk>
    </ac:txMkLst>
    <p188:pos x="4706566" y="3234531"/>
    <p188:txBody>
      <a:bodyPr/>
      <a:lstStyle/>
      <a:p>
        <a:r>
          <a:rPr lang="en-US"/>
          <a:t>This course is not in this content area.</a:t>
        </a:r>
      </a:p>
    </p188:txBody>
  </p188:cm>
  <p188:cm id="{9B073A87-0372-492A-9FBC-AE6D052EADD0}" authorId="{7B48D81C-AA44-0C01-F36F-41E2E29186B8}" status="resolved" created="2025-03-21T14:38:49.88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22839276" sldId="271"/>
      <ac:spMk id="3" creationId="{00000000-0000-0000-0000-000000000000}"/>
      <ac:txMk cp="415">
        <ac:context len="478" hash="4058899573"/>
      </ac:txMk>
    </ac:txMkLst>
    <p188:pos x="4687111" y="3827918"/>
    <p188:txBody>
      <a:bodyPr/>
      <a:lstStyle/>
      <a:p>
        <a:r>
          <a:rPr lang="en-US"/>
          <a:t>This course is not in this content area.</a:t>
        </a:r>
      </a:p>
    </p188:txBody>
  </p188:cm>
  <p188:cm id="{AC87DB33-65B1-41EA-B838-D0F0E3881F54}" authorId="{7B48D81C-AA44-0C01-F36F-41E2E29186B8}" status="resolved" created="2025-03-21T14:39:02.65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22839276" sldId="271"/>
      <ac:spMk id="3" creationId="{00000000-0000-0000-0000-000000000000}"/>
      <ac:txMk cp="477">
        <ac:context len="478" hash="4058899573"/>
      </ac:txMk>
    </ac:txMkLst>
    <p188:pos x="4784387" y="4722862"/>
    <p188:txBody>
      <a:bodyPr/>
      <a:lstStyle/>
      <a:p>
        <a:r>
          <a:rPr lang="en-US"/>
          <a:t>This course is not in this content area.</a:t>
        </a:r>
      </a:p>
    </p188:txBody>
  </p188:cm>
</p188:cmLst>
</file>

<file path=ppt/comments/modernComment_111_44BF86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068C51-A1C8-445F-8B14-56760928EDEC}" authorId="{7B48D81C-AA44-0C01-F36F-41E2E29186B8}" status="resolved" created="2025-03-21T14:40:37.65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53402592" sldId="273"/>
      <ac:spMk id="3" creationId="{00000000-0000-0000-0000-000000000000}"/>
      <ac:txMk cp="93">
        <ac:context len="376" hash="2013837744"/>
      </ac:txMk>
    </ac:txMkLst>
    <p188:pos x="5805791" y="954719"/>
    <p188:replyLst>
      <p188:reply id="{36B667F4-A249-2F48-9C69-A72ED933BC3E}" authorId="{FF5948F1-357A-F8AA-0BD5-61D719C24591}" created="2025-03-21T15:01:50.930">
        <p188:txBody>
          <a:bodyPr/>
          <a:lstStyle/>
          <a:p>
            <a:r>
              <a:rPr lang="en-US"/>
              <a:t>Yes, and they can also be electives, but I deleted them for clarity</a:t>
            </a:r>
          </a:p>
        </p188:txBody>
      </p188:reply>
    </p188:replyLst>
    <p188:txBody>
      <a:bodyPr/>
      <a:lstStyle/>
      <a:p>
        <a:r>
          <a:rPr lang="en-US"/>
          <a:t>These are already listed in Diversity area</a:t>
        </a:r>
      </a:p>
    </p188:txBody>
  </p188:cm>
  <p188:cm id="{A1FD2D1D-7369-4AD1-BB5C-F8933199B49A}" authorId="{7B48D81C-AA44-0C01-F36F-41E2E29186B8}" status="resolved" created="2025-03-21T14:40:56.68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53402592" sldId="273"/>
      <ac:spMk id="3" creationId="{00000000-0000-0000-0000-000000000000}"/>
      <ac:txMk cp="162">
        <ac:context len="376" hash="2013837744"/>
      </ac:txMk>
    </ac:txMkLst>
    <p188:pos x="5912796" y="2384685"/>
    <p188:replyLst/>
    <p188:txBody>
      <a:bodyPr/>
      <a:lstStyle/>
      <a:p>
        <a:r>
          <a:rPr lang="en-US"/>
          <a:t>Listed in Diversity area</a:t>
        </a:r>
      </a:p>
    </p188:txBody>
  </p188:cm>
</p188:cmLst>
</file>

<file path=ppt/comments/modernComment_115_69EAEB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92BF2B-C796-4299-87B1-0978EF1DB36B}" authorId="{7B48D81C-AA44-0C01-F36F-41E2E29186B8}" status="resolved" created="2025-03-21T14:47:51.5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77003383" sldId="277"/>
      <ac:spMk id="3" creationId="{00000000-0000-0000-0000-000000000000}"/>
      <ac:txMk cp="15">
        <ac:context len="325" hash="1643577469"/>
      </ac:txMk>
    </ac:txMkLst>
    <p188:pos x="2138464" y="662007"/>
    <p188:txBody>
      <a:bodyPr/>
      <a:lstStyle/>
      <a:p>
        <a:r>
          <a:rPr lang="en-US"/>
          <a:t>Psychiatry requires a medical degree, not a doctoral decree</a:t>
        </a:r>
      </a:p>
    </p188:txBody>
  </p188:cm>
</p188:cmLst>
</file>

<file path=ppt/comments/modernComment_117_24B5BA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6C1A08-11D6-48F6-90A7-99BA1CD2098A}" authorId="{7B48D81C-AA44-0C01-F36F-41E2E29186B8}" status="resolved" created="2025-03-21T14:42:20.197" complete="100000">
    <pc:sldMkLst xmlns:pc="http://schemas.microsoft.com/office/powerpoint/2013/main/command">
      <pc:docMk/>
      <pc:sldMk cId="615889599" sldId="279"/>
    </pc:sldMkLst>
    <p188:txBody>
      <a:bodyPr/>
      <a:lstStyle/>
      <a:p>
        <a:r>
          <a:rPr lang="en-US"/>
          <a:t>This page has been revised</a:t>
        </a:r>
      </a:p>
    </p188:txBody>
  </p188:cm>
</p188:cmLst>
</file>

<file path=ppt/comments/modernComment_118_6667BE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FACF91-6A31-4680-8887-7DBBD9350B39}" authorId="{7B48D81C-AA44-0C01-F36F-41E2E29186B8}" status="resolved" created="2025-03-21T14:42:53.46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18074997" sldId="280"/>
      <ac:picMk id="4" creationId="{00000000-0000-0000-0000-000000000000}"/>
    </ac:deMkLst>
    <p188:txBody>
      <a:bodyPr/>
      <a:lstStyle/>
      <a:p>
        <a:r>
          <a:rPr lang="en-US"/>
          <a:t>This page has been revised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11F9-C222-A044-A85F-4161978B1DE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1CECA-ABCF-8640-987D-F0FFAAEB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CECA-ABCF-8640-987D-F0FFAAEBA0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CECA-ABCF-8640-987D-F0FFAAEBA0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7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8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22CD-041C-B04E-9722-E3B7FFA162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7186-30DC-F943-9173-E5E7C56B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11_44BF86E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7_24B5BABF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18_6667BE7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quette.edu/arts-sciences/internship/index.php" TargetMode="External"/><Relationship Id="rId2" Type="http://schemas.microsoft.com/office/2018/10/relationships/comments" Target="../comments/modernComment_10A_493FD5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320554D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69EAEB7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2_2E69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F_729C32EC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 for Prospective Psychology Majors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Psychology Major 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7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Elective Courses Examples (3 courses/9 credits; can include Content Area additional courses)</a:t>
            </a:r>
          </a:p>
          <a:p>
            <a:pPr lvl="1"/>
            <a:r>
              <a:rPr lang="en-US" dirty="0"/>
              <a:t>PSYC 3410. Childhood Psychopathology </a:t>
            </a:r>
          </a:p>
          <a:p>
            <a:pPr lvl="1"/>
            <a:r>
              <a:rPr lang="en-US" dirty="0"/>
              <a:t>PSYC 3420. Health Psychology  </a:t>
            </a:r>
          </a:p>
          <a:p>
            <a:pPr lvl="1"/>
            <a:r>
              <a:rPr lang="en-US" dirty="0"/>
              <a:t>PSYC 3560. Psychology of Religion  </a:t>
            </a:r>
          </a:p>
          <a:p>
            <a:pPr lvl="1"/>
            <a:r>
              <a:rPr lang="en-US" dirty="0"/>
              <a:t>PSYC 3701. Principles of Psychological Testing </a:t>
            </a:r>
          </a:p>
          <a:p>
            <a:pPr lvl="1"/>
            <a:r>
              <a:rPr lang="en-US" dirty="0"/>
              <a:t>PSYC 3840. Psychology of Happiness </a:t>
            </a:r>
          </a:p>
          <a:p>
            <a:pPr lvl="1"/>
            <a:r>
              <a:rPr lang="en-US" dirty="0"/>
              <a:t>PSYC 4701. Introduction to Clinical Psychology  </a:t>
            </a:r>
          </a:p>
          <a:p>
            <a:pPr lvl="1"/>
            <a:r>
              <a:rPr lang="en-US" dirty="0"/>
              <a:t>PSYC 4720. Psychology of Marriage and Family</a:t>
            </a:r>
          </a:p>
        </p:txBody>
      </p:sp>
      <p:pic>
        <p:nvPicPr>
          <p:cNvPr id="1026" name="Picture 2" descr="age1image27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11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025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Career Goals and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Psychology and the Health Professions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Popular major among premed students (as likely to be admitted to medical school as biology or chemistry majors)</a:t>
            </a:r>
          </a:p>
          <a:p>
            <a:pPr lvl="0"/>
            <a:r>
              <a:rPr lang="en-US" dirty="0"/>
              <a:t>PSYC 3420 (Health Psychology)</a:t>
            </a:r>
          </a:p>
          <a:p>
            <a:pPr lvl="0"/>
            <a:r>
              <a:rPr lang="en-US" dirty="0"/>
              <a:t>PSYC 3601(Biopsychology) </a:t>
            </a:r>
          </a:p>
          <a:p>
            <a:pPr lvl="0"/>
            <a:r>
              <a:rPr lang="en-US" dirty="0"/>
              <a:t>PSYC 3650 (Affective Neuroscience)</a:t>
            </a:r>
          </a:p>
          <a:p>
            <a:pPr lvl="0"/>
            <a:r>
              <a:rPr lang="en-US" dirty="0"/>
              <a:t>PSYC 3101 or 3120 (Development)</a:t>
            </a:r>
          </a:p>
        </p:txBody>
      </p:sp>
    </p:spTree>
    <p:extLst>
      <p:ext uri="{BB962C8B-B14F-4D97-AF65-F5344CB8AC3E}">
        <p14:creationId xmlns:p14="http://schemas.microsoft.com/office/powerpoint/2010/main" val="187868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Career Goals and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Psychology and Law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One of many undergraduate majors chosen by pre-law students</a:t>
            </a:r>
          </a:p>
          <a:p>
            <a:pPr lvl="0"/>
            <a:r>
              <a:rPr lang="en-US" dirty="0"/>
              <a:t>Cognition (PSYC 3320)</a:t>
            </a:r>
          </a:p>
          <a:p>
            <a:pPr lvl="0"/>
            <a:r>
              <a:rPr lang="en-US" dirty="0"/>
              <a:t>Development (PSYC 3101) </a:t>
            </a:r>
          </a:p>
          <a:p>
            <a:pPr lvl="0"/>
            <a:r>
              <a:rPr lang="en-US" dirty="0"/>
              <a:t>Social Psychology (PSYC 3201) </a:t>
            </a:r>
          </a:p>
          <a:p>
            <a:pPr lvl="0"/>
            <a:r>
              <a:rPr lang="en-US" dirty="0"/>
              <a:t>Prejudice (PSYC 3210)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6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Career Goals and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Psychology and Business/Management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Students interested in business typically enter the work force after BA (may later get MBA)</a:t>
            </a:r>
          </a:p>
          <a:p>
            <a:pPr lvl="0"/>
            <a:r>
              <a:rPr lang="en-US" dirty="0"/>
              <a:t>Cognition (PSYC 3320)</a:t>
            </a:r>
          </a:p>
          <a:p>
            <a:pPr lvl="0"/>
            <a:r>
              <a:rPr lang="en-US" dirty="0"/>
              <a:t>Social Psychology (PSYC 3201)</a:t>
            </a:r>
          </a:p>
          <a:p>
            <a:pPr lvl="0"/>
            <a:r>
              <a:rPr lang="en-US" dirty="0"/>
              <a:t>Data analysis (Math/PSYC 1700) </a:t>
            </a:r>
          </a:p>
          <a:p>
            <a:pPr lvl="0"/>
            <a:r>
              <a:rPr lang="en-US" dirty="0"/>
              <a:t>Research methods (PSYC 2050). </a:t>
            </a:r>
          </a:p>
          <a:p>
            <a:pPr lvl="0"/>
            <a:r>
              <a:rPr lang="en-US" dirty="0"/>
              <a:t>Business and Organizational Psychology (PSYC 3230) </a:t>
            </a:r>
          </a:p>
          <a:p>
            <a:pPr lvl="0"/>
            <a:r>
              <a:rPr lang="en-US" dirty="0"/>
              <a:t>Human Factors in Engineering (PSYC 4330) </a:t>
            </a:r>
          </a:p>
        </p:txBody>
      </p:sp>
    </p:spTree>
    <p:extLst>
      <p:ext uri="{BB962C8B-B14F-4D97-AF65-F5344CB8AC3E}">
        <p14:creationId xmlns:p14="http://schemas.microsoft.com/office/powerpoint/2010/main" val="63952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Career Goals and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Social Services and Clinical/Counseling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Clinical psychology, counseling, social work</a:t>
            </a:r>
          </a:p>
          <a:p>
            <a:pPr lvl="0"/>
            <a:r>
              <a:rPr lang="en-US" dirty="0"/>
              <a:t>Psychopathology (PSYC 3401 and 3410) </a:t>
            </a:r>
          </a:p>
          <a:p>
            <a:pPr lvl="0"/>
            <a:r>
              <a:rPr lang="en-US" dirty="0"/>
              <a:t>Clinical Psychology (PSYC 4701) </a:t>
            </a:r>
          </a:p>
          <a:p>
            <a:pPr lvl="0"/>
            <a:r>
              <a:rPr lang="en-US" dirty="0"/>
              <a:t>Psychology of Marriage and Family (PSYC 4720) </a:t>
            </a:r>
          </a:p>
          <a:p>
            <a:pPr lvl="0"/>
            <a:r>
              <a:rPr lang="en-US" dirty="0"/>
              <a:t>Biopsychology or Neuroscience (PSYC 3601 and PSYC 3650)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1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Declaring a Psychology Major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 of Major form on </a:t>
            </a:r>
            <a:r>
              <a:rPr lang="en-US" dirty="0" err="1"/>
              <a:t>Checkmarq</a:t>
            </a:r>
            <a:endParaRPr lang="en-US" dirty="0"/>
          </a:p>
          <a:p>
            <a:r>
              <a:rPr lang="en-US" dirty="0"/>
              <a:t>Students will meet with Arts and Sciences College advisor for freshman and sophomore years; with psychology faculty member junior and senior years</a:t>
            </a:r>
          </a:p>
          <a:p>
            <a:r>
              <a:rPr lang="en-US" dirty="0"/>
              <a:t>Advising Center (AC) and Department work together closely</a:t>
            </a:r>
          </a:p>
        </p:txBody>
      </p:sp>
    </p:spTree>
    <p:extLst>
      <p:ext uri="{BB962C8B-B14F-4D97-AF65-F5344CB8AC3E}">
        <p14:creationId xmlns:p14="http://schemas.microsoft.com/office/powerpoint/2010/main" val="156437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129337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Importance of Practical Experience in Research or in Professional Placements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33741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Research Opportunities for Psychology Majors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Especially important for applying to a Ph.D. program</a:t>
            </a:r>
          </a:p>
          <a:p>
            <a:pPr lvl="1"/>
            <a:r>
              <a:rPr lang="en-US" dirty="0"/>
              <a:t>Research is heavily emphasized in these programs</a:t>
            </a:r>
          </a:p>
          <a:p>
            <a:r>
              <a:rPr lang="en-US" dirty="0"/>
              <a:t>Majors can satisfy up to 6 credits (of the 38 required) through research experiences in a faculty member’s lab</a:t>
            </a:r>
          </a:p>
          <a:p>
            <a:r>
              <a:rPr lang="en-US" dirty="0"/>
              <a:t>If interested in research, review faculty members’ web pages</a:t>
            </a:r>
          </a:p>
          <a:p>
            <a:pPr lvl="1"/>
            <a:r>
              <a:rPr lang="en-US" dirty="0"/>
              <a:t>Send an email of introduction expressing interest</a:t>
            </a:r>
          </a:p>
          <a:p>
            <a:pPr lvl="0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profile&#10;&#10;Description automatically generated">
            <a:extLst>
              <a:ext uri="{FF2B5EF4-FFF2-40B4-BE49-F238E27FC236}">
                <a16:creationId xmlns:a16="http://schemas.microsoft.com/office/drawing/2014/main" id="{81DD7BC0-BB1A-221F-55FE-78CF7AD7B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428" y="27383"/>
            <a:ext cx="7459144" cy="6830617"/>
          </a:xfrm>
        </p:spPr>
      </p:pic>
    </p:spTree>
    <p:extLst>
      <p:ext uri="{BB962C8B-B14F-4D97-AF65-F5344CB8AC3E}">
        <p14:creationId xmlns:p14="http://schemas.microsoft.com/office/powerpoint/2010/main" val="6158895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research paper&#10;&#10;Description automatically generated">
            <a:extLst>
              <a:ext uri="{FF2B5EF4-FFF2-40B4-BE49-F238E27FC236}">
                <a16:creationId xmlns:a16="http://schemas.microsoft.com/office/drawing/2014/main" id="{90E29CFA-4B6F-7594-EF24-749960402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3252" y="308049"/>
            <a:ext cx="6920181" cy="6241901"/>
          </a:xfrm>
        </p:spPr>
      </p:pic>
    </p:spTree>
    <p:extLst>
      <p:ext uri="{BB962C8B-B14F-4D97-AF65-F5344CB8AC3E}">
        <p14:creationId xmlns:p14="http://schemas.microsoft.com/office/powerpoint/2010/main" val="17180749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Question:  Should you become a psychology major?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Answer:  Of course you should!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79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33741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Field Experience (a.k.a. “internships”) in Psychology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Practical, real-life experience, organized experiences with various agencies in the Milwaukee area</a:t>
            </a:r>
          </a:p>
          <a:p>
            <a:pPr lvl="1"/>
            <a:r>
              <a:rPr lang="en-US" dirty="0"/>
              <a:t>PSYC 4964. Field Experience in Psychology</a:t>
            </a:r>
          </a:p>
          <a:p>
            <a:pPr lvl="1"/>
            <a:r>
              <a:rPr lang="en-US" dirty="0"/>
              <a:t>Can take it for up to 6 credits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College has an internship office (</a:t>
            </a:r>
            <a:r>
              <a:rPr lang="en-US" u="sng" dirty="0">
                <a:hlinkClick r:id="rId3"/>
              </a:rPr>
              <a:t>http://www.marquette.edu/arts-sciences/internship/index.php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9202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531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Honors in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4964"/>
            <a:ext cx="10515600" cy="62297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Opportunity to plan, carry out, and report results of an independent, collaborative research project (completed over the student’s last year).</a:t>
            </a:r>
          </a:p>
          <a:p>
            <a:pPr marL="0" indent="0" fontAlgn="base">
              <a:buNone/>
            </a:pPr>
            <a:r>
              <a:rPr lang="en-US" b="1" dirty="0"/>
              <a:t>Requirements</a:t>
            </a:r>
            <a:endParaRPr lang="en-US" dirty="0"/>
          </a:p>
          <a:p>
            <a:r>
              <a:rPr lang="en-US" dirty="0"/>
              <a:t>Cumulative GPA of 3.0 or better </a:t>
            </a:r>
          </a:p>
          <a:p>
            <a:r>
              <a:rPr lang="en-US" dirty="0"/>
              <a:t>Take PSYC 2050H Honors Research Methods (not 2050) </a:t>
            </a:r>
          </a:p>
          <a:p>
            <a:pPr lvl="0"/>
            <a:r>
              <a:rPr lang="en-US" dirty="0"/>
              <a:t>Reach out to faculty member</a:t>
            </a:r>
          </a:p>
          <a:p>
            <a:r>
              <a:rPr lang="en-US" dirty="0">
                <a:solidFill>
                  <a:srgbClr val="3F3F3F"/>
                </a:solidFill>
                <a:effectLst/>
              </a:rPr>
              <a:t>Students do not need to be in the Core Honors Program to apply </a:t>
            </a:r>
            <a:endParaRPr lang="en-US" dirty="0"/>
          </a:p>
          <a:p>
            <a:pPr marL="0" indent="0" fontAlgn="base">
              <a:buNone/>
            </a:pPr>
            <a:r>
              <a:rPr lang="en-US" b="1" dirty="0"/>
              <a:t>Research Experience </a:t>
            </a:r>
            <a:r>
              <a:rPr lang="en-US" dirty="0"/>
              <a:t>(once enrolled)</a:t>
            </a:r>
          </a:p>
          <a:p>
            <a:pPr lvl="0"/>
            <a:r>
              <a:rPr lang="en-US" dirty="0"/>
              <a:t>PSYC 4954H: Honors Psychology Research Seminar (2 credits; 2 semesters = 4 credits)</a:t>
            </a:r>
          </a:p>
          <a:p>
            <a:pPr lvl="0"/>
            <a:r>
              <a:rPr lang="en-US" dirty="0"/>
              <a:t>PSYC 4956H: Honors Advanced Undergraduate Research (1 credit; 2 semesters = 2 credits)</a:t>
            </a:r>
          </a:p>
        </p:txBody>
      </p:sp>
    </p:spTree>
    <p:extLst>
      <p:ext uri="{BB962C8B-B14F-4D97-AF65-F5344CB8AC3E}">
        <p14:creationId xmlns:p14="http://schemas.microsoft.com/office/powerpoint/2010/main" val="8392101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Careers Related to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7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Bachelor’s degree</a:t>
            </a:r>
            <a:endParaRPr lang="en-US" dirty="0"/>
          </a:p>
          <a:p>
            <a:pPr lvl="1"/>
            <a:r>
              <a:rPr lang="en-US" dirty="0"/>
              <a:t>human services, health care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sales and marketing</a:t>
            </a:r>
          </a:p>
          <a:p>
            <a:pPr lvl="1"/>
            <a:r>
              <a:rPr lang="en-US" dirty="0"/>
              <a:t>state or local rehabilitation and social service agencies</a:t>
            </a:r>
          </a:p>
          <a:p>
            <a:pPr lvl="1"/>
            <a:r>
              <a:rPr lang="en-US" dirty="0"/>
              <a:t>civil service</a:t>
            </a:r>
          </a:p>
          <a:p>
            <a:pPr lvl="1"/>
            <a:r>
              <a:rPr lang="en-US" dirty="0"/>
              <a:t>human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5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Careers Related to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7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Master’s degree required</a:t>
            </a:r>
          </a:p>
          <a:p>
            <a:pPr lvl="1"/>
            <a:r>
              <a:rPr lang="en-US" dirty="0"/>
              <a:t>social work</a:t>
            </a:r>
          </a:p>
          <a:p>
            <a:pPr lvl="1"/>
            <a:r>
              <a:rPr lang="en-US" dirty="0"/>
              <a:t>mental health counseling</a:t>
            </a:r>
          </a:p>
          <a:p>
            <a:pPr lvl="1"/>
            <a:r>
              <a:rPr lang="en-US" dirty="0"/>
              <a:t>marriage and family therapy</a:t>
            </a:r>
          </a:p>
          <a:p>
            <a:pPr lvl="1"/>
            <a:r>
              <a:rPr lang="en-US" dirty="0"/>
              <a:t>academic counseling</a:t>
            </a:r>
          </a:p>
          <a:p>
            <a:pPr lvl="1"/>
            <a:r>
              <a:rPr lang="en-US" dirty="0"/>
              <a:t>art or music therapy</a:t>
            </a:r>
          </a:p>
          <a:p>
            <a:pPr lvl="1"/>
            <a:r>
              <a:rPr lang="en-US" dirty="0"/>
              <a:t>vocational rehabilitation counseling</a:t>
            </a:r>
          </a:p>
          <a:p>
            <a:pPr lvl="1"/>
            <a:r>
              <a:rPr lang="en-US" dirty="0"/>
              <a:t>college counseling, college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2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Careers Related to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7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Doctoral degree</a:t>
            </a:r>
            <a:endParaRPr lang="en-US" dirty="0"/>
          </a:p>
          <a:p>
            <a:pPr lvl="1"/>
            <a:r>
              <a:rPr lang="en-US" dirty="0"/>
              <a:t>clinical or counseling (Ph.D., </a:t>
            </a:r>
            <a:r>
              <a:rPr lang="en-US" dirty="0" err="1"/>
              <a:t>Psy.D</a:t>
            </a:r>
            <a:r>
              <a:rPr lang="en-US" dirty="0"/>
              <a:t>., </a:t>
            </a:r>
            <a:r>
              <a:rPr lang="en-US" dirty="0" err="1"/>
              <a:t>Ed.D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neuropsychology</a:t>
            </a:r>
          </a:p>
          <a:p>
            <a:pPr lvl="1"/>
            <a:r>
              <a:rPr lang="en-US" dirty="0"/>
              <a:t>forensic psychology</a:t>
            </a:r>
          </a:p>
          <a:p>
            <a:pPr lvl="1"/>
            <a:r>
              <a:rPr lang="en-US" dirty="0"/>
              <a:t>research and academic careers in experimental psychology (e.g., statistics, research methods, developmental psychology, cognitive psychology, social psychology, developmental psychology, neuroscience, comparative psychology)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033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051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Psychology Major 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85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38 credit hours</a:t>
            </a:r>
          </a:p>
          <a:p>
            <a:pPr lvl="1"/>
            <a:r>
              <a:rPr lang="en-US" dirty="0"/>
              <a:t>3 required courses taken by all majors (11 credit hours)</a:t>
            </a:r>
          </a:p>
          <a:p>
            <a:pPr lvl="1"/>
            <a:r>
              <a:rPr lang="en-US" dirty="0"/>
              <a:t>6 Courses from each of the 5 psychology content areas (18 credit hours) </a:t>
            </a:r>
          </a:p>
          <a:p>
            <a:pPr lvl="1"/>
            <a:r>
              <a:rPr lang="en-US" dirty="0"/>
              <a:t>3 elective psychology courses </a:t>
            </a:r>
          </a:p>
          <a:p>
            <a:r>
              <a:rPr lang="en-US" sz="2400" dirty="0"/>
              <a:t>Students interested in independent research should consider Honors in Psychology their Senior year</a:t>
            </a:r>
          </a:p>
          <a:p>
            <a:r>
              <a:rPr lang="en-US" sz="2400" dirty="0"/>
              <a:t>Students should be thinking about courses and experiences that enrich their major</a:t>
            </a:r>
          </a:p>
          <a:p>
            <a:pPr lvl="1"/>
            <a:r>
              <a:rPr lang="en-US" sz="2000" dirty="0"/>
              <a:t>Research with a Professor (can get course credit)</a:t>
            </a:r>
          </a:p>
          <a:p>
            <a:pPr lvl="1"/>
            <a:r>
              <a:rPr lang="en-US" sz="2000" dirty="0"/>
              <a:t>Internship/Field Experience (can get course credit)</a:t>
            </a:r>
          </a:p>
          <a:p>
            <a:pPr lvl="1"/>
            <a:r>
              <a:rPr lang="en-US" sz="2000" dirty="0"/>
              <a:t>Volunteering</a:t>
            </a:r>
          </a:p>
          <a:p>
            <a:pPr lvl="1"/>
            <a:r>
              <a:rPr lang="en-US" sz="2000" dirty="0"/>
              <a:t>Service Learning in your courses</a:t>
            </a:r>
          </a:p>
          <a:p>
            <a:pPr lvl="1"/>
            <a:r>
              <a:rPr lang="en-US" sz="2000" dirty="0"/>
              <a:t>Engagement with the Education Preparedness Program or On Your </a:t>
            </a:r>
            <a:r>
              <a:rPr lang="en-US" sz="2000" dirty="0" err="1"/>
              <a:t>Marq</a:t>
            </a:r>
            <a:r>
              <a:rPr lang="en-US" sz="2000" dirty="0"/>
              <a:t> Neurodiversity Support programs (as peer mentors, volunteers)</a:t>
            </a:r>
          </a:p>
        </p:txBody>
      </p:sp>
    </p:spTree>
    <p:extLst>
      <p:ext uri="{BB962C8B-B14F-4D97-AF65-F5344CB8AC3E}">
        <p14:creationId xmlns:p14="http://schemas.microsoft.com/office/powerpoint/2010/main" val="30417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Psychology Major 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8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Courses Taken by All Majors (11 credits)</a:t>
            </a:r>
            <a:endParaRPr lang="en-US" dirty="0"/>
          </a:p>
          <a:p>
            <a:r>
              <a:rPr lang="en-US" dirty="0"/>
              <a:t>PSYC 1001. General Psychology (or AP equivalent) (3) </a:t>
            </a:r>
          </a:p>
          <a:p>
            <a:r>
              <a:rPr lang="en-US" dirty="0"/>
              <a:t>Math 1700/</a:t>
            </a:r>
            <a:r>
              <a:rPr lang="en-US" dirty="0" err="1"/>
              <a:t>Psyc</a:t>
            </a:r>
            <a:r>
              <a:rPr lang="en-US" dirty="0"/>
              <a:t> 1700. Psychological Measurements and Statistics and Lab (4) </a:t>
            </a:r>
          </a:p>
          <a:p>
            <a:pPr lvl="1"/>
            <a:r>
              <a:rPr lang="en-US" dirty="0"/>
              <a:t>Or Math/</a:t>
            </a:r>
            <a:r>
              <a:rPr lang="en-US" dirty="0" err="1"/>
              <a:t>Psyc</a:t>
            </a:r>
            <a:r>
              <a:rPr lang="en-US" dirty="0"/>
              <a:t> 1700H Honors Psychological Measurements and Statistics (4)</a:t>
            </a:r>
          </a:p>
          <a:p>
            <a:r>
              <a:rPr lang="en-US" dirty="0"/>
              <a:t>PSYC 2050. Research Methods and Designs in Psychology (4) </a:t>
            </a:r>
          </a:p>
          <a:p>
            <a:pPr lvl="1"/>
            <a:r>
              <a:rPr lang="en-US" dirty="0"/>
              <a:t>Or PSYC 2050H Honors Research Methods and Designs in Psychology (4) </a:t>
            </a:r>
          </a:p>
          <a:p>
            <a:pPr lvl="1"/>
            <a:r>
              <a:rPr lang="en-US" dirty="0"/>
              <a:t>2050H required to graduate with honors in psychology</a:t>
            </a:r>
          </a:p>
        </p:txBody>
      </p:sp>
    </p:spTree>
    <p:extLst>
      <p:ext uri="{BB962C8B-B14F-4D97-AF65-F5344CB8AC3E}">
        <p14:creationId xmlns:p14="http://schemas.microsoft.com/office/powerpoint/2010/main" val="171438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Psychology Major 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912"/>
            <a:ext cx="10515600" cy="5323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6 courses in each of the five content areas, with at least one in each (18 credits)</a:t>
            </a:r>
          </a:p>
          <a:p>
            <a:pPr marL="0" indent="0">
              <a:buNone/>
            </a:pPr>
            <a:r>
              <a:rPr lang="en-US" u="sng" dirty="0"/>
              <a:t>Development (1 course)</a:t>
            </a:r>
          </a:p>
          <a:p>
            <a:pPr lvl="1"/>
            <a:r>
              <a:rPr lang="en-US" dirty="0"/>
              <a:t>PSYC 3101. Developmental Psychology: Conception Through Adolescence </a:t>
            </a:r>
          </a:p>
          <a:p>
            <a:pPr lvl="1"/>
            <a:r>
              <a:rPr lang="en-US" dirty="0"/>
              <a:t>PSYC 3120. Developmental Psychology: Adulthood and Aging</a:t>
            </a:r>
          </a:p>
          <a:p>
            <a:pPr marL="0" indent="0">
              <a:buNone/>
            </a:pPr>
            <a:r>
              <a:rPr lang="en-US" u="sng" dirty="0"/>
              <a:t>Social Processes (1 course)</a:t>
            </a:r>
          </a:p>
          <a:p>
            <a:pPr lvl="1"/>
            <a:r>
              <a:rPr lang="en-US" dirty="0"/>
              <a:t>PSYC 3201. Introductory Social Psychology </a:t>
            </a:r>
          </a:p>
          <a:p>
            <a:pPr lvl="1"/>
            <a:r>
              <a:rPr lang="en-US" dirty="0"/>
              <a:t>PSYC 3230. Business and Organizational Psychology </a:t>
            </a:r>
          </a:p>
          <a:p>
            <a:pPr marL="0" indent="0">
              <a:buNone/>
            </a:pPr>
            <a:r>
              <a:rPr lang="en-US" u="sng" dirty="0"/>
              <a:t>Neurocognitive Foundations (2 courses)</a:t>
            </a:r>
          </a:p>
          <a:p>
            <a:pPr lvl="1"/>
            <a:r>
              <a:rPr lang="en-US" dirty="0"/>
              <a:t>PSYC 3320. Cognition</a:t>
            </a:r>
          </a:p>
          <a:p>
            <a:pPr lvl="1"/>
            <a:r>
              <a:rPr lang="en-US" dirty="0"/>
              <a:t>PSYC 4330. Human Factors Engineering</a:t>
            </a:r>
          </a:p>
          <a:p>
            <a:pPr lvl="1"/>
            <a:r>
              <a:rPr lang="en-US" dirty="0"/>
              <a:t>PSYC 3601. Biopsychology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392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4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Psychology Major 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7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Personal Processes (1 course)</a:t>
            </a:r>
          </a:p>
          <a:p>
            <a:pPr lvl="1"/>
            <a:r>
              <a:rPr lang="en-US" dirty="0"/>
              <a:t>PSYC 3401. Abnormal Psychology</a:t>
            </a:r>
          </a:p>
          <a:p>
            <a:pPr lvl="1"/>
            <a:r>
              <a:rPr lang="en-US" dirty="0"/>
              <a:t>PSYC 3501. Theories of Personality </a:t>
            </a:r>
          </a:p>
          <a:p>
            <a:r>
              <a:rPr lang="en-US" u="sng" dirty="0"/>
              <a:t>Diversity and Inclusion (1 course): examples:</a:t>
            </a:r>
          </a:p>
          <a:p>
            <a:pPr lvl="1"/>
            <a:r>
              <a:rPr lang="en-US" dirty="0"/>
              <a:t>PSYC 3210. Psychology of Prejudice</a:t>
            </a:r>
          </a:p>
          <a:p>
            <a:pPr lvl="1"/>
            <a:r>
              <a:rPr lang="en-US" dirty="0"/>
              <a:t>PSYC 3220. Human Sexuality</a:t>
            </a:r>
          </a:p>
          <a:p>
            <a:pPr lvl="1"/>
            <a:r>
              <a:rPr lang="en-US" dirty="0"/>
              <a:t>PSYC 3240.  Psychology of Racism</a:t>
            </a:r>
          </a:p>
          <a:p>
            <a:pPr lvl="1"/>
            <a:r>
              <a:rPr lang="en-US" dirty="0"/>
              <a:t>PSYC 3430. Psychology of Gender and Health</a:t>
            </a:r>
          </a:p>
          <a:p>
            <a:pPr lvl="1"/>
            <a:r>
              <a:rPr lang="en-US" dirty="0"/>
              <a:t>PSYC 3440. Health Disparities</a:t>
            </a:r>
          </a:p>
          <a:p>
            <a:pPr lvl="1"/>
            <a:r>
              <a:rPr lang="en-US" dirty="0"/>
              <a:t>PSYC 3550. Psychology of Gender Roles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3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F08BD92D58C408D9951334235FB66" ma:contentTypeVersion="4" ma:contentTypeDescription="Create a new document." ma:contentTypeScope="" ma:versionID="234a04e1dfa7e1b86ce446295a65f47e">
  <xsd:schema xmlns:xsd="http://www.w3.org/2001/XMLSchema" xmlns:xs="http://www.w3.org/2001/XMLSchema" xmlns:p="http://schemas.microsoft.com/office/2006/metadata/properties" xmlns:ns2="db862ca7-8936-47be-b2e8-ce0599a918a5" targetNamespace="http://schemas.microsoft.com/office/2006/metadata/properties" ma:root="true" ma:fieldsID="c12e97c5782766069d3339f9ae16444a" ns2:_="">
    <xsd:import namespace="db862ca7-8936-47be-b2e8-ce0599a9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62ca7-8936-47be-b2e8-ce0599a91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DF23C9-AE88-455D-88F4-6407B3637E7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0133E2-5523-4B51-9C94-A5B35E49D7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27752-495B-4D1A-806E-55A126C7F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862ca7-8936-47be-b2e8-ce0599a91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1043</Words>
  <Application>Microsoft Office PowerPoint</Application>
  <PresentationFormat>Widescreen</PresentationFormat>
  <Paragraphs>137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Information for Prospective Psychology Majors</vt:lpstr>
      <vt:lpstr>Question:  Should you become a psychology major? </vt:lpstr>
      <vt:lpstr>Careers Related to Psychology</vt:lpstr>
      <vt:lpstr>Careers Related to Psychology</vt:lpstr>
      <vt:lpstr>Careers Related to Psychology</vt:lpstr>
      <vt:lpstr>The Psychology Major Curriculum </vt:lpstr>
      <vt:lpstr>The Psychology Major Curriculum </vt:lpstr>
      <vt:lpstr>The Psychology Major Curriculum </vt:lpstr>
      <vt:lpstr>The Psychology Major Curriculum </vt:lpstr>
      <vt:lpstr>The Psychology Major Curriculum </vt:lpstr>
      <vt:lpstr>Career Goals and Coursework</vt:lpstr>
      <vt:lpstr>Career Goals and Coursework</vt:lpstr>
      <vt:lpstr>Career Goals and Coursework</vt:lpstr>
      <vt:lpstr>Career Goals and Coursework</vt:lpstr>
      <vt:lpstr>Declaring a Psychology Major </vt:lpstr>
      <vt:lpstr>The Importance of Practical Experience in Research or in Professional Placements</vt:lpstr>
      <vt:lpstr>Research Opportunities for Psychology Majors</vt:lpstr>
      <vt:lpstr>PowerPoint Presentation</vt:lpstr>
      <vt:lpstr>PowerPoint Presentation</vt:lpstr>
      <vt:lpstr>Field Experience (a.k.a. “internships”) in Psychology</vt:lpstr>
      <vt:lpstr>Honors in Psychology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Prospective Psychology Majors</dc:title>
  <dc:creator>Saunders, Stephen</dc:creator>
  <cp:lastModifiedBy>Porter, Catherine</cp:lastModifiedBy>
  <cp:revision>21</cp:revision>
  <dcterms:created xsi:type="dcterms:W3CDTF">2018-04-24T17:26:03Z</dcterms:created>
  <dcterms:modified xsi:type="dcterms:W3CDTF">2025-08-27T21:31:45Z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0x01010023EF08BD92D58C408D9951334235FB66</vt:lpwstr>
  </property>
</Properties>
</file>