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9" r:id="rId7"/>
    <p:sldId id="258" r:id="rId8"/>
    <p:sldId id="260" r:id="rId9"/>
    <p:sldId id="261" r:id="rId10"/>
    <p:sldId id="262" r:id="rId11"/>
    <p:sldId id="263" r:id="rId12"/>
    <p:sldId id="264" r:id="rId13"/>
    <p:sldId id="265" r:id="rId14"/>
    <p:sldId id="266" r:id="rId15"/>
    <p:sldId id="267" r:id="rId16"/>
  </p:sldIdLst>
  <p:sldSz cx="18288000" cy="10287000"/>
  <p:notesSz cx="6858000" cy="9144000"/>
  <p:embeddedFontLst>
    <p:embeddedFont>
      <p:font typeface="Gotham" panose="020B0604020202020204" charset="0"/>
      <p:regular r:id="rId17"/>
    </p:embeddedFont>
    <p:embeddedFont>
      <p:font typeface="Gotham Bold" panose="020B0604020202020204" charset="0"/>
      <p:regular r:id="rId18"/>
      <p:bold r:id="rId19"/>
    </p:embeddedFont>
    <p:embeddedFont>
      <p:font typeface="Gotham Italics" panose="020B0604020202020204" charset="0"/>
      <p:regular r:id="rId20"/>
      <p:italic r:id="rId21"/>
    </p:embeddedFont>
    <p:embeddedFont>
      <p:font typeface="Oswald" panose="00000500000000000000" pitchFamily="2"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DA0991-6013-2176-2CD2-E10410134FF2}" v="219" dt="2026-07-07T18:46:37.6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svg"/><Relationship Id="rId4" Type="http://schemas.openxmlformats.org/officeDocument/2006/relationships/image" Target="../media/image17.svg"/><Relationship Id="rId9" Type="http://schemas.openxmlformats.org/officeDocument/2006/relationships/image" Target="../media/image22.svg"/></Relationships>
</file>

<file path=ppt/slides/_rels/slide11.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hyperlink" Target="https://www.marquette.edu/service-learning/about-us.php" TargetMode="Externa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sp>
        <p:nvSpPr>
          <p:cNvPr id="2" name="Freeform 2"/>
          <p:cNvSpPr/>
          <p:nvPr/>
        </p:nvSpPr>
        <p:spPr>
          <a:xfrm>
            <a:off x="736536" y="2741908"/>
            <a:ext cx="9650698" cy="7545092"/>
          </a:xfrm>
          <a:custGeom>
            <a:avLst/>
            <a:gdLst/>
            <a:ahLst/>
            <a:cxnLst/>
            <a:rect l="l" t="t" r="r" b="b"/>
            <a:pathLst>
              <a:path w="9650698" h="7545092">
                <a:moveTo>
                  <a:pt x="0" y="0"/>
                </a:moveTo>
                <a:lnTo>
                  <a:pt x="9650698" y="0"/>
                </a:lnTo>
                <a:lnTo>
                  <a:pt x="9650698" y="7545092"/>
                </a:lnTo>
                <a:lnTo>
                  <a:pt x="0" y="754509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grpSp>
        <p:nvGrpSpPr>
          <p:cNvPr id="3" name="Group 3"/>
          <p:cNvGrpSpPr/>
          <p:nvPr/>
        </p:nvGrpSpPr>
        <p:grpSpPr>
          <a:xfrm>
            <a:off x="9144000" y="-195650"/>
            <a:ext cx="11576980" cy="11565414"/>
            <a:chOff x="0" y="0"/>
            <a:chExt cx="15435973" cy="15420553"/>
          </a:xfrm>
        </p:grpSpPr>
        <p:sp>
          <p:nvSpPr>
            <p:cNvPr id="4" name="Freeform 4"/>
            <p:cNvSpPr/>
            <p:nvPr/>
          </p:nvSpPr>
          <p:spPr>
            <a:xfrm>
              <a:off x="4498114" y="11744374"/>
              <a:ext cx="6570382" cy="2096881"/>
            </a:xfrm>
            <a:custGeom>
              <a:avLst/>
              <a:gdLst/>
              <a:ahLst/>
              <a:cxnLst/>
              <a:rect l="l" t="t" r="r" b="b"/>
              <a:pathLst>
                <a:path w="6570382" h="2096881">
                  <a:moveTo>
                    <a:pt x="0" y="0"/>
                  </a:moveTo>
                  <a:lnTo>
                    <a:pt x="6570382" y="0"/>
                  </a:lnTo>
                  <a:lnTo>
                    <a:pt x="6570382" y="2096881"/>
                  </a:lnTo>
                  <a:lnTo>
                    <a:pt x="0" y="2096881"/>
                  </a:lnTo>
                  <a:lnTo>
                    <a:pt x="0" y="0"/>
                  </a:lnTo>
                  <a:close/>
                </a:path>
              </a:pathLst>
            </a:custGeom>
            <a:blipFill>
              <a:blip r:embed="rId3"/>
              <a:stretch>
                <a:fillRect l="-134697"/>
              </a:stretch>
            </a:blipFill>
          </p:spPr>
          <p:txBody>
            <a:bodyPr/>
            <a:lstStyle/>
            <a:p>
              <a:endParaRPr lang="en-US"/>
            </a:p>
          </p:txBody>
        </p:sp>
        <p:sp>
          <p:nvSpPr>
            <p:cNvPr id="5" name="Freeform 5"/>
            <p:cNvSpPr/>
            <p:nvPr/>
          </p:nvSpPr>
          <p:spPr>
            <a:xfrm>
              <a:off x="0" y="0"/>
              <a:ext cx="15435973" cy="15420553"/>
            </a:xfrm>
            <a:custGeom>
              <a:avLst/>
              <a:gdLst/>
              <a:ahLst/>
              <a:cxnLst/>
              <a:rect l="l" t="t" r="r" b="b"/>
              <a:pathLst>
                <a:path w="15435973" h="15420553">
                  <a:moveTo>
                    <a:pt x="0" y="0"/>
                  </a:moveTo>
                  <a:lnTo>
                    <a:pt x="15435973" y="0"/>
                  </a:lnTo>
                  <a:lnTo>
                    <a:pt x="15435973" y="15420553"/>
                  </a:lnTo>
                  <a:lnTo>
                    <a:pt x="0" y="15420553"/>
                  </a:lnTo>
                  <a:lnTo>
                    <a:pt x="0" y="0"/>
                  </a:lnTo>
                  <a:close/>
                </a:path>
              </a:pathLst>
            </a:custGeom>
            <a:blipFill>
              <a:blip r:embed="rId4"/>
              <a:stretch>
                <a:fillRect/>
              </a:stretch>
            </a:blipFill>
          </p:spPr>
          <p:txBody>
            <a:bodyPr/>
            <a:lstStyle/>
            <a:p>
              <a:endParaRPr lang="en-US"/>
            </a:p>
          </p:txBody>
        </p:sp>
      </p:grpSp>
      <p:sp>
        <p:nvSpPr>
          <p:cNvPr id="6" name="TextBox 6"/>
          <p:cNvSpPr txBox="1"/>
          <p:nvPr/>
        </p:nvSpPr>
        <p:spPr>
          <a:xfrm>
            <a:off x="736536" y="1891603"/>
            <a:ext cx="16195034" cy="954207"/>
          </a:xfrm>
          <a:prstGeom prst="rect">
            <a:avLst/>
          </a:prstGeom>
        </p:spPr>
        <p:txBody>
          <a:bodyPr lIns="0" tIns="0" rIns="0" bIns="0" rtlCol="0" anchor="t">
            <a:spAutoFit/>
          </a:bodyPr>
          <a:lstStyle/>
          <a:p>
            <a:pPr algn="ctr">
              <a:lnSpc>
                <a:spcPts val="7152"/>
              </a:lnSpc>
            </a:pPr>
            <a:r>
              <a:rPr lang="en-US" sz="7012" spc="631">
                <a:solidFill>
                  <a:srgbClr val="1E1E49"/>
                </a:solidFill>
                <a:latin typeface="Gotham"/>
                <a:ea typeface="Gotham"/>
                <a:cs typeface="Gotham"/>
                <a:sym typeface="Gotham"/>
              </a:rPr>
              <a:t>SERVICE LEARNING PROGRAM</a:t>
            </a:r>
          </a:p>
        </p:txBody>
      </p:sp>
      <p:sp>
        <p:nvSpPr>
          <p:cNvPr id="7" name="TextBox 7"/>
          <p:cNvSpPr txBox="1"/>
          <p:nvPr/>
        </p:nvSpPr>
        <p:spPr>
          <a:xfrm>
            <a:off x="736536" y="-195650"/>
            <a:ext cx="16814929" cy="2228850"/>
          </a:xfrm>
          <a:prstGeom prst="rect">
            <a:avLst/>
          </a:prstGeom>
        </p:spPr>
        <p:txBody>
          <a:bodyPr lIns="0" tIns="0" rIns="0" bIns="0" rtlCol="0" anchor="t">
            <a:spAutoFit/>
          </a:bodyPr>
          <a:lstStyle/>
          <a:p>
            <a:pPr algn="ctr">
              <a:lnSpc>
                <a:spcPts val="17569"/>
              </a:lnSpc>
            </a:pPr>
            <a:r>
              <a:rPr lang="en-US" sz="14641">
                <a:solidFill>
                  <a:srgbClr val="1E1E49"/>
                </a:solidFill>
                <a:latin typeface="Oswald"/>
                <a:ea typeface="Oswald"/>
                <a:cs typeface="Oswald"/>
                <a:sym typeface="Oswald"/>
              </a:rPr>
              <a:t>MARQUETTE UNIVERSITY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grpSp>
        <p:nvGrpSpPr>
          <p:cNvPr id="2" name="Group 2"/>
          <p:cNvGrpSpPr/>
          <p:nvPr/>
        </p:nvGrpSpPr>
        <p:grpSpPr>
          <a:xfrm>
            <a:off x="472326" y="1991237"/>
            <a:ext cx="4298705" cy="3282899"/>
            <a:chOff x="0" y="0"/>
            <a:chExt cx="5731606" cy="4377199"/>
          </a:xfrm>
        </p:grpSpPr>
        <p:sp>
          <p:nvSpPr>
            <p:cNvPr id="3" name="Freeform 3"/>
            <p:cNvSpPr/>
            <p:nvPr/>
          </p:nvSpPr>
          <p:spPr>
            <a:xfrm>
              <a:off x="0" y="0"/>
              <a:ext cx="5731606" cy="4377199"/>
            </a:xfrm>
            <a:custGeom>
              <a:avLst/>
              <a:gdLst/>
              <a:ahLst/>
              <a:cxnLst/>
              <a:rect l="l" t="t" r="r" b="b"/>
              <a:pathLst>
                <a:path w="5731606" h="4377199">
                  <a:moveTo>
                    <a:pt x="0" y="0"/>
                  </a:moveTo>
                  <a:lnTo>
                    <a:pt x="5731606" y="0"/>
                  </a:lnTo>
                  <a:lnTo>
                    <a:pt x="5731606" y="4377199"/>
                  </a:lnTo>
                  <a:lnTo>
                    <a:pt x="0" y="4377199"/>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352526" y="964065"/>
              <a:ext cx="5026554" cy="3238953"/>
            </a:xfrm>
            <a:prstGeom prst="rect">
              <a:avLst/>
            </a:prstGeom>
          </p:spPr>
          <p:txBody>
            <a:bodyPr lIns="0" tIns="0" rIns="0" bIns="0" rtlCol="0" anchor="t">
              <a:spAutoFit/>
            </a:bodyPr>
            <a:lstStyle/>
            <a:p>
              <a:pPr algn="ctr">
                <a:lnSpc>
                  <a:spcPts val="6213"/>
                </a:lnSpc>
                <a:spcBef>
                  <a:spcPct val="0"/>
                </a:spcBef>
              </a:pPr>
              <a:r>
                <a:rPr lang="en-US" sz="6091">
                  <a:solidFill>
                    <a:srgbClr val="1E1E49"/>
                  </a:solidFill>
                  <a:latin typeface="Oswald"/>
                  <a:ea typeface="Oswald"/>
                  <a:cs typeface="Oswald"/>
                  <a:sym typeface="Oswald"/>
                </a:rPr>
                <a:t>CHECKING EMAILS DAILY</a:t>
              </a:r>
            </a:p>
          </p:txBody>
        </p:sp>
      </p:grpSp>
      <p:grpSp>
        <p:nvGrpSpPr>
          <p:cNvPr id="5" name="Group 5"/>
          <p:cNvGrpSpPr/>
          <p:nvPr/>
        </p:nvGrpSpPr>
        <p:grpSpPr>
          <a:xfrm>
            <a:off x="229111" y="6766982"/>
            <a:ext cx="4785133" cy="3539580"/>
            <a:chOff x="0" y="0"/>
            <a:chExt cx="6380178" cy="4719440"/>
          </a:xfrm>
        </p:grpSpPr>
        <p:sp>
          <p:nvSpPr>
            <p:cNvPr id="6" name="Freeform 6"/>
            <p:cNvSpPr/>
            <p:nvPr/>
          </p:nvSpPr>
          <p:spPr>
            <a:xfrm>
              <a:off x="0" y="0"/>
              <a:ext cx="6380178" cy="4719440"/>
            </a:xfrm>
            <a:custGeom>
              <a:avLst/>
              <a:gdLst/>
              <a:ahLst/>
              <a:cxnLst/>
              <a:rect l="l" t="t" r="r" b="b"/>
              <a:pathLst>
                <a:path w="6380178" h="4719440">
                  <a:moveTo>
                    <a:pt x="0" y="0"/>
                  </a:moveTo>
                  <a:lnTo>
                    <a:pt x="6380178" y="0"/>
                  </a:lnTo>
                  <a:lnTo>
                    <a:pt x="6380178" y="4719440"/>
                  </a:lnTo>
                  <a:lnTo>
                    <a:pt x="0" y="471944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785700" y="1534675"/>
              <a:ext cx="5026554" cy="1994723"/>
            </a:xfrm>
            <a:prstGeom prst="rect">
              <a:avLst/>
            </a:prstGeom>
          </p:spPr>
          <p:txBody>
            <a:bodyPr lIns="0" tIns="0" rIns="0" bIns="0" rtlCol="0" anchor="t">
              <a:spAutoFit/>
            </a:bodyPr>
            <a:lstStyle/>
            <a:p>
              <a:pPr algn="ctr">
                <a:lnSpc>
                  <a:spcPts val="3823"/>
                </a:lnSpc>
                <a:spcBef>
                  <a:spcPct val="0"/>
                </a:spcBef>
              </a:pPr>
              <a:r>
                <a:rPr lang="en-US" sz="3748">
                  <a:solidFill>
                    <a:srgbClr val="1E1E49"/>
                  </a:solidFill>
                  <a:latin typeface="Oswald"/>
                  <a:ea typeface="Oswald"/>
                  <a:cs typeface="Oswald"/>
                  <a:sym typeface="Oswald"/>
                </a:rPr>
                <a:t>COLLABORATING WITH COMMUNITY PARTNERS</a:t>
              </a:r>
            </a:p>
          </p:txBody>
        </p:sp>
      </p:grpSp>
      <p:grpSp>
        <p:nvGrpSpPr>
          <p:cNvPr id="8" name="Group 8"/>
          <p:cNvGrpSpPr/>
          <p:nvPr/>
        </p:nvGrpSpPr>
        <p:grpSpPr>
          <a:xfrm>
            <a:off x="7014830" y="7231742"/>
            <a:ext cx="5650120" cy="3074820"/>
            <a:chOff x="0" y="0"/>
            <a:chExt cx="7533493" cy="4099760"/>
          </a:xfrm>
        </p:grpSpPr>
        <p:sp>
          <p:nvSpPr>
            <p:cNvPr id="9" name="Freeform 9"/>
            <p:cNvSpPr/>
            <p:nvPr/>
          </p:nvSpPr>
          <p:spPr>
            <a:xfrm>
              <a:off x="265398" y="0"/>
              <a:ext cx="7002696" cy="4099760"/>
            </a:xfrm>
            <a:custGeom>
              <a:avLst/>
              <a:gdLst/>
              <a:ahLst/>
              <a:cxnLst/>
              <a:rect l="l" t="t" r="r" b="b"/>
              <a:pathLst>
                <a:path w="7002696" h="4099760">
                  <a:moveTo>
                    <a:pt x="0" y="0"/>
                  </a:moveTo>
                  <a:lnTo>
                    <a:pt x="7002697" y="0"/>
                  </a:lnTo>
                  <a:lnTo>
                    <a:pt x="7002697" y="4099760"/>
                  </a:lnTo>
                  <a:lnTo>
                    <a:pt x="0" y="409976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0" y="1166069"/>
              <a:ext cx="7533493" cy="1862873"/>
            </a:xfrm>
            <a:prstGeom prst="rect">
              <a:avLst/>
            </a:prstGeom>
          </p:spPr>
          <p:txBody>
            <a:bodyPr lIns="0" tIns="0" rIns="0" bIns="0" rtlCol="0" anchor="t">
              <a:spAutoFit/>
            </a:bodyPr>
            <a:lstStyle/>
            <a:p>
              <a:pPr algn="ctr">
                <a:lnSpc>
                  <a:spcPts val="5325"/>
                </a:lnSpc>
                <a:spcBef>
                  <a:spcPct val="0"/>
                </a:spcBef>
              </a:pPr>
              <a:r>
                <a:rPr lang="en-US" sz="5221">
                  <a:solidFill>
                    <a:srgbClr val="1E1E49"/>
                  </a:solidFill>
                  <a:latin typeface="Oswald"/>
                  <a:ea typeface="Oswald"/>
                  <a:cs typeface="Oswald"/>
                  <a:sym typeface="Oswald"/>
                </a:rPr>
                <a:t>NOT ADOPTING A SAVIOR MENTALITY</a:t>
              </a:r>
            </a:p>
          </p:txBody>
        </p:sp>
      </p:grpSp>
      <p:grpSp>
        <p:nvGrpSpPr>
          <p:cNvPr id="11" name="Group 11"/>
          <p:cNvGrpSpPr/>
          <p:nvPr/>
        </p:nvGrpSpPr>
        <p:grpSpPr>
          <a:xfrm>
            <a:off x="6054349" y="1709103"/>
            <a:ext cx="5616286" cy="2422893"/>
            <a:chOff x="0" y="0"/>
            <a:chExt cx="7488381" cy="3230525"/>
          </a:xfrm>
        </p:grpSpPr>
        <p:sp>
          <p:nvSpPr>
            <p:cNvPr id="12" name="Freeform 12"/>
            <p:cNvSpPr/>
            <p:nvPr/>
          </p:nvSpPr>
          <p:spPr>
            <a:xfrm>
              <a:off x="0" y="0"/>
              <a:ext cx="7488381" cy="3230525"/>
            </a:xfrm>
            <a:custGeom>
              <a:avLst/>
              <a:gdLst/>
              <a:ahLst/>
              <a:cxnLst/>
              <a:rect l="l" t="t" r="r" b="b"/>
              <a:pathLst>
                <a:path w="7488381" h="3230525">
                  <a:moveTo>
                    <a:pt x="0" y="0"/>
                  </a:moveTo>
                  <a:lnTo>
                    <a:pt x="7488381" y="0"/>
                  </a:lnTo>
                  <a:lnTo>
                    <a:pt x="7488381" y="3230525"/>
                  </a:lnTo>
                  <a:lnTo>
                    <a:pt x="0" y="323052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1760449" y="1105906"/>
              <a:ext cx="4652566" cy="1665732"/>
            </a:xfrm>
            <a:prstGeom prst="rect">
              <a:avLst/>
            </a:prstGeom>
          </p:spPr>
          <p:txBody>
            <a:bodyPr lIns="0" tIns="0" rIns="0" bIns="0" rtlCol="0" anchor="t">
              <a:spAutoFit/>
            </a:bodyPr>
            <a:lstStyle/>
            <a:p>
              <a:pPr algn="ctr">
                <a:lnSpc>
                  <a:spcPts val="4743"/>
                </a:lnSpc>
                <a:spcBef>
                  <a:spcPct val="0"/>
                </a:spcBef>
              </a:pPr>
              <a:r>
                <a:rPr lang="en-US" sz="4650">
                  <a:solidFill>
                    <a:srgbClr val="1E1E49"/>
                  </a:solidFill>
                  <a:latin typeface="Oswald"/>
                  <a:ea typeface="Oswald"/>
                  <a:cs typeface="Oswald"/>
                  <a:sym typeface="Oswald"/>
                </a:rPr>
                <a:t>BUILDING RELATIONSHIPS</a:t>
              </a:r>
            </a:p>
          </p:txBody>
        </p:sp>
      </p:grpSp>
      <p:grpSp>
        <p:nvGrpSpPr>
          <p:cNvPr id="14" name="Group 14"/>
          <p:cNvGrpSpPr/>
          <p:nvPr/>
        </p:nvGrpSpPr>
        <p:grpSpPr>
          <a:xfrm>
            <a:off x="10869706" y="3712834"/>
            <a:ext cx="4099141" cy="4114800"/>
            <a:chOff x="0" y="0"/>
            <a:chExt cx="5465522" cy="5486400"/>
          </a:xfrm>
        </p:grpSpPr>
        <p:sp>
          <p:nvSpPr>
            <p:cNvPr id="15" name="Freeform 15"/>
            <p:cNvSpPr/>
            <p:nvPr/>
          </p:nvSpPr>
          <p:spPr>
            <a:xfrm>
              <a:off x="0" y="0"/>
              <a:ext cx="5465522" cy="5486400"/>
            </a:xfrm>
            <a:custGeom>
              <a:avLst/>
              <a:gdLst/>
              <a:ahLst/>
              <a:cxnLst/>
              <a:rect l="l" t="t" r="r" b="b"/>
              <a:pathLst>
                <a:path w="5465522" h="5486400">
                  <a:moveTo>
                    <a:pt x="0" y="0"/>
                  </a:moveTo>
                  <a:lnTo>
                    <a:pt x="5465522" y="0"/>
                  </a:lnTo>
                  <a:lnTo>
                    <a:pt x="5465522" y="5486400"/>
                  </a:lnTo>
                  <a:lnTo>
                    <a:pt x="0" y="548640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TextBox 16"/>
            <p:cNvSpPr txBox="1"/>
            <p:nvPr/>
          </p:nvSpPr>
          <p:spPr>
            <a:xfrm>
              <a:off x="219739" y="1767311"/>
              <a:ext cx="5026044" cy="1622934"/>
            </a:xfrm>
            <a:prstGeom prst="rect">
              <a:avLst/>
            </a:prstGeom>
          </p:spPr>
          <p:txBody>
            <a:bodyPr lIns="0" tIns="0" rIns="0" bIns="0" rtlCol="0" anchor="t">
              <a:spAutoFit/>
            </a:bodyPr>
            <a:lstStyle/>
            <a:p>
              <a:pPr algn="ctr">
                <a:lnSpc>
                  <a:spcPts val="4647"/>
                </a:lnSpc>
                <a:spcBef>
                  <a:spcPct val="0"/>
                </a:spcBef>
              </a:pPr>
              <a:r>
                <a:rPr lang="en-US" sz="4555">
                  <a:solidFill>
                    <a:srgbClr val="1E1E49"/>
                  </a:solidFill>
                  <a:latin typeface="Oswald"/>
                  <a:ea typeface="Oswald"/>
                  <a:cs typeface="Oswald"/>
                  <a:sym typeface="Oswald"/>
                </a:rPr>
                <a:t>COMMUNICATING EFFECTIVELY</a:t>
              </a:r>
            </a:p>
          </p:txBody>
        </p:sp>
      </p:grpSp>
      <p:grpSp>
        <p:nvGrpSpPr>
          <p:cNvPr id="17" name="Group 17"/>
          <p:cNvGrpSpPr/>
          <p:nvPr/>
        </p:nvGrpSpPr>
        <p:grpSpPr>
          <a:xfrm>
            <a:off x="14790677" y="1903095"/>
            <a:ext cx="3276468" cy="3755193"/>
            <a:chOff x="0" y="0"/>
            <a:chExt cx="4368624" cy="5006924"/>
          </a:xfrm>
        </p:grpSpPr>
        <p:sp>
          <p:nvSpPr>
            <p:cNvPr id="18" name="Freeform 18"/>
            <p:cNvSpPr/>
            <p:nvPr/>
          </p:nvSpPr>
          <p:spPr>
            <a:xfrm>
              <a:off x="0" y="0"/>
              <a:ext cx="4368624" cy="5006924"/>
            </a:xfrm>
            <a:custGeom>
              <a:avLst/>
              <a:gdLst/>
              <a:ahLst/>
              <a:cxnLst/>
              <a:rect l="l" t="t" r="r" b="b"/>
              <a:pathLst>
                <a:path w="4368624" h="5006924">
                  <a:moveTo>
                    <a:pt x="0" y="0"/>
                  </a:moveTo>
                  <a:lnTo>
                    <a:pt x="4368624" y="0"/>
                  </a:lnTo>
                  <a:lnTo>
                    <a:pt x="4368624" y="5006924"/>
                  </a:lnTo>
                  <a:lnTo>
                    <a:pt x="0" y="500692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TextBox 19"/>
            <p:cNvSpPr txBox="1"/>
            <p:nvPr/>
          </p:nvSpPr>
          <p:spPr>
            <a:xfrm>
              <a:off x="567724" y="1691462"/>
              <a:ext cx="3233176" cy="2463956"/>
            </a:xfrm>
            <a:prstGeom prst="rect">
              <a:avLst/>
            </a:prstGeom>
          </p:spPr>
          <p:txBody>
            <a:bodyPr lIns="0" tIns="0" rIns="0" bIns="0" rtlCol="0" anchor="t">
              <a:spAutoFit/>
            </a:bodyPr>
            <a:lstStyle/>
            <a:p>
              <a:pPr algn="ctr">
                <a:lnSpc>
                  <a:spcPts val="4733"/>
                </a:lnSpc>
                <a:spcBef>
                  <a:spcPct val="0"/>
                </a:spcBef>
              </a:pPr>
              <a:r>
                <a:rPr lang="en-US" sz="4641">
                  <a:solidFill>
                    <a:srgbClr val="1E1E49"/>
                  </a:solidFill>
                  <a:latin typeface="Oswald"/>
                  <a:ea typeface="Oswald"/>
                  <a:cs typeface="Oswald"/>
                  <a:sym typeface="Oswald"/>
                </a:rPr>
                <a:t>LIMITING PHONE USAGE</a:t>
              </a:r>
            </a:p>
          </p:txBody>
        </p:sp>
      </p:grpSp>
      <p:sp>
        <p:nvSpPr>
          <p:cNvPr id="20" name="Freeform 20"/>
          <p:cNvSpPr/>
          <p:nvPr/>
        </p:nvSpPr>
        <p:spPr>
          <a:xfrm>
            <a:off x="13917576" y="7077505"/>
            <a:ext cx="4370424" cy="3229057"/>
          </a:xfrm>
          <a:custGeom>
            <a:avLst/>
            <a:gdLst/>
            <a:ahLst/>
            <a:cxnLst/>
            <a:rect l="l" t="t" r="r" b="b"/>
            <a:pathLst>
              <a:path w="4370424" h="3229057">
                <a:moveTo>
                  <a:pt x="0" y="0"/>
                </a:moveTo>
                <a:lnTo>
                  <a:pt x="4370424" y="0"/>
                </a:lnTo>
                <a:lnTo>
                  <a:pt x="4370424" y="3229057"/>
                </a:lnTo>
                <a:lnTo>
                  <a:pt x="0" y="3229057"/>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TextBox 21"/>
          <p:cNvSpPr txBox="1"/>
          <p:nvPr/>
        </p:nvSpPr>
        <p:spPr>
          <a:xfrm>
            <a:off x="309633" y="354330"/>
            <a:ext cx="17668734" cy="1548764"/>
          </a:xfrm>
          <a:prstGeom prst="rect">
            <a:avLst/>
          </a:prstGeom>
        </p:spPr>
        <p:txBody>
          <a:bodyPr lIns="0" tIns="0" rIns="0" bIns="0" rtlCol="0" anchor="t">
            <a:spAutoFit/>
          </a:bodyPr>
          <a:lstStyle/>
          <a:p>
            <a:pPr algn="l">
              <a:lnSpc>
                <a:spcPts val="11729"/>
              </a:lnSpc>
            </a:pPr>
            <a:r>
              <a:rPr lang="en-US" sz="11499">
                <a:solidFill>
                  <a:srgbClr val="1E1E49"/>
                </a:solidFill>
                <a:latin typeface="Oswald"/>
                <a:ea typeface="Oswald"/>
                <a:cs typeface="Oswald"/>
                <a:sym typeface="Oswald"/>
              </a:rPr>
              <a:t>BEST PRACTICES FOR STUDENTS</a:t>
            </a:r>
          </a:p>
        </p:txBody>
      </p:sp>
      <p:sp>
        <p:nvSpPr>
          <p:cNvPr id="22" name="TextBox 22"/>
          <p:cNvSpPr txBox="1"/>
          <p:nvPr/>
        </p:nvSpPr>
        <p:spPr>
          <a:xfrm>
            <a:off x="13855901" y="8567103"/>
            <a:ext cx="5146020" cy="1439544"/>
          </a:xfrm>
          <a:prstGeom prst="rect">
            <a:avLst/>
          </a:prstGeom>
        </p:spPr>
        <p:txBody>
          <a:bodyPr lIns="0" tIns="0" rIns="0" bIns="0" rtlCol="0" anchor="t">
            <a:spAutoFit/>
          </a:bodyPr>
          <a:lstStyle/>
          <a:p>
            <a:pPr algn="ctr">
              <a:lnSpc>
                <a:spcPts val="3719"/>
              </a:lnSpc>
              <a:spcBef>
                <a:spcPct val="0"/>
              </a:spcBef>
            </a:pPr>
            <a:r>
              <a:rPr lang="en-US" sz="3646">
                <a:solidFill>
                  <a:srgbClr val="1E1E49"/>
                </a:solidFill>
                <a:latin typeface="Oswald"/>
                <a:ea typeface="Oswald"/>
                <a:cs typeface="Oswald"/>
                <a:sym typeface="Oswald"/>
              </a:rPr>
              <a:t>DEMONSTRATING COMMITMENT AND ENGAGEMENT</a:t>
            </a:r>
          </a:p>
        </p:txBody>
      </p:sp>
      <p:grpSp>
        <p:nvGrpSpPr>
          <p:cNvPr id="23" name="Group 23"/>
          <p:cNvGrpSpPr/>
          <p:nvPr/>
        </p:nvGrpSpPr>
        <p:grpSpPr>
          <a:xfrm>
            <a:off x="4552163" y="4281394"/>
            <a:ext cx="4925334" cy="3546240"/>
            <a:chOff x="0" y="0"/>
            <a:chExt cx="6567111" cy="4728320"/>
          </a:xfrm>
        </p:grpSpPr>
        <p:sp>
          <p:nvSpPr>
            <p:cNvPr id="24" name="Freeform 24"/>
            <p:cNvSpPr/>
            <p:nvPr/>
          </p:nvSpPr>
          <p:spPr>
            <a:xfrm>
              <a:off x="0" y="0"/>
              <a:ext cx="6567111" cy="4728320"/>
            </a:xfrm>
            <a:custGeom>
              <a:avLst/>
              <a:gdLst/>
              <a:ahLst/>
              <a:cxnLst/>
              <a:rect l="l" t="t" r="r" b="b"/>
              <a:pathLst>
                <a:path w="6567111" h="4728320">
                  <a:moveTo>
                    <a:pt x="0" y="0"/>
                  </a:moveTo>
                  <a:lnTo>
                    <a:pt x="6567111" y="0"/>
                  </a:lnTo>
                  <a:lnTo>
                    <a:pt x="6567111" y="4728320"/>
                  </a:lnTo>
                  <a:lnTo>
                    <a:pt x="0" y="4728320"/>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5" name="TextBox 25"/>
            <p:cNvSpPr txBox="1"/>
            <p:nvPr/>
          </p:nvSpPr>
          <p:spPr>
            <a:xfrm>
              <a:off x="712919" y="1086493"/>
              <a:ext cx="5141274" cy="2641058"/>
            </a:xfrm>
            <a:prstGeom prst="rect">
              <a:avLst/>
            </a:prstGeom>
          </p:spPr>
          <p:txBody>
            <a:bodyPr lIns="0" tIns="0" rIns="0" bIns="0" rtlCol="0" anchor="t">
              <a:spAutoFit/>
            </a:bodyPr>
            <a:lstStyle/>
            <a:p>
              <a:pPr algn="ctr">
                <a:lnSpc>
                  <a:spcPts val="5081"/>
                </a:lnSpc>
                <a:spcBef>
                  <a:spcPct val="0"/>
                </a:spcBef>
              </a:pPr>
              <a:r>
                <a:rPr lang="en-US" sz="4982">
                  <a:solidFill>
                    <a:srgbClr val="1E1E49"/>
                  </a:solidFill>
                  <a:latin typeface="Oswald"/>
                  <a:ea typeface="Oswald"/>
                  <a:cs typeface="Oswald"/>
                  <a:sym typeface="Oswald"/>
                </a:rPr>
                <a:t>MAINTAINING A POSITIVE ATTITUDE</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sp>
        <p:nvSpPr>
          <p:cNvPr id="2" name="Freeform 2"/>
          <p:cNvSpPr/>
          <p:nvPr/>
        </p:nvSpPr>
        <p:spPr>
          <a:xfrm>
            <a:off x="10747388" y="1563758"/>
            <a:ext cx="7984902" cy="7694542"/>
          </a:xfrm>
          <a:custGeom>
            <a:avLst/>
            <a:gdLst/>
            <a:ahLst/>
            <a:cxnLst/>
            <a:rect l="l" t="t" r="r" b="b"/>
            <a:pathLst>
              <a:path w="7984902" h="7694542">
                <a:moveTo>
                  <a:pt x="0" y="0"/>
                </a:moveTo>
                <a:lnTo>
                  <a:pt x="7984902" y="0"/>
                </a:lnTo>
                <a:lnTo>
                  <a:pt x="7984902" y="7694542"/>
                </a:lnTo>
                <a:lnTo>
                  <a:pt x="0" y="769454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TextBox 3"/>
          <p:cNvSpPr txBox="1"/>
          <p:nvPr/>
        </p:nvSpPr>
        <p:spPr>
          <a:xfrm>
            <a:off x="390664" y="1995696"/>
            <a:ext cx="11449808" cy="6766224"/>
          </a:xfrm>
          <a:prstGeom prst="rect">
            <a:avLst/>
          </a:prstGeom>
        </p:spPr>
        <p:txBody>
          <a:bodyPr lIns="0" tIns="0" rIns="0" bIns="0" rtlCol="0" anchor="t">
            <a:spAutoFit/>
          </a:bodyPr>
          <a:lstStyle/>
          <a:p>
            <a:pPr marL="1184910" lvl="1" indent="-592455" algn="l">
              <a:lnSpc>
                <a:spcPts val="7683"/>
              </a:lnSpc>
              <a:buFont typeface="Arial"/>
              <a:buChar char="•"/>
            </a:pPr>
            <a:r>
              <a:rPr lang="en-US" sz="5488">
                <a:solidFill>
                  <a:srgbClr val="1E1E49"/>
                </a:solidFill>
                <a:latin typeface="Gotham"/>
                <a:ea typeface="Gotham"/>
                <a:cs typeface="Gotham"/>
                <a:sym typeface="Gotham"/>
              </a:rPr>
              <a:t>Watch the instructional video on MUEngage on the Service Learning Website.​</a:t>
            </a:r>
          </a:p>
          <a:p>
            <a:pPr algn="l">
              <a:lnSpc>
                <a:spcPts val="7683"/>
              </a:lnSpc>
            </a:pPr>
            <a:endParaRPr lang="en-US" sz="5488">
              <a:solidFill>
                <a:srgbClr val="1E1E49"/>
              </a:solidFill>
              <a:latin typeface="Gotham"/>
              <a:ea typeface="Gotham"/>
              <a:cs typeface="Gotham"/>
              <a:sym typeface="Gotham"/>
            </a:endParaRPr>
          </a:p>
          <a:p>
            <a:pPr marL="1184910" lvl="1" indent="-592455" algn="l">
              <a:lnSpc>
                <a:spcPts val="7683"/>
              </a:lnSpc>
              <a:buFont typeface="Arial"/>
              <a:buChar char="•"/>
            </a:pPr>
            <a:r>
              <a:rPr lang="en-US" sz="5488">
                <a:solidFill>
                  <a:srgbClr val="1E1E49"/>
                </a:solidFill>
                <a:latin typeface="Gotham"/>
                <a:ea typeface="Gotham"/>
                <a:cs typeface="Gotham"/>
                <a:sym typeface="Gotham"/>
              </a:rPr>
              <a:t>Reach out to the Service Learning staff with any questions as soon as possible​</a:t>
            </a:r>
          </a:p>
        </p:txBody>
      </p:sp>
      <p:sp>
        <p:nvSpPr>
          <p:cNvPr id="4" name="TextBox 4"/>
          <p:cNvSpPr txBox="1"/>
          <p:nvPr/>
        </p:nvSpPr>
        <p:spPr>
          <a:xfrm>
            <a:off x="390664" y="348424"/>
            <a:ext cx="14839340" cy="1548766"/>
          </a:xfrm>
          <a:prstGeom prst="rect">
            <a:avLst/>
          </a:prstGeom>
        </p:spPr>
        <p:txBody>
          <a:bodyPr lIns="0" tIns="0" rIns="0" bIns="0" rtlCol="0" anchor="t">
            <a:spAutoFit/>
          </a:bodyPr>
          <a:lstStyle/>
          <a:p>
            <a:pPr algn="l">
              <a:lnSpc>
                <a:spcPts val="11730"/>
              </a:lnSpc>
            </a:pPr>
            <a:r>
              <a:rPr lang="en-US" sz="11500">
                <a:solidFill>
                  <a:srgbClr val="1E1E49"/>
                </a:solidFill>
                <a:latin typeface="Oswald"/>
                <a:ea typeface="Oswald"/>
                <a:cs typeface="Oswald"/>
                <a:sym typeface="Oswald"/>
              </a:rPr>
              <a:t>STILL CONFUSED?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sp>
        <p:nvSpPr>
          <p:cNvPr id="2" name="TextBox 2"/>
          <p:cNvSpPr txBox="1"/>
          <p:nvPr/>
        </p:nvSpPr>
        <p:spPr>
          <a:xfrm>
            <a:off x="1318999" y="1803740"/>
            <a:ext cx="9721050" cy="9361457"/>
          </a:xfrm>
          <a:prstGeom prst="rect">
            <a:avLst/>
          </a:prstGeom>
        </p:spPr>
        <p:txBody>
          <a:bodyPr lIns="0" tIns="0" rIns="0" bIns="0" rtlCol="0" anchor="t">
            <a:spAutoFit/>
          </a:bodyPr>
          <a:lstStyle/>
          <a:p>
            <a:pPr algn="l">
              <a:lnSpc>
                <a:spcPts val="5040"/>
              </a:lnSpc>
            </a:pPr>
            <a:r>
              <a:rPr lang="en-US" sz="3600">
                <a:solidFill>
                  <a:srgbClr val="1E1E49"/>
                </a:solidFill>
                <a:latin typeface="Gotham"/>
                <a:ea typeface="Gotham"/>
                <a:cs typeface="Gotham"/>
                <a:sym typeface="Gotham"/>
              </a:rPr>
              <a:t>Instagram:</a:t>
            </a:r>
          </a:p>
          <a:p>
            <a:pPr marL="777240" lvl="1" indent="-388620" algn="l">
              <a:lnSpc>
                <a:spcPts val="5040"/>
              </a:lnSpc>
              <a:buFont typeface="Arial"/>
              <a:buChar char="•"/>
            </a:pPr>
            <a:r>
              <a:rPr lang="en-US" sz="3600">
                <a:solidFill>
                  <a:srgbClr val="1E1E49"/>
                </a:solidFill>
                <a:latin typeface="Gotham"/>
                <a:ea typeface="Gotham"/>
                <a:cs typeface="Gotham"/>
                <a:sym typeface="Gotham"/>
              </a:rPr>
              <a:t>@mu.servicelearning</a:t>
            </a:r>
          </a:p>
          <a:p>
            <a:pPr algn="l">
              <a:lnSpc>
                <a:spcPts val="5040"/>
              </a:lnSpc>
            </a:pPr>
            <a:endParaRPr lang="en-US" sz="3600">
              <a:solidFill>
                <a:srgbClr val="1E1E49"/>
              </a:solidFill>
              <a:latin typeface="Gotham"/>
              <a:ea typeface="Gotham"/>
              <a:cs typeface="Gotham"/>
              <a:sym typeface="Gotham"/>
            </a:endParaRPr>
          </a:p>
          <a:p>
            <a:pPr algn="l">
              <a:lnSpc>
                <a:spcPts val="5040"/>
              </a:lnSpc>
            </a:pPr>
            <a:r>
              <a:rPr lang="en-US" sz="3600">
                <a:solidFill>
                  <a:srgbClr val="1E1E49"/>
                </a:solidFill>
                <a:latin typeface="Gotham"/>
                <a:ea typeface="Gotham"/>
                <a:cs typeface="Gotham"/>
                <a:sym typeface="Gotham"/>
              </a:rPr>
              <a:t>General Email:</a:t>
            </a:r>
          </a:p>
          <a:p>
            <a:pPr marL="777240" lvl="1" indent="-388620" algn="l">
              <a:lnSpc>
                <a:spcPts val="5040"/>
              </a:lnSpc>
              <a:buFont typeface="Arial"/>
              <a:buChar char="•"/>
            </a:pPr>
            <a:r>
              <a:rPr lang="en-US" sz="3600">
                <a:solidFill>
                  <a:srgbClr val="1E1E49"/>
                </a:solidFill>
                <a:latin typeface="Gotham"/>
                <a:ea typeface="Gotham"/>
                <a:cs typeface="Gotham"/>
                <a:sym typeface="Gotham"/>
              </a:rPr>
              <a:t>servicelearning@marquette.edu</a:t>
            </a:r>
          </a:p>
          <a:p>
            <a:pPr algn="l">
              <a:lnSpc>
                <a:spcPts val="5040"/>
              </a:lnSpc>
            </a:pPr>
            <a:endParaRPr lang="en-US" sz="3600">
              <a:solidFill>
                <a:srgbClr val="1E1E49"/>
              </a:solidFill>
              <a:latin typeface="Gotham"/>
              <a:ea typeface="Gotham"/>
              <a:cs typeface="Gotham"/>
              <a:sym typeface="Gotham"/>
            </a:endParaRPr>
          </a:p>
          <a:p>
            <a:pPr algn="l">
              <a:lnSpc>
                <a:spcPts val="5040"/>
              </a:lnSpc>
            </a:pPr>
            <a:r>
              <a:rPr lang="en-US" sz="3600">
                <a:solidFill>
                  <a:srgbClr val="1E1E49"/>
                </a:solidFill>
                <a:latin typeface="Gotham"/>
                <a:ea typeface="Gotham"/>
                <a:cs typeface="Gotham"/>
                <a:sym typeface="Gotham"/>
              </a:rPr>
              <a:t>Phone Numbers:</a:t>
            </a:r>
          </a:p>
          <a:p>
            <a:pPr marL="777240" lvl="1" indent="-388620" algn="l">
              <a:lnSpc>
                <a:spcPts val="5040"/>
              </a:lnSpc>
              <a:buFont typeface="Arial"/>
              <a:buChar char="•"/>
            </a:pPr>
            <a:r>
              <a:rPr lang="en-US" sz="3600">
                <a:solidFill>
                  <a:srgbClr val="1E1E49"/>
                </a:solidFill>
                <a:latin typeface="Gotham"/>
                <a:ea typeface="Gotham"/>
                <a:cs typeface="Gotham"/>
                <a:sym typeface="Gotham"/>
              </a:rPr>
              <a:t>414-288-3262</a:t>
            </a:r>
          </a:p>
          <a:p>
            <a:pPr marL="777240" lvl="1" indent="-388620" algn="l">
              <a:lnSpc>
                <a:spcPts val="5040"/>
              </a:lnSpc>
              <a:buFont typeface="Arial"/>
              <a:buChar char="•"/>
            </a:pPr>
            <a:r>
              <a:rPr lang="en-US" sz="3600">
                <a:solidFill>
                  <a:srgbClr val="1E1E49"/>
                </a:solidFill>
                <a:latin typeface="Gotham"/>
                <a:ea typeface="Gotham"/>
                <a:cs typeface="Gotham"/>
                <a:sym typeface="Gotham"/>
              </a:rPr>
              <a:t>414-288-3264</a:t>
            </a:r>
          </a:p>
          <a:p>
            <a:pPr algn="l">
              <a:lnSpc>
                <a:spcPts val="5040"/>
              </a:lnSpc>
            </a:pPr>
            <a:endParaRPr lang="en-US" sz="3600">
              <a:solidFill>
                <a:srgbClr val="1E1E49"/>
              </a:solidFill>
              <a:latin typeface="Gotham"/>
              <a:ea typeface="Gotham"/>
              <a:cs typeface="Gotham"/>
              <a:sym typeface="Gotham"/>
            </a:endParaRPr>
          </a:p>
          <a:p>
            <a:pPr algn="l">
              <a:lnSpc>
                <a:spcPts val="5040"/>
              </a:lnSpc>
            </a:pPr>
            <a:r>
              <a:rPr lang="en-US" sz="3600">
                <a:solidFill>
                  <a:srgbClr val="1E1E49"/>
                </a:solidFill>
                <a:latin typeface="Gotham"/>
                <a:ea typeface="Gotham"/>
                <a:cs typeface="Gotham"/>
                <a:sym typeface="Gotham"/>
              </a:rPr>
              <a:t>Staff Contact Information:</a:t>
            </a:r>
          </a:p>
          <a:p>
            <a:pPr marL="777240" lvl="1" indent="-388620" algn="l">
              <a:lnSpc>
                <a:spcPts val="5040"/>
              </a:lnSpc>
              <a:buFont typeface="Arial"/>
              <a:buChar char="•"/>
            </a:pPr>
            <a:r>
              <a:rPr lang="en-US" sz="3600" u="sng">
                <a:solidFill>
                  <a:srgbClr val="1E1E49"/>
                </a:solidFill>
                <a:latin typeface="Gotham"/>
                <a:ea typeface="Gotham"/>
                <a:cs typeface="Gotham"/>
                <a:sym typeface="Gotham"/>
                <a:hlinkClick r:id="rId2" tooltip="https://www.marquette.edu/service-learning/about-us.php"/>
              </a:rPr>
              <a:t> https://www.marquette.edu/service-learning/about-us.php</a:t>
            </a:r>
          </a:p>
          <a:p>
            <a:pPr algn="l">
              <a:lnSpc>
                <a:spcPts val="3961"/>
              </a:lnSpc>
            </a:pPr>
            <a:endParaRPr lang="en-US" sz="3600" u="sng">
              <a:solidFill>
                <a:srgbClr val="1E1E49"/>
              </a:solidFill>
              <a:latin typeface="Gotham"/>
              <a:ea typeface="Gotham"/>
              <a:cs typeface="Gotham"/>
              <a:sym typeface="Gotham"/>
              <a:hlinkClick r:id="rId2" tooltip="https://www.marquette.edu/service-learning/about-us.php"/>
            </a:endParaRPr>
          </a:p>
          <a:p>
            <a:pPr algn="l">
              <a:lnSpc>
                <a:spcPts val="4588"/>
              </a:lnSpc>
            </a:pPr>
            <a:endParaRPr lang="en-US" sz="3600" u="sng">
              <a:solidFill>
                <a:srgbClr val="1E1E49"/>
              </a:solidFill>
              <a:latin typeface="Gotham"/>
              <a:ea typeface="Gotham"/>
              <a:cs typeface="Gotham"/>
              <a:sym typeface="Gotham"/>
              <a:hlinkClick r:id="rId2" tooltip="https://www.marquette.edu/service-learning/about-us.php"/>
            </a:endParaRPr>
          </a:p>
        </p:txBody>
      </p:sp>
      <p:sp>
        <p:nvSpPr>
          <p:cNvPr id="3" name="Freeform 3"/>
          <p:cNvSpPr/>
          <p:nvPr/>
        </p:nvSpPr>
        <p:spPr>
          <a:xfrm>
            <a:off x="11366677" y="1022795"/>
            <a:ext cx="5447671" cy="5447671"/>
          </a:xfrm>
          <a:custGeom>
            <a:avLst/>
            <a:gdLst/>
            <a:ahLst/>
            <a:cxnLst/>
            <a:rect l="l" t="t" r="r" b="b"/>
            <a:pathLst>
              <a:path w="5447671" h="5447671">
                <a:moveTo>
                  <a:pt x="0" y="0"/>
                </a:moveTo>
                <a:lnTo>
                  <a:pt x="5447671" y="0"/>
                </a:lnTo>
                <a:lnTo>
                  <a:pt x="5447671" y="5447671"/>
                </a:lnTo>
                <a:lnTo>
                  <a:pt x="0" y="544767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2268642" y="6997356"/>
            <a:ext cx="3643742" cy="2154362"/>
          </a:xfrm>
          <a:custGeom>
            <a:avLst/>
            <a:gdLst/>
            <a:ahLst/>
            <a:cxnLst/>
            <a:rect l="l" t="t" r="r" b="b"/>
            <a:pathLst>
              <a:path w="3643742" h="2154362">
                <a:moveTo>
                  <a:pt x="0" y="0"/>
                </a:moveTo>
                <a:lnTo>
                  <a:pt x="3643742" y="0"/>
                </a:lnTo>
                <a:lnTo>
                  <a:pt x="3643742" y="2154363"/>
                </a:lnTo>
                <a:lnTo>
                  <a:pt x="0" y="215436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390664" y="348424"/>
            <a:ext cx="14839340" cy="1548766"/>
          </a:xfrm>
          <a:prstGeom prst="rect">
            <a:avLst/>
          </a:prstGeom>
        </p:spPr>
        <p:txBody>
          <a:bodyPr lIns="0" tIns="0" rIns="0" bIns="0" rtlCol="0" anchor="t">
            <a:spAutoFit/>
          </a:bodyPr>
          <a:lstStyle/>
          <a:p>
            <a:pPr algn="l">
              <a:lnSpc>
                <a:spcPts val="11730"/>
              </a:lnSpc>
            </a:pPr>
            <a:r>
              <a:rPr lang="en-US" sz="11500">
                <a:solidFill>
                  <a:srgbClr val="1E1E49"/>
                </a:solidFill>
                <a:latin typeface="Oswald"/>
                <a:ea typeface="Oswald"/>
                <a:cs typeface="Oswald"/>
                <a:sym typeface="Oswald"/>
              </a:rPr>
              <a:t>NEED MORE INFO?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317761" y="566737"/>
          <a:ext cx="17652479" cy="9572625"/>
        </p:xfrm>
        <a:graphic>
          <a:graphicData uri="http://schemas.openxmlformats.org/drawingml/2006/table">
            <a:tbl>
              <a:tblPr/>
              <a:tblGrid>
                <a:gridCol w="4334082">
                  <a:extLst>
                    <a:ext uri="{9D8B030D-6E8A-4147-A177-3AD203B41FA5}">
                      <a16:colId xmlns:a16="http://schemas.microsoft.com/office/drawing/2014/main" val="20000"/>
                    </a:ext>
                  </a:extLst>
                </a:gridCol>
                <a:gridCol w="13318397">
                  <a:extLst>
                    <a:ext uri="{9D8B030D-6E8A-4147-A177-3AD203B41FA5}">
                      <a16:colId xmlns:a16="http://schemas.microsoft.com/office/drawing/2014/main" val="20001"/>
                    </a:ext>
                  </a:extLst>
                </a:gridCol>
              </a:tblGrid>
              <a:tr h="1605286">
                <a:tc>
                  <a:txBody>
                    <a:bodyPr/>
                    <a:lstStyle/>
                    <a:p>
                      <a:pPr algn="l">
                        <a:lnSpc>
                          <a:spcPts val="4480"/>
                        </a:lnSpc>
                        <a:defRPr/>
                      </a:pPr>
                      <a:r>
                        <a:rPr lang="en-US" sz="3200" b="1">
                          <a:solidFill>
                            <a:srgbClr val="1E1E49"/>
                          </a:solidFill>
                          <a:latin typeface="Gotham Bold"/>
                          <a:ea typeface="Gotham Bold"/>
                          <a:cs typeface="Gotham Bold"/>
                          <a:sym typeface="Gotham Bold"/>
                        </a:rPr>
                        <a:t>What is service learning?</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DC62"/>
                    </a:solidFill>
                  </a:tcPr>
                </a:tc>
                <a:tc>
                  <a:txBody>
                    <a:bodyPr/>
                    <a:lstStyle/>
                    <a:p>
                      <a:pPr algn="l">
                        <a:lnSpc>
                          <a:spcPts val="2800"/>
                        </a:lnSpc>
                        <a:defRPr/>
                      </a:pPr>
                      <a:r>
                        <a:rPr lang="en-US" sz="2000">
                          <a:solidFill>
                            <a:srgbClr val="1E1E49"/>
                          </a:solidFill>
                          <a:latin typeface="Gotham"/>
                          <a:ea typeface="Gotham"/>
                          <a:cs typeface="Gotham"/>
                          <a:sym typeface="Gotham"/>
                        </a:rPr>
                        <a:t>Service learning allows students to engage with community-based organizations that directly relate to their academic coursework, creating a space for students to integrate classroom knowledge with practical experience to grow both their understanding and application of their course</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DC62"/>
                    </a:solidFill>
                  </a:tcPr>
                </a:tc>
                <a:extLst>
                  <a:ext uri="{0D108BD9-81ED-4DB2-BD59-A6C34878D82A}">
                    <a16:rowId xmlns:a16="http://schemas.microsoft.com/office/drawing/2014/main" val="10000"/>
                  </a:ext>
                </a:extLst>
              </a:tr>
              <a:tr h="2314369">
                <a:tc>
                  <a:txBody>
                    <a:bodyPr/>
                    <a:lstStyle/>
                    <a:p>
                      <a:pPr algn="l">
                        <a:lnSpc>
                          <a:spcPts val="4759"/>
                        </a:lnSpc>
                        <a:defRPr/>
                      </a:pPr>
                      <a:r>
                        <a:rPr lang="en-US" sz="3399" b="1">
                          <a:solidFill>
                            <a:srgbClr val="1E1E49"/>
                          </a:solidFill>
                          <a:latin typeface="Gotham Bold"/>
                          <a:ea typeface="Gotham Bold"/>
                          <a:cs typeface="Gotham Bold"/>
                          <a:sym typeface="Gotham Bold"/>
                        </a:rPr>
                        <a:t>Where do you participate in service learning?</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A4C2DB"/>
                    </a:solidFill>
                  </a:tcPr>
                </a:tc>
                <a:tc>
                  <a:txBody>
                    <a:bodyPr/>
                    <a:lstStyle/>
                    <a:p>
                      <a:pPr algn="l">
                        <a:lnSpc>
                          <a:spcPts val="2800"/>
                        </a:lnSpc>
                        <a:defRPr/>
                      </a:pPr>
                      <a:r>
                        <a:rPr lang="en-US" sz="2000">
                          <a:solidFill>
                            <a:srgbClr val="1E1E49"/>
                          </a:solidFill>
                          <a:latin typeface="Gotham"/>
                          <a:ea typeface="Gotham"/>
                          <a:cs typeface="Gotham"/>
                          <a:sym typeface="Gotham"/>
                        </a:rPr>
                        <a:t>Service learning can take place in various settings, including local communities, nonprofit organizations, schools, and other community-based agencies. We partner with a range of community organizations to provide students with diverse and impactful service opportunities in Milwaukee.</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A4C2DB"/>
                    </a:solidFill>
                  </a:tcPr>
                </a:tc>
                <a:extLst>
                  <a:ext uri="{0D108BD9-81ED-4DB2-BD59-A6C34878D82A}">
                    <a16:rowId xmlns:a16="http://schemas.microsoft.com/office/drawing/2014/main" val="10001"/>
                  </a:ext>
                </a:extLst>
              </a:tr>
              <a:tr h="2314369">
                <a:tc>
                  <a:txBody>
                    <a:bodyPr/>
                    <a:lstStyle/>
                    <a:p>
                      <a:pPr algn="l">
                        <a:lnSpc>
                          <a:spcPts val="4759"/>
                        </a:lnSpc>
                        <a:defRPr/>
                      </a:pPr>
                      <a:r>
                        <a:rPr lang="en-US" sz="3399" b="1">
                          <a:solidFill>
                            <a:srgbClr val="1E1E49"/>
                          </a:solidFill>
                          <a:latin typeface="Gotham Bold"/>
                          <a:ea typeface="Gotham Bold"/>
                          <a:cs typeface="Gotham Bold"/>
                          <a:sym typeface="Gotham Bold"/>
                        </a:rPr>
                        <a:t>What is the purpose of service learning?</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DC62"/>
                    </a:solidFill>
                  </a:tcPr>
                </a:tc>
                <a:tc>
                  <a:txBody>
                    <a:bodyPr/>
                    <a:lstStyle/>
                    <a:p>
                      <a:pPr algn="l">
                        <a:lnSpc>
                          <a:spcPts val="2800"/>
                        </a:lnSpc>
                        <a:defRPr/>
                      </a:pPr>
                      <a:r>
                        <a:rPr lang="en-US" sz="2000">
                          <a:solidFill>
                            <a:srgbClr val="1E1E49"/>
                          </a:solidFill>
                          <a:latin typeface="Gotham"/>
                          <a:ea typeface="Gotham"/>
                          <a:cs typeface="Gotham"/>
                          <a:sym typeface="Gotham"/>
                        </a:rPr>
                        <a:t>The primary focus of Marquette's Service Learning Program is the learning aspect. While the service provided should benefit the community agencies, the program prioritizes placing students in roles where they can directly experience, observe, and practice the concepts they are learning in the classroom. This approach ensures that students gain significant educational value from their service experiences to engage in activities that enrich their academic, professional, and personal growth.</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DC62"/>
                    </a:solidFill>
                  </a:tcPr>
                </a:tc>
                <a:extLst>
                  <a:ext uri="{0D108BD9-81ED-4DB2-BD59-A6C34878D82A}">
                    <a16:rowId xmlns:a16="http://schemas.microsoft.com/office/drawing/2014/main" val="10002"/>
                  </a:ext>
                </a:extLst>
              </a:tr>
              <a:tr h="3338601">
                <a:tc>
                  <a:txBody>
                    <a:bodyPr/>
                    <a:lstStyle/>
                    <a:p>
                      <a:pPr algn="l">
                        <a:lnSpc>
                          <a:spcPts val="4760"/>
                        </a:lnSpc>
                        <a:defRPr/>
                      </a:pPr>
                      <a:r>
                        <a:rPr lang="en-US" sz="3400" b="1">
                          <a:solidFill>
                            <a:srgbClr val="1E1E49"/>
                          </a:solidFill>
                          <a:latin typeface="Gotham Bold"/>
                          <a:ea typeface="Gotham Bold"/>
                          <a:cs typeface="Gotham Bold"/>
                          <a:sym typeface="Gotham Bold"/>
                        </a:rPr>
                        <a:t>What do you gain from service learning?</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A4C2DB"/>
                    </a:solidFill>
                  </a:tcPr>
                </a:tc>
                <a:tc>
                  <a:txBody>
                    <a:bodyPr/>
                    <a:lstStyle/>
                    <a:p>
                      <a:pPr algn="l">
                        <a:lnSpc>
                          <a:spcPts val="2800"/>
                        </a:lnSpc>
                        <a:defRPr/>
                      </a:pPr>
                      <a:r>
                        <a:rPr lang="en-US" sz="2000" u="sng">
                          <a:solidFill>
                            <a:srgbClr val="1E1E49"/>
                          </a:solidFill>
                          <a:latin typeface="Gotham"/>
                          <a:ea typeface="Gotham"/>
                          <a:cs typeface="Gotham"/>
                          <a:sym typeface="Gotham"/>
                        </a:rPr>
                        <a:t>Academic Enhancement:</a:t>
                      </a:r>
                      <a:r>
                        <a:rPr lang="en-US" sz="2000">
                          <a:solidFill>
                            <a:srgbClr val="1E1E49"/>
                          </a:solidFill>
                          <a:latin typeface="Gotham"/>
                          <a:ea typeface="Gotham"/>
                          <a:cs typeface="Gotham"/>
                          <a:sym typeface="Gotham"/>
                        </a:rPr>
                        <a:t> Deepens understanding of course material by applying it in real-world contexts.</a:t>
                      </a:r>
                      <a:endParaRPr lang="en-US" sz="1100"/>
                    </a:p>
                    <a:p>
                      <a:pPr algn="l">
                        <a:lnSpc>
                          <a:spcPts val="2800"/>
                        </a:lnSpc>
                      </a:pPr>
                      <a:r>
                        <a:rPr lang="en-US" sz="2000" u="sng">
                          <a:solidFill>
                            <a:srgbClr val="1E1E49"/>
                          </a:solidFill>
                          <a:latin typeface="Gotham"/>
                          <a:ea typeface="Gotham"/>
                          <a:cs typeface="Gotham"/>
                          <a:sym typeface="Gotham"/>
                        </a:rPr>
                        <a:t>Skill Development:</a:t>
                      </a:r>
                      <a:r>
                        <a:rPr lang="en-US" sz="2000">
                          <a:solidFill>
                            <a:srgbClr val="1E1E49"/>
                          </a:solidFill>
                          <a:latin typeface="Gotham"/>
                          <a:ea typeface="Gotham"/>
                          <a:cs typeface="Gotham"/>
                          <a:sym typeface="Gotham"/>
                        </a:rPr>
                        <a:t> Builds critical skills such as leadership, teamwork, problem-solving, and communication.</a:t>
                      </a:r>
                    </a:p>
                    <a:p>
                      <a:pPr algn="l">
                        <a:lnSpc>
                          <a:spcPts val="2800"/>
                        </a:lnSpc>
                      </a:pPr>
                      <a:r>
                        <a:rPr lang="en-US" sz="2000" u="sng">
                          <a:solidFill>
                            <a:srgbClr val="1E1E49"/>
                          </a:solidFill>
                          <a:latin typeface="Gotham"/>
                          <a:ea typeface="Gotham"/>
                          <a:cs typeface="Gotham"/>
                          <a:sym typeface="Gotham"/>
                        </a:rPr>
                        <a:t>Personal Growth:</a:t>
                      </a:r>
                      <a:r>
                        <a:rPr lang="en-US" sz="2000">
                          <a:solidFill>
                            <a:srgbClr val="1E1E49"/>
                          </a:solidFill>
                          <a:latin typeface="Gotham"/>
                          <a:ea typeface="Gotham"/>
                          <a:cs typeface="Gotham"/>
                          <a:sym typeface="Gotham"/>
                        </a:rPr>
                        <a:t> Encourages self-discovery and personal development.</a:t>
                      </a:r>
                    </a:p>
                    <a:p>
                      <a:pPr algn="l">
                        <a:lnSpc>
                          <a:spcPts val="2800"/>
                        </a:lnSpc>
                      </a:pPr>
                      <a:r>
                        <a:rPr lang="en-US" sz="2000" u="sng">
                          <a:solidFill>
                            <a:srgbClr val="1E1E49"/>
                          </a:solidFill>
                          <a:latin typeface="Gotham"/>
                          <a:ea typeface="Gotham"/>
                          <a:cs typeface="Gotham"/>
                          <a:sym typeface="Gotham"/>
                        </a:rPr>
                        <a:t>Civic Engagement: </a:t>
                      </a:r>
                      <a:r>
                        <a:rPr lang="en-US" sz="2000">
                          <a:solidFill>
                            <a:srgbClr val="1E1E49"/>
                          </a:solidFill>
                          <a:latin typeface="Gotham"/>
                          <a:ea typeface="Gotham"/>
                          <a:cs typeface="Gotham"/>
                          <a:sym typeface="Gotham"/>
                        </a:rPr>
                        <a:t>Fosters a sense of social responsibility and commitment to community service.</a:t>
                      </a:r>
                    </a:p>
                    <a:p>
                      <a:pPr algn="l">
                        <a:lnSpc>
                          <a:spcPts val="2800"/>
                        </a:lnSpc>
                      </a:pPr>
                      <a:r>
                        <a:rPr lang="en-US" sz="2000" u="sng">
                          <a:solidFill>
                            <a:srgbClr val="1E1E49"/>
                          </a:solidFill>
                          <a:latin typeface="Gotham"/>
                          <a:ea typeface="Gotham"/>
                          <a:cs typeface="Gotham"/>
                          <a:sym typeface="Gotham"/>
                        </a:rPr>
                        <a:t>Career Preparation:</a:t>
                      </a:r>
                      <a:r>
                        <a:rPr lang="en-US" sz="2000">
                          <a:solidFill>
                            <a:srgbClr val="1E1E49"/>
                          </a:solidFill>
                          <a:latin typeface="Gotham"/>
                          <a:ea typeface="Gotham"/>
                          <a:cs typeface="Gotham"/>
                          <a:sym typeface="Gotham"/>
                        </a:rPr>
                        <a:t> Provides practical experience and networking opportunities that are valuable for future career paths.</a:t>
                      </a:r>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A4C2DB"/>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sp>
        <p:nvSpPr>
          <p:cNvPr id="2" name="TextBox 2"/>
          <p:cNvSpPr txBox="1"/>
          <p:nvPr/>
        </p:nvSpPr>
        <p:spPr>
          <a:xfrm>
            <a:off x="471882" y="2008375"/>
            <a:ext cx="11090738" cy="7729739"/>
          </a:xfrm>
          <a:prstGeom prst="rect">
            <a:avLst/>
          </a:prstGeom>
        </p:spPr>
        <p:txBody>
          <a:bodyPr lIns="0" tIns="0" rIns="0" bIns="0" rtlCol="0" anchor="t">
            <a:spAutoFit/>
          </a:bodyPr>
          <a:lstStyle/>
          <a:p>
            <a:pPr marL="727271" lvl="1" indent="-363635" algn="l">
              <a:lnSpc>
                <a:spcPts val="4715"/>
              </a:lnSpc>
              <a:buFont typeface="Arial"/>
              <a:buChar char="•"/>
            </a:pPr>
            <a:r>
              <a:rPr lang="en-US" sz="3368">
                <a:solidFill>
                  <a:srgbClr val="1E1E49"/>
                </a:solidFill>
                <a:latin typeface="Gotham"/>
                <a:ea typeface="Gotham"/>
                <a:cs typeface="Gotham"/>
                <a:sym typeface="Gotham"/>
              </a:rPr>
              <a:t>Commit to</a:t>
            </a:r>
            <a:r>
              <a:rPr lang="en-US" sz="3368" b="1">
                <a:solidFill>
                  <a:srgbClr val="1E1E49"/>
                </a:solidFill>
                <a:latin typeface="Gotham Bold"/>
                <a:ea typeface="Gotham Bold"/>
                <a:cs typeface="Gotham Bold"/>
                <a:sym typeface="Gotham Bold"/>
              </a:rPr>
              <a:t> 18-20 hours of service</a:t>
            </a:r>
            <a:r>
              <a:rPr lang="en-US" sz="3368">
                <a:solidFill>
                  <a:srgbClr val="1E1E49"/>
                </a:solidFill>
                <a:latin typeface="Gotham"/>
                <a:ea typeface="Gotham"/>
                <a:cs typeface="Gotham"/>
                <a:sym typeface="Gotham"/>
              </a:rPr>
              <a:t> over the semester (approximately </a:t>
            </a:r>
            <a:r>
              <a:rPr lang="en-US" sz="3368" u="sng">
                <a:solidFill>
                  <a:srgbClr val="1E1E49"/>
                </a:solidFill>
                <a:latin typeface="Gotham"/>
                <a:ea typeface="Gotham"/>
                <a:cs typeface="Gotham"/>
                <a:sym typeface="Gotham"/>
              </a:rPr>
              <a:t>2-3 hours per week</a:t>
            </a:r>
            <a:r>
              <a:rPr lang="en-US" sz="3368">
                <a:solidFill>
                  <a:srgbClr val="1E1E49"/>
                </a:solidFill>
                <a:latin typeface="Gotham"/>
                <a:ea typeface="Gotham"/>
                <a:cs typeface="Gotham"/>
                <a:sym typeface="Gotham"/>
              </a:rPr>
              <a:t>).</a:t>
            </a:r>
          </a:p>
          <a:p>
            <a:pPr algn="l">
              <a:lnSpc>
                <a:spcPts val="4715"/>
              </a:lnSpc>
            </a:pPr>
            <a:endParaRPr lang="en-US" sz="3368">
              <a:solidFill>
                <a:srgbClr val="1E1E49"/>
              </a:solidFill>
              <a:latin typeface="Gotham"/>
              <a:ea typeface="Gotham"/>
              <a:cs typeface="Gotham"/>
              <a:sym typeface="Gotham"/>
            </a:endParaRPr>
          </a:p>
          <a:p>
            <a:pPr marL="727271" lvl="1" indent="-363635" algn="l">
              <a:lnSpc>
                <a:spcPts val="4715"/>
              </a:lnSpc>
              <a:buFont typeface="Arial"/>
              <a:buChar char="•"/>
            </a:pPr>
            <a:r>
              <a:rPr lang="en-US" sz="3368">
                <a:solidFill>
                  <a:srgbClr val="1E1E49"/>
                </a:solidFill>
                <a:latin typeface="Gotham"/>
                <a:ea typeface="Gotham"/>
                <a:cs typeface="Gotham"/>
                <a:sym typeface="Gotham"/>
              </a:rPr>
              <a:t>Ensure your participation spans the </a:t>
            </a:r>
            <a:r>
              <a:rPr lang="en-US" sz="3368" b="1">
                <a:solidFill>
                  <a:srgbClr val="1E1E49"/>
                </a:solidFill>
                <a:latin typeface="Gotham Bold"/>
                <a:ea typeface="Gotham Bold"/>
                <a:cs typeface="Gotham Bold"/>
                <a:sym typeface="Gotham Bold"/>
              </a:rPr>
              <a:t>entire semester</a:t>
            </a:r>
            <a:r>
              <a:rPr lang="en-US" sz="3368">
                <a:solidFill>
                  <a:srgbClr val="1E1E49"/>
                </a:solidFill>
                <a:latin typeface="Gotham"/>
                <a:ea typeface="Gotham"/>
                <a:cs typeface="Gotham"/>
                <a:sym typeface="Gotham"/>
              </a:rPr>
              <a:t>, even if you fulfill your hours early.</a:t>
            </a:r>
          </a:p>
          <a:p>
            <a:pPr algn="l">
              <a:lnSpc>
                <a:spcPts val="4715"/>
              </a:lnSpc>
            </a:pPr>
            <a:endParaRPr lang="en-US" sz="3368">
              <a:solidFill>
                <a:srgbClr val="1E1E49"/>
              </a:solidFill>
              <a:latin typeface="Gotham"/>
              <a:ea typeface="Gotham"/>
              <a:cs typeface="Gotham"/>
              <a:sym typeface="Gotham"/>
            </a:endParaRPr>
          </a:p>
          <a:p>
            <a:pPr marL="727271" lvl="1" indent="-363635" algn="l">
              <a:lnSpc>
                <a:spcPts val="4715"/>
              </a:lnSpc>
              <a:buFont typeface="Arial"/>
              <a:buChar char="•"/>
            </a:pPr>
            <a:r>
              <a:rPr lang="en-US" sz="3368" b="1">
                <a:solidFill>
                  <a:srgbClr val="1E1E49"/>
                </a:solidFill>
                <a:latin typeface="Gotham Bold"/>
                <a:ea typeface="Gotham Bold"/>
                <a:cs typeface="Gotham Bold"/>
                <a:sym typeface="Gotham Bold"/>
              </a:rPr>
              <a:t>Align your actions with course objectives</a:t>
            </a:r>
            <a:r>
              <a:rPr lang="en-US" sz="3368">
                <a:solidFill>
                  <a:srgbClr val="1E1E49"/>
                </a:solidFill>
                <a:latin typeface="Gotham"/>
                <a:ea typeface="Gotham"/>
                <a:cs typeface="Gotham"/>
                <a:sym typeface="Gotham"/>
              </a:rPr>
              <a:t>; seek guidance from your professor or site contact if you’re struggling to make connections.</a:t>
            </a:r>
          </a:p>
          <a:p>
            <a:pPr algn="l">
              <a:lnSpc>
                <a:spcPts val="4715"/>
              </a:lnSpc>
            </a:pPr>
            <a:endParaRPr lang="en-US" sz="3368">
              <a:solidFill>
                <a:srgbClr val="1E1E49"/>
              </a:solidFill>
              <a:latin typeface="Gotham"/>
              <a:ea typeface="Gotham"/>
              <a:cs typeface="Gotham"/>
              <a:sym typeface="Gotham"/>
            </a:endParaRPr>
          </a:p>
          <a:p>
            <a:pPr marL="727271" lvl="1" indent="-363635" algn="l">
              <a:lnSpc>
                <a:spcPts val="4715"/>
              </a:lnSpc>
              <a:buFont typeface="Arial"/>
              <a:buChar char="•"/>
            </a:pPr>
            <a:r>
              <a:rPr lang="en-US" sz="3368" b="1">
                <a:solidFill>
                  <a:srgbClr val="1E1E49"/>
                </a:solidFill>
                <a:latin typeface="Gotham Bold"/>
                <a:ea typeface="Gotham Bold"/>
                <a:cs typeface="Gotham Bold"/>
                <a:sym typeface="Gotham Bold"/>
              </a:rPr>
              <a:t>Uphold site expectations</a:t>
            </a:r>
            <a:r>
              <a:rPr lang="en-US" sz="3368">
                <a:solidFill>
                  <a:srgbClr val="1E1E49"/>
                </a:solidFill>
                <a:latin typeface="Gotham"/>
                <a:ea typeface="Gotham"/>
                <a:cs typeface="Gotham"/>
                <a:sym typeface="Gotham"/>
              </a:rPr>
              <a:t>, ensuring appropriate dress and completion of mandatory training or checks.</a:t>
            </a:r>
          </a:p>
        </p:txBody>
      </p:sp>
      <p:sp>
        <p:nvSpPr>
          <p:cNvPr id="3" name="Freeform 3"/>
          <p:cNvSpPr/>
          <p:nvPr/>
        </p:nvSpPr>
        <p:spPr>
          <a:xfrm>
            <a:off x="11825941" y="-96353"/>
            <a:ext cx="6462059" cy="3998983"/>
          </a:xfrm>
          <a:custGeom>
            <a:avLst/>
            <a:gdLst/>
            <a:ahLst/>
            <a:cxnLst/>
            <a:rect l="l" t="t" r="r" b="b"/>
            <a:pathLst>
              <a:path w="6462059" h="3998983">
                <a:moveTo>
                  <a:pt x="0" y="0"/>
                </a:moveTo>
                <a:lnTo>
                  <a:pt x="6462059" y="0"/>
                </a:lnTo>
                <a:lnTo>
                  <a:pt x="6462059" y="3998983"/>
                </a:lnTo>
                <a:lnTo>
                  <a:pt x="0" y="3998983"/>
                </a:lnTo>
                <a:lnTo>
                  <a:pt x="0" y="0"/>
                </a:lnTo>
                <a:close/>
              </a:path>
            </a:pathLst>
          </a:custGeom>
          <a:blipFill>
            <a:blip r:embed="rId2"/>
            <a:stretch>
              <a:fillRect l="-8780"/>
            </a:stretch>
          </a:blipFill>
        </p:spPr>
        <p:txBody>
          <a:bodyPr/>
          <a:lstStyle/>
          <a:p>
            <a:endParaRPr lang="en-US"/>
          </a:p>
        </p:txBody>
      </p:sp>
      <p:sp>
        <p:nvSpPr>
          <p:cNvPr id="4" name="Freeform 4"/>
          <p:cNvSpPr/>
          <p:nvPr/>
        </p:nvSpPr>
        <p:spPr>
          <a:xfrm>
            <a:off x="14222389" y="3033732"/>
            <a:ext cx="4219148" cy="4424174"/>
          </a:xfrm>
          <a:custGeom>
            <a:avLst/>
            <a:gdLst/>
            <a:ahLst/>
            <a:cxnLst/>
            <a:rect l="l" t="t" r="r" b="b"/>
            <a:pathLst>
              <a:path w="4219148" h="4424174">
                <a:moveTo>
                  <a:pt x="0" y="0"/>
                </a:moveTo>
                <a:lnTo>
                  <a:pt x="4219149" y="0"/>
                </a:lnTo>
                <a:lnTo>
                  <a:pt x="4219149" y="4424173"/>
                </a:lnTo>
                <a:lnTo>
                  <a:pt x="0" y="4424173"/>
                </a:lnTo>
                <a:lnTo>
                  <a:pt x="0" y="0"/>
                </a:lnTo>
                <a:close/>
              </a:path>
            </a:pathLst>
          </a:custGeom>
          <a:blipFill>
            <a:blip r:embed="rId3"/>
            <a:stretch>
              <a:fillRect l="-3492" r="-3492"/>
            </a:stretch>
          </a:blipFill>
        </p:spPr>
        <p:txBody>
          <a:bodyPr/>
          <a:lstStyle/>
          <a:p>
            <a:endParaRPr lang="en-US"/>
          </a:p>
        </p:txBody>
      </p:sp>
      <p:sp>
        <p:nvSpPr>
          <p:cNvPr id="5" name="Freeform 5"/>
          <p:cNvSpPr/>
          <p:nvPr/>
        </p:nvSpPr>
        <p:spPr>
          <a:xfrm>
            <a:off x="11825941" y="3033732"/>
            <a:ext cx="2733705" cy="4424174"/>
          </a:xfrm>
          <a:custGeom>
            <a:avLst/>
            <a:gdLst/>
            <a:ahLst/>
            <a:cxnLst/>
            <a:rect l="l" t="t" r="r" b="b"/>
            <a:pathLst>
              <a:path w="2733705" h="4424174">
                <a:moveTo>
                  <a:pt x="0" y="0"/>
                </a:moveTo>
                <a:lnTo>
                  <a:pt x="2733705" y="0"/>
                </a:lnTo>
                <a:lnTo>
                  <a:pt x="2733705" y="4424173"/>
                </a:lnTo>
                <a:lnTo>
                  <a:pt x="0" y="4424173"/>
                </a:lnTo>
                <a:lnTo>
                  <a:pt x="0" y="0"/>
                </a:lnTo>
                <a:close/>
              </a:path>
            </a:pathLst>
          </a:custGeom>
          <a:blipFill>
            <a:blip r:embed="rId4"/>
            <a:stretch>
              <a:fillRect l="-2243" r="-9644"/>
            </a:stretch>
          </a:blipFill>
        </p:spPr>
        <p:txBody>
          <a:bodyPr/>
          <a:lstStyle/>
          <a:p>
            <a:endParaRPr lang="en-US"/>
          </a:p>
        </p:txBody>
      </p:sp>
      <p:sp>
        <p:nvSpPr>
          <p:cNvPr id="6" name="Freeform 6"/>
          <p:cNvSpPr/>
          <p:nvPr/>
        </p:nvSpPr>
        <p:spPr>
          <a:xfrm>
            <a:off x="11825941" y="7457905"/>
            <a:ext cx="3351475" cy="2829095"/>
          </a:xfrm>
          <a:custGeom>
            <a:avLst/>
            <a:gdLst/>
            <a:ahLst/>
            <a:cxnLst/>
            <a:rect l="l" t="t" r="r" b="b"/>
            <a:pathLst>
              <a:path w="3351475" h="2829095">
                <a:moveTo>
                  <a:pt x="0" y="0"/>
                </a:moveTo>
                <a:lnTo>
                  <a:pt x="3351475" y="0"/>
                </a:lnTo>
                <a:lnTo>
                  <a:pt x="3351475" y="2829095"/>
                </a:lnTo>
                <a:lnTo>
                  <a:pt x="0" y="2829095"/>
                </a:lnTo>
                <a:lnTo>
                  <a:pt x="0" y="0"/>
                </a:lnTo>
                <a:close/>
              </a:path>
            </a:pathLst>
          </a:custGeom>
          <a:blipFill>
            <a:blip r:embed="rId5"/>
            <a:stretch>
              <a:fillRect l="-1957" r="-1957"/>
            </a:stretch>
          </a:blipFill>
        </p:spPr>
        <p:txBody>
          <a:bodyPr/>
          <a:lstStyle/>
          <a:p>
            <a:endParaRPr lang="en-US"/>
          </a:p>
        </p:txBody>
      </p:sp>
      <p:sp>
        <p:nvSpPr>
          <p:cNvPr id="7" name="Freeform 7"/>
          <p:cNvSpPr/>
          <p:nvPr/>
        </p:nvSpPr>
        <p:spPr>
          <a:xfrm>
            <a:off x="15177416" y="7457905"/>
            <a:ext cx="3110584" cy="2829095"/>
          </a:xfrm>
          <a:custGeom>
            <a:avLst/>
            <a:gdLst/>
            <a:ahLst/>
            <a:cxnLst/>
            <a:rect l="l" t="t" r="r" b="b"/>
            <a:pathLst>
              <a:path w="3110584" h="2829095">
                <a:moveTo>
                  <a:pt x="0" y="0"/>
                </a:moveTo>
                <a:lnTo>
                  <a:pt x="3110584" y="0"/>
                </a:lnTo>
                <a:lnTo>
                  <a:pt x="3110584" y="2829095"/>
                </a:lnTo>
                <a:lnTo>
                  <a:pt x="0" y="2829095"/>
                </a:lnTo>
                <a:lnTo>
                  <a:pt x="0" y="0"/>
                </a:lnTo>
                <a:close/>
              </a:path>
            </a:pathLst>
          </a:custGeom>
          <a:blipFill>
            <a:blip r:embed="rId6"/>
            <a:stretch>
              <a:fillRect t="-3524"/>
            </a:stretch>
          </a:blipFill>
        </p:spPr>
        <p:txBody>
          <a:bodyPr/>
          <a:lstStyle/>
          <a:p>
            <a:endParaRPr lang="en-US"/>
          </a:p>
        </p:txBody>
      </p:sp>
      <p:sp>
        <p:nvSpPr>
          <p:cNvPr id="8" name="TextBox 8"/>
          <p:cNvSpPr txBox="1"/>
          <p:nvPr/>
        </p:nvSpPr>
        <p:spPr>
          <a:xfrm>
            <a:off x="471882" y="354287"/>
            <a:ext cx="12051452" cy="1548852"/>
          </a:xfrm>
          <a:prstGeom prst="rect">
            <a:avLst/>
          </a:prstGeom>
        </p:spPr>
        <p:txBody>
          <a:bodyPr lIns="0" tIns="0" rIns="0" bIns="0" rtlCol="0" anchor="t">
            <a:spAutoFit/>
          </a:bodyPr>
          <a:lstStyle/>
          <a:p>
            <a:pPr algn="l">
              <a:lnSpc>
                <a:spcPts val="11733"/>
              </a:lnSpc>
            </a:pPr>
            <a:r>
              <a:rPr lang="en-US" sz="11503">
                <a:solidFill>
                  <a:srgbClr val="1E1E49"/>
                </a:solidFill>
                <a:latin typeface="Oswald"/>
                <a:ea typeface="Oswald"/>
                <a:cs typeface="Oswald"/>
                <a:sym typeface="Oswald"/>
              </a:rPr>
              <a:t>OUR EXPECTATIONS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sp>
        <p:nvSpPr>
          <p:cNvPr id="2" name="TextBox 2"/>
          <p:cNvSpPr txBox="1"/>
          <p:nvPr/>
        </p:nvSpPr>
        <p:spPr>
          <a:xfrm>
            <a:off x="6417030" y="3104762"/>
            <a:ext cx="5121512" cy="5116732"/>
          </a:xfrm>
          <a:prstGeom prst="rect">
            <a:avLst/>
          </a:prstGeom>
        </p:spPr>
        <p:txBody>
          <a:bodyPr lIns="0" tIns="0" rIns="0" bIns="0" rtlCol="0" anchor="t">
            <a:spAutoFit/>
          </a:bodyPr>
          <a:lstStyle/>
          <a:p>
            <a:pPr marL="571028" lvl="1" indent="-285514" algn="l">
              <a:lnSpc>
                <a:spcPts val="3702"/>
              </a:lnSpc>
              <a:buFont typeface="Arial"/>
              <a:buChar char="•"/>
            </a:pPr>
            <a:r>
              <a:rPr lang="en-US" sz="2644">
                <a:solidFill>
                  <a:srgbClr val="1E1E49"/>
                </a:solidFill>
                <a:latin typeface="Gotham"/>
                <a:ea typeface="Gotham"/>
                <a:cs typeface="Gotham"/>
                <a:sym typeface="Gotham"/>
              </a:rPr>
              <a:t>Students may use </a:t>
            </a:r>
            <a:r>
              <a:rPr lang="en-US" sz="2644" b="1">
                <a:solidFill>
                  <a:srgbClr val="1E1E49"/>
                </a:solidFill>
                <a:latin typeface="Gotham Bold"/>
                <a:ea typeface="Gotham Bold"/>
                <a:cs typeface="Gotham Bold"/>
                <a:sym typeface="Gotham Bold"/>
              </a:rPr>
              <a:t>rideshare apps like Lyft or Uber</a:t>
            </a:r>
            <a:r>
              <a:rPr lang="en-US" sz="2644">
                <a:solidFill>
                  <a:srgbClr val="1E1E49"/>
                </a:solidFill>
                <a:latin typeface="Gotham"/>
                <a:ea typeface="Gotham"/>
                <a:cs typeface="Gotham"/>
                <a:sym typeface="Gotham"/>
              </a:rPr>
              <a:t> if they are willing to spend their own money.</a:t>
            </a:r>
          </a:p>
          <a:p>
            <a:pPr algn="l">
              <a:lnSpc>
                <a:spcPts val="3702"/>
              </a:lnSpc>
            </a:pPr>
            <a:endParaRPr lang="en-US" sz="2644">
              <a:solidFill>
                <a:srgbClr val="1E1E49"/>
              </a:solidFill>
              <a:latin typeface="Gotham"/>
              <a:ea typeface="Gotham"/>
              <a:cs typeface="Gotham"/>
              <a:sym typeface="Gotham"/>
            </a:endParaRPr>
          </a:p>
          <a:p>
            <a:pPr marL="571028" lvl="1" indent="-285514" algn="l">
              <a:lnSpc>
                <a:spcPts val="3702"/>
              </a:lnSpc>
              <a:buFont typeface="Arial"/>
              <a:buChar char="•"/>
            </a:pPr>
            <a:r>
              <a:rPr lang="en-US" sz="2644">
                <a:solidFill>
                  <a:srgbClr val="1E1E49"/>
                </a:solidFill>
                <a:latin typeface="Gotham"/>
                <a:ea typeface="Gotham"/>
                <a:cs typeface="Gotham"/>
                <a:sym typeface="Gotham"/>
              </a:rPr>
              <a:t>Students may use various GPS systems to guide them to their service sites including </a:t>
            </a:r>
            <a:r>
              <a:rPr lang="en-US" sz="2644" b="1">
                <a:solidFill>
                  <a:srgbClr val="1E1E49"/>
                </a:solidFill>
                <a:latin typeface="Gotham Bold"/>
                <a:ea typeface="Gotham Bold"/>
                <a:cs typeface="Gotham Bold"/>
                <a:sym typeface="Gotham Bold"/>
              </a:rPr>
              <a:t>Google Maps, RIDE MCTS, Apple Maps, etc.</a:t>
            </a:r>
          </a:p>
        </p:txBody>
      </p:sp>
      <p:sp>
        <p:nvSpPr>
          <p:cNvPr id="3" name="Freeform 3"/>
          <p:cNvSpPr/>
          <p:nvPr/>
        </p:nvSpPr>
        <p:spPr>
          <a:xfrm rot="5400000">
            <a:off x="3182125" y="326008"/>
            <a:ext cx="130366" cy="5121512"/>
          </a:xfrm>
          <a:custGeom>
            <a:avLst/>
            <a:gdLst/>
            <a:ahLst/>
            <a:cxnLst/>
            <a:rect l="l" t="t" r="r" b="b"/>
            <a:pathLst>
              <a:path w="130366" h="5121512">
                <a:moveTo>
                  <a:pt x="0" y="0"/>
                </a:moveTo>
                <a:lnTo>
                  <a:pt x="130366" y="0"/>
                </a:lnTo>
                <a:lnTo>
                  <a:pt x="130366" y="5121512"/>
                </a:lnTo>
                <a:lnTo>
                  <a:pt x="0" y="512151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Freeform 4"/>
          <p:cNvSpPr/>
          <p:nvPr/>
        </p:nvSpPr>
        <p:spPr>
          <a:xfrm>
            <a:off x="14518173" y="154323"/>
            <a:ext cx="3252920" cy="2035027"/>
          </a:xfrm>
          <a:custGeom>
            <a:avLst/>
            <a:gdLst/>
            <a:ahLst/>
            <a:cxnLst/>
            <a:rect l="l" t="t" r="r" b="b"/>
            <a:pathLst>
              <a:path w="3252920" h="2035027">
                <a:moveTo>
                  <a:pt x="0" y="0"/>
                </a:moveTo>
                <a:lnTo>
                  <a:pt x="3252920" y="0"/>
                </a:lnTo>
                <a:lnTo>
                  <a:pt x="3252920" y="2035027"/>
                </a:lnTo>
                <a:lnTo>
                  <a:pt x="0" y="203502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5400000">
            <a:off x="8912603" y="326008"/>
            <a:ext cx="130366" cy="5121512"/>
          </a:xfrm>
          <a:custGeom>
            <a:avLst/>
            <a:gdLst/>
            <a:ahLst/>
            <a:cxnLst/>
            <a:rect l="l" t="t" r="r" b="b"/>
            <a:pathLst>
              <a:path w="130366" h="5121512">
                <a:moveTo>
                  <a:pt x="0" y="0"/>
                </a:moveTo>
                <a:lnTo>
                  <a:pt x="130366" y="0"/>
                </a:lnTo>
                <a:lnTo>
                  <a:pt x="130366" y="5121512"/>
                </a:lnTo>
                <a:lnTo>
                  <a:pt x="0" y="512151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Freeform 6"/>
          <p:cNvSpPr/>
          <p:nvPr/>
        </p:nvSpPr>
        <p:spPr>
          <a:xfrm rot="5400000">
            <a:off x="14633361" y="326008"/>
            <a:ext cx="130366" cy="5121512"/>
          </a:xfrm>
          <a:custGeom>
            <a:avLst/>
            <a:gdLst/>
            <a:ahLst/>
            <a:cxnLst/>
            <a:rect l="l" t="t" r="r" b="b"/>
            <a:pathLst>
              <a:path w="130366" h="5121512">
                <a:moveTo>
                  <a:pt x="0" y="0"/>
                </a:moveTo>
                <a:lnTo>
                  <a:pt x="130366" y="0"/>
                </a:lnTo>
                <a:lnTo>
                  <a:pt x="130366" y="5121512"/>
                </a:lnTo>
                <a:lnTo>
                  <a:pt x="0" y="512151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7" name="TextBox 7"/>
          <p:cNvSpPr txBox="1"/>
          <p:nvPr/>
        </p:nvSpPr>
        <p:spPr>
          <a:xfrm>
            <a:off x="686552" y="354348"/>
            <a:ext cx="12754640" cy="1548728"/>
          </a:xfrm>
          <a:prstGeom prst="rect">
            <a:avLst/>
          </a:prstGeom>
        </p:spPr>
        <p:txBody>
          <a:bodyPr lIns="0" tIns="0" rIns="0" bIns="0" rtlCol="0" anchor="t">
            <a:spAutoFit/>
          </a:bodyPr>
          <a:lstStyle/>
          <a:p>
            <a:pPr algn="l">
              <a:lnSpc>
                <a:spcPts val="11728"/>
              </a:lnSpc>
            </a:pPr>
            <a:r>
              <a:rPr lang="en-US" sz="11498">
                <a:solidFill>
                  <a:srgbClr val="1E1E49"/>
                </a:solidFill>
                <a:latin typeface="Oswald"/>
                <a:ea typeface="Oswald"/>
                <a:cs typeface="Oswald"/>
                <a:sym typeface="Oswald"/>
              </a:rPr>
              <a:t>TRANSPORTATION</a:t>
            </a:r>
          </a:p>
        </p:txBody>
      </p:sp>
      <p:sp>
        <p:nvSpPr>
          <p:cNvPr id="8" name="TextBox 8"/>
          <p:cNvSpPr txBox="1"/>
          <p:nvPr/>
        </p:nvSpPr>
        <p:spPr>
          <a:xfrm>
            <a:off x="686552" y="2259712"/>
            <a:ext cx="5121512" cy="561869"/>
          </a:xfrm>
          <a:prstGeom prst="rect">
            <a:avLst/>
          </a:prstGeom>
        </p:spPr>
        <p:txBody>
          <a:bodyPr lIns="0" tIns="0" rIns="0" bIns="0" rtlCol="0" anchor="t">
            <a:spAutoFit/>
          </a:bodyPr>
          <a:lstStyle/>
          <a:p>
            <a:pPr algn="l">
              <a:lnSpc>
                <a:spcPts val="4560"/>
              </a:lnSpc>
            </a:pPr>
            <a:r>
              <a:rPr lang="en-US" sz="3257" b="1">
                <a:solidFill>
                  <a:srgbClr val="1E1E49"/>
                </a:solidFill>
                <a:latin typeface="Gotham Bold"/>
                <a:ea typeface="Gotham Bold"/>
                <a:cs typeface="Gotham Bold"/>
                <a:sym typeface="Gotham Bold"/>
              </a:rPr>
              <a:t>Marquette’s Resources</a:t>
            </a:r>
          </a:p>
        </p:txBody>
      </p:sp>
      <p:sp>
        <p:nvSpPr>
          <p:cNvPr id="9" name="TextBox 9"/>
          <p:cNvSpPr txBox="1"/>
          <p:nvPr/>
        </p:nvSpPr>
        <p:spPr>
          <a:xfrm>
            <a:off x="686552" y="3104762"/>
            <a:ext cx="5121512" cy="7281674"/>
          </a:xfrm>
          <a:prstGeom prst="rect">
            <a:avLst/>
          </a:prstGeom>
        </p:spPr>
        <p:txBody>
          <a:bodyPr lIns="0" tIns="0" rIns="0" bIns="0" rtlCol="0" anchor="t">
            <a:spAutoFit/>
          </a:bodyPr>
          <a:lstStyle/>
          <a:p>
            <a:pPr marL="527854" lvl="1" indent="-263927" algn="l">
              <a:lnSpc>
                <a:spcPts val="3422"/>
              </a:lnSpc>
              <a:buFont typeface="Arial"/>
              <a:buChar char="•"/>
            </a:pPr>
            <a:r>
              <a:rPr lang="en-US" sz="2444">
                <a:solidFill>
                  <a:srgbClr val="1E1E49"/>
                </a:solidFill>
                <a:latin typeface="Gotham"/>
                <a:ea typeface="Gotham"/>
                <a:cs typeface="Gotham"/>
                <a:sym typeface="Gotham"/>
              </a:rPr>
              <a:t>Make use of the </a:t>
            </a:r>
            <a:r>
              <a:rPr lang="en-US" sz="2444" b="1">
                <a:solidFill>
                  <a:srgbClr val="1E1E49"/>
                </a:solidFill>
                <a:latin typeface="Gotham Bold"/>
                <a:ea typeface="Gotham Bold"/>
                <a:cs typeface="Gotham Bold"/>
                <a:sym typeface="Gotham Bold"/>
              </a:rPr>
              <a:t>Umo Mobility app</a:t>
            </a:r>
            <a:r>
              <a:rPr lang="en-US" sz="2444">
                <a:solidFill>
                  <a:srgbClr val="1E1E49"/>
                </a:solidFill>
                <a:latin typeface="Gotham"/>
                <a:ea typeface="Gotham"/>
                <a:cs typeface="Gotham"/>
                <a:sym typeface="Gotham"/>
              </a:rPr>
              <a:t> to help schedule your bus routes. </a:t>
            </a:r>
          </a:p>
          <a:p>
            <a:pPr algn="l">
              <a:lnSpc>
                <a:spcPts val="3422"/>
              </a:lnSpc>
            </a:pPr>
            <a:endParaRPr lang="en-US" sz="2444">
              <a:solidFill>
                <a:srgbClr val="1E1E49"/>
              </a:solidFill>
              <a:latin typeface="Gotham"/>
              <a:ea typeface="Gotham"/>
              <a:cs typeface="Gotham"/>
              <a:sym typeface="Gotham"/>
            </a:endParaRPr>
          </a:p>
          <a:p>
            <a:pPr marL="527854" lvl="1" indent="-263927" algn="l">
              <a:lnSpc>
                <a:spcPts val="3422"/>
              </a:lnSpc>
              <a:buFont typeface="Arial"/>
              <a:buChar char="•"/>
            </a:pPr>
            <a:r>
              <a:rPr lang="en-US" sz="2444">
                <a:solidFill>
                  <a:srgbClr val="1E1E49"/>
                </a:solidFill>
                <a:latin typeface="Gotham"/>
                <a:ea typeface="Gotham"/>
                <a:cs typeface="Gotham"/>
                <a:sym typeface="Gotham"/>
              </a:rPr>
              <a:t>Reach out to the </a:t>
            </a:r>
            <a:r>
              <a:rPr lang="en-US" sz="2444" b="1">
                <a:solidFill>
                  <a:srgbClr val="1E1E49"/>
                </a:solidFill>
                <a:latin typeface="Gotham Bold"/>
                <a:ea typeface="Gotham Bold"/>
                <a:cs typeface="Gotham Bold"/>
                <a:sym typeface="Gotham Bold"/>
              </a:rPr>
              <a:t>Student Coordinators</a:t>
            </a:r>
            <a:r>
              <a:rPr lang="en-US" sz="2444">
                <a:solidFill>
                  <a:srgbClr val="1E1E49"/>
                </a:solidFill>
                <a:latin typeface="Gotham"/>
                <a:ea typeface="Gotham"/>
                <a:cs typeface="Gotham"/>
                <a:sym typeface="Gotham"/>
              </a:rPr>
              <a:t> if you need help </a:t>
            </a:r>
            <a:r>
              <a:rPr lang="en-US" sz="2444" b="1">
                <a:solidFill>
                  <a:srgbClr val="1E1E49"/>
                </a:solidFill>
                <a:latin typeface="Gotham Bold"/>
                <a:ea typeface="Gotham Bold"/>
                <a:cs typeface="Gotham Bold"/>
                <a:sym typeface="Gotham Bold"/>
              </a:rPr>
              <a:t>arranging</a:t>
            </a:r>
            <a:r>
              <a:rPr lang="en-US" sz="2444">
                <a:solidFill>
                  <a:srgbClr val="1E1E49"/>
                </a:solidFill>
                <a:latin typeface="Gotham"/>
                <a:ea typeface="Gotham"/>
                <a:cs typeface="Gotham"/>
                <a:sym typeface="Gotham"/>
              </a:rPr>
              <a:t> </a:t>
            </a:r>
            <a:r>
              <a:rPr lang="en-US" sz="2444" b="1">
                <a:solidFill>
                  <a:srgbClr val="1E1E49"/>
                </a:solidFill>
                <a:latin typeface="Gotham Bold"/>
                <a:ea typeface="Gotham Bold"/>
                <a:cs typeface="Gotham Bold"/>
                <a:sym typeface="Gotham Bold"/>
              </a:rPr>
              <a:t>carpools, setting up a bus buddy group, or walking group to your site.</a:t>
            </a:r>
            <a:r>
              <a:rPr lang="en-US" sz="2444">
                <a:solidFill>
                  <a:srgbClr val="1E1E49"/>
                </a:solidFill>
                <a:latin typeface="Gotham"/>
                <a:ea typeface="Gotham"/>
                <a:cs typeface="Gotham"/>
                <a:sym typeface="Gotham"/>
              </a:rPr>
              <a:t>​</a:t>
            </a:r>
          </a:p>
          <a:p>
            <a:pPr algn="l">
              <a:lnSpc>
                <a:spcPts val="3422"/>
              </a:lnSpc>
            </a:pPr>
            <a:endParaRPr lang="en-US" sz="2444">
              <a:solidFill>
                <a:srgbClr val="1E1E49"/>
              </a:solidFill>
              <a:latin typeface="Gotham"/>
              <a:ea typeface="Gotham"/>
              <a:cs typeface="Gotham"/>
              <a:sym typeface="Gotham"/>
            </a:endParaRPr>
          </a:p>
          <a:p>
            <a:pPr marL="527854" lvl="1" indent="-263927" algn="l">
              <a:lnSpc>
                <a:spcPts val="3422"/>
              </a:lnSpc>
              <a:buFont typeface="Arial"/>
              <a:buChar char="•"/>
            </a:pPr>
            <a:r>
              <a:rPr lang="en-US" sz="2444">
                <a:solidFill>
                  <a:srgbClr val="1E1E49"/>
                </a:solidFill>
                <a:latin typeface="Gotham"/>
                <a:ea typeface="Gotham"/>
                <a:cs typeface="Gotham"/>
                <a:sym typeface="Gotham"/>
              </a:rPr>
              <a:t>You may use the </a:t>
            </a:r>
            <a:r>
              <a:rPr lang="en-US" sz="2444" b="1">
                <a:solidFill>
                  <a:srgbClr val="1E1E49"/>
                </a:solidFill>
                <a:latin typeface="Gotham Bold"/>
                <a:ea typeface="Gotham Bold"/>
                <a:cs typeface="Gotham Bold"/>
                <a:sym typeface="Gotham Bold"/>
              </a:rPr>
              <a:t>EagleExpress </a:t>
            </a:r>
            <a:r>
              <a:rPr lang="en-US" sz="2444">
                <a:solidFill>
                  <a:srgbClr val="1E1E49"/>
                </a:solidFill>
                <a:latin typeface="Gotham"/>
                <a:ea typeface="Gotham"/>
                <a:cs typeface="Gotham"/>
                <a:sym typeface="Gotham"/>
              </a:rPr>
              <a:t>but remember it</a:t>
            </a:r>
            <a:r>
              <a:rPr lang="en-US" sz="2444" b="1">
                <a:solidFill>
                  <a:srgbClr val="1E1E49"/>
                </a:solidFill>
                <a:latin typeface="Gotham Bold"/>
                <a:ea typeface="Gotham Bold"/>
                <a:cs typeface="Gotham Bold"/>
                <a:sym typeface="Gotham Bold"/>
              </a:rPr>
              <a:t> does not travel outside the normal routes or times</a:t>
            </a:r>
            <a:r>
              <a:rPr lang="en-US" sz="2444">
                <a:solidFill>
                  <a:srgbClr val="1E1E49"/>
                </a:solidFill>
                <a:latin typeface="Gotham"/>
                <a:ea typeface="Gotham"/>
                <a:cs typeface="Gotham"/>
                <a:sym typeface="Gotham"/>
              </a:rPr>
              <a:t> for service learning.​</a:t>
            </a:r>
          </a:p>
          <a:p>
            <a:pPr algn="l">
              <a:lnSpc>
                <a:spcPts val="3422"/>
              </a:lnSpc>
            </a:pPr>
            <a:endParaRPr lang="en-US" sz="2444">
              <a:solidFill>
                <a:srgbClr val="1E1E49"/>
              </a:solidFill>
              <a:latin typeface="Gotham"/>
              <a:ea typeface="Gotham"/>
              <a:cs typeface="Gotham"/>
              <a:sym typeface="Gotham"/>
            </a:endParaRPr>
          </a:p>
        </p:txBody>
      </p:sp>
      <p:sp>
        <p:nvSpPr>
          <p:cNvPr id="10" name="TextBox 10"/>
          <p:cNvSpPr txBox="1"/>
          <p:nvPr/>
        </p:nvSpPr>
        <p:spPr>
          <a:xfrm>
            <a:off x="6417030" y="2259712"/>
            <a:ext cx="5121512" cy="561869"/>
          </a:xfrm>
          <a:prstGeom prst="rect">
            <a:avLst/>
          </a:prstGeom>
        </p:spPr>
        <p:txBody>
          <a:bodyPr lIns="0" tIns="0" rIns="0" bIns="0" rtlCol="0" anchor="t">
            <a:spAutoFit/>
          </a:bodyPr>
          <a:lstStyle/>
          <a:p>
            <a:pPr algn="l">
              <a:lnSpc>
                <a:spcPts val="4560"/>
              </a:lnSpc>
            </a:pPr>
            <a:r>
              <a:rPr lang="en-US" sz="3257" b="1">
                <a:solidFill>
                  <a:srgbClr val="1E1E49"/>
                </a:solidFill>
                <a:latin typeface="Gotham Bold"/>
                <a:ea typeface="Gotham Bold"/>
                <a:cs typeface="Gotham Bold"/>
                <a:sym typeface="Gotham Bold"/>
              </a:rPr>
              <a:t>Personal Resources</a:t>
            </a:r>
          </a:p>
        </p:txBody>
      </p:sp>
      <p:sp>
        <p:nvSpPr>
          <p:cNvPr id="11" name="TextBox 11"/>
          <p:cNvSpPr txBox="1"/>
          <p:nvPr/>
        </p:nvSpPr>
        <p:spPr>
          <a:xfrm>
            <a:off x="12148142" y="2259712"/>
            <a:ext cx="5121512" cy="561869"/>
          </a:xfrm>
          <a:prstGeom prst="rect">
            <a:avLst/>
          </a:prstGeom>
        </p:spPr>
        <p:txBody>
          <a:bodyPr lIns="0" tIns="0" rIns="0" bIns="0" rtlCol="0" anchor="t">
            <a:spAutoFit/>
          </a:bodyPr>
          <a:lstStyle/>
          <a:p>
            <a:pPr algn="l">
              <a:lnSpc>
                <a:spcPts val="4560"/>
              </a:lnSpc>
            </a:pPr>
            <a:r>
              <a:rPr lang="en-US" sz="3257" b="1">
                <a:solidFill>
                  <a:srgbClr val="1E1E49"/>
                </a:solidFill>
                <a:latin typeface="Gotham Bold"/>
                <a:ea typeface="Gotham Bold"/>
                <a:cs typeface="Gotham Bold"/>
                <a:sym typeface="Gotham Bold"/>
              </a:rPr>
              <a:t>Safety Resources</a:t>
            </a:r>
          </a:p>
        </p:txBody>
      </p:sp>
      <p:sp>
        <p:nvSpPr>
          <p:cNvPr id="12" name="TextBox 12"/>
          <p:cNvSpPr txBox="1"/>
          <p:nvPr/>
        </p:nvSpPr>
        <p:spPr>
          <a:xfrm>
            <a:off x="12148142" y="3104762"/>
            <a:ext cx="5121512" cy="6981009"/>
          </a:xfrm>
          <a:prstGeom prst="rect">
            <a:avLst/>
          </a:prstGeom>
        </p:spPr>
        <p:txBody>
          <a:bodyPr lIns="0" tIns="0" rIns="0" bIns="0" rtlCol="0" anchor="t">
            <a:spAutoFit/>
          </a:bodyPr>
          <a:lstStyle/>
          <a:p>
            <a:pPr marL="571028" lvl="1" indent="-285514" algn="l">
              <a:lnSpc>
                <a:spcPts val="3702"/>
              </a:lnSpc>
              <a:buFont typeface="Arial"/>
              <a:buChar char="•"/>
            </a:pPr>
            <a:r>
              <a:rPr lang="en-US" sz="2644">
                <a:solidFill>
                  <a:srgbClr val="1E1E49"/>
                </a:solidFill>
                <a:latin typeface="Gotham"/>
                <a:ea typeface="Gotham"/>
                <a:cs typeface="Gotham"/>
                <a:sym typeface="Gotham"/>
              </a:rPr>
              <a:t>Always be aware of your surroundings.</a:t>
            </a:r>
          </a:p>
          <a:p>
            <a:pPr algn="l">
              <a:lnSpc>
                <a:spcPts val="3702"/>
              </a:lnSpc>
            </a:pPr>
            <a:r>
              <a:rPr lang="en-US" sz="2644">
                <a:solidFill>
                  <a:srgbClr val="1E1E49"/>
                </a:solidFill>
                <a:latin typeface="Gotham"/>
                <a:ea typeface="Gotham"/>
                <a:cs typeface="Gotham"/>
                <a:sym typeface="Gotham"/>
              </a:rPr>
              <a:t> </a:t>
            </a:r>
          </a:p>
          <a:p>
            <a:pPr marL="571028" lvl="1" indent="-285514" algn="l">
              <a:lnSpc>
                <a:spcPts val="3702"/>
              </a:lnSpc>
              <a:buFont typeface="Arial"/>
              <a:buChar char="•"/>
            </a:pPr>
            <a:r>
              <a:rPr lang="en-US" sz="2644">
                <a:solidFill>
                  <a:srgbClr val="1E1E49"/>
                </a:solidFill>
                <a:latin typeface="Gotham"/>
                <a:ea typeface="Gotham"/>
                <a:cs typeface="Gotham"/>
                <a:sym typeface="Gotham"/>
              </a:rPr>
              <a:t>Watch the </a:t>
            </a:r>
            <a:r>
              <a:rPr lang="en-US" sz="2644" b="1">
                <a:solidFill>
                  <a:srgbClr val="1E1E49"/>
                </a:solidFill>
                <a:latin typeface="Gotham Bold"/>
                <a:ea typeface="Gotham Bold"/>
                <a:cs typeface="Gotham Bold"/>
                <a:sym typeface="Gotham Bold"/>
              </a:rPr>
              <a:t>Service Learning Safety Video</a:t>
            </a:r>
            <a:r>
              <a:rPr lang="en-US" sz="2644">
                <a:solidFill>
                  <a:srgbClr val="1E1E49"/>
                </a:solidFill>
                <a:latin typeface="Gotham"/>
                <a:ea typeface="Gotham"/>
                <a:cs typeface="Gotham"/>
                <a:sym typeface="Gotham"/>
              </a:rPr>
              <a:t> prior to your site orientation at: http://www.marquette.edu/servicelearning/safety.shtml </a:t>
            </a:r>
          </a:p>
          <a:p>
            <a:pPr algn="l">
              <a:lnSpc>
                <a:spcPts val="3702"/>
              </a:lnSpc>
            </a:pPr>
            <a:endParaRPr lang="en-US" sz="2644">
              <a:solidFill>
                <a:srgbClr val="1E1E49"/>
              </a:solidFill>
              <a:latin typeface="Gotham"/>
              <a:ea typeface="Gotham"/>
              <a:cs typeface="Gotham"/>
              <a:sym typeface="Gotham"/>
            </a:endParaRPr>
          </a:p>
          <a:p>
            <a:pPr marL="571028" lvl="1" indent="-285514" algn="l">
              <a:lnSpc>
                <a:spcPts val="3702"/>
              </a:lnSpc>
              <a:buFont typeface="Arial"/>
              <a:buChar char="•"/>
            </a:pPr>
            <a:r>
              <a:rPr lang="en-US" sz="2644" b="1">
                <a:solidFill>
                  <a:srgbClr val="1E1E49"/>
                </a:solidFill>
                <a:latin typeface="Gotham Bold"/>
                <a:ea typeface="Gotham Bold"/>
                <a:cs typeface="Gotham Bold"/>
                <a:sym typeface="Gotham Bold"/>
              </a:rPr>
              <a:t>MUPD</a:t>
            </a:r>
            <a:r>
              <a:rPr lang="en-US" sz="2644">
                <a:solidFill>
                  <a:srgbClr val="1E1E49"/>
                </a:solidFill>
                <a:latin typeface="Gotham"/>
                <a:ea typeface="Gotham"/>
                <a:cs typeface="Gotham"/>
                <a:sym typeface="Gotham"/>
              </a:rPr>
              <a:t> </a:t>
            </a:r>
            <a:r>
              <a:rPr lang="en-US" sz="2644" b="1">
                <a:solidFill>
                  <a:srgbClr val="1E1E49"/>
                </a:solidFill>
                <a:latin typeface="Gotham Bold"/>
                <a:ea typeface="Gotham Bold"/>
                <a:cs typeface="Gotham Bold"/>
                <a:sym typeface="Gotham Bold"/>
              </a:rPr>
              <a:t>Non-Emergency</a:t>
            </a:r>
            <a:r>
              <a:rPr lang="en-US" sz="2644">
                <a:solidFill>
                  <a:srgbClr val="1E1E49"/>
                </a:solidFill>
                <a:latin typeface="Gotham"/>
                <a:ea typeface="Gotham"/>
                <a:cs typeface="Gotham"/>
                <a:sym typeface="Gotham"/>
              </a:rPr>
              <a:t>    414-288-6800​</a:t>
            </a:r>
          </a:p>
          <a:p>
            <a:pPr marL="571028" lvl="1" indent="-285514" algn="l">
              <a:lnSpc>
                <a:spcPts val="3702"/>
              </a:lnSpc>
              <a:buFont typeface="Arial"/>
              <a:buChar char="•"/>
            </a:pPr>
            <a:r>
              <a:rPr lang="en-US" sz="2644" b="1">
                <a:solidFill>
                  <a:srgbClr val="1E1E49"/>
                </a:solidFill>
                <a:latin typeface="Gotham Bold"/>
                <a:ea typeface="Gotham Bold"/>
                <a:cs typeface="Gotham Bold"/>
                <a:sym typeface="Gotham Bold"/>
              </a:rPr>
              <a:t>MUPD</a:t>
            </a:r>
            <a:r>
              <a:rPr lang="en-US" sz="2644">
                <a:solidFill>
                  <a:srgbClr val="1E1E49"/>
                </a:solidFill>
                <a:latin typeface="Gotham"/>
                <a:ea typeface="Gotham"/>
                <a:cs typeface="Gotham"/>
                <a:sym typeface="Gotham"/>
              </a:rPr>
              <a:t> </a:t>
            </a:r>
            <a:r>
              <a:rPr lang="en-US" sz="2644" b="1">
                <a:solidFill>
                  <a:srgbClr val="1E1E49"/>
                </a:solidFill>
                <a:latin typeface="Gotham Bold"/>
                <a:ea typeface="Gotham Bold"/>
                <a:cs typeface="Gotham Bold"/>
                <a:sym typeface="Gotham Bold"/>
              </a:rPr>
              <a:t>Emergency            </a:t>
            </a:r>
            <a:r>
              <a:rPr lang="en-US" sz="2644">
                <a:solidFill>
                  <a:srgbClr val="1E1E49"/>
                </a:solidFill>
                <a:latin typeface="Gotham"/>
                <a:ea typeface="Gotham"/>
                <a:cs typeface="Gotham"/>
                <a:sym typeface="Gotham"/>
              </a:rPr>
              <a:t>414-288-1911​</a:t>
            </a:r>
          </a:p>
        </p:txBody>
      </p:sp>
      <p:sp>
        <p:nvSpPr>
          <p:cNvPr id="13" name="Freeform 13"/>
          <p:cNvSpPr/>
          <p:nvPr/>
        </p:nvSpPr>
        <p:spPr>
          <a:xfrm rot="5400000">
            <a:off x="4719383" y="326008"/>
            <a:ext cx="130366" cy="5121512"/>
          </a:xfrm>
          <a:custGeom>
            <a:avLst/>
            <a:gdLst/>
            <a:ahLst/>
            <a:cxnLst/>
            <a:rect l="l" t="t" r="r" b="b"/>
            <a:pathLst>
              <a:path w="130366" h="5121512">
                <a:moveTo>
                  <a:pt x="0" y="0"/>
                </a:moveTo>
                <a:lnTo>
                  <a:pt x="130366" y="0"/>
                </a:lnTo>
                <a:lnTo>
                  <a:pt x="130366" y="5121512"/>
                </a:lnTo>
                <a:lnTo>
                  <a:pt x="0" y="512151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14" name="Freeform 14"/>
          <p:cNvSpPr/>
          <p:nvPr/>
        </p:nvSpPr>
        <p:spPr>
          <a:xfrm rot="5400000">
            <a:off x="10677226" y="326008"/>
            <a:ext cx="130366" cy="5121512"/>
          </a:xfrm>
          <a:custGeom>
            <a:avLst/>
            <a:gdLst/>
            <a:ahLst/>
            <a:cxnLst/>
            <a:rect l="l" t="t" r="r" b="b"/>
            <a:pathLst>
              <a:path w="130366" h="5121512">
                <a:moveTo>
                  <a:pt x="0" y="0"/>
                </a:moveTo>
                <a:lnTo>
                  <a:pt x="130365" y="0"/>
                </a:lnTo>
                <a:lnTo>
                  <a:pt x="130365" y="5121512"/>
                </a:lnTo>
                <a:lnTo>
                  <a:pt x="0" y="512151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sp>
        <p:nvSpPr>
          <p:cNvPr id="2" name="Freeform 2"/>
          <p:cNvSpPr/>
          <p:nvPr/>
        </p:nvSpPr>
        <p:spPr>
          <a:xfrm>
            <a:off x="0" y="1903138"/>
            <a:ext cx="7699214" cy="9106598"/>
          </a:xfrm>
          <a:custGeom>
            <a:avLst/>
            <a:gdLst/>
            <a:ahLst/>
            <a:cxnLst/>
            <a:rect l="l" t="t" r="r" b="b"/>
            <a:pathLst>
              <a:path w="7699214" h="9106598">
                <a:moveTo>
                  <a:pt x="0" y="0"/>
                </a:moveTo>
                <a:lnTo>
                  <a:pt x="7699214" y="0"/>
                </a:lnTo>
                <a:lnTo>
                  <a:pt x="7699214" y="9106598"/>
                </a:lnTo>
                <a:lnTo>
                  <a:pt x="0" y="910659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TextBox 3"/>
          <p:cNvSpPr txBox="1"/>
          <p:nvPr/>
        </p:nvSpPr>
        <p:spPr>
          <a:xfrm>
            <a:off x="7699214" y="2151835"/>
            <a:ext cx="10252732" cy="8554756"/>
          </a:xfrm>
          <a:prstGeom prst="rect">
            <a:avLst/>
          </a:prstGeom>
        </p:spPr>
        <p:txBody>
          <a:bodyPr lIns="0" tIns="0" rIns="0" bIns="0" rtlCol="0" anchor="t">
            <a:spAutoFit/>
          </a:bodyPr>
          <a:lstStyle/>
          <a:p>
            <a:pPr marL="878398" lvl="1" indent="-439199" algn="l">
              <a:lnSpc>
                <a:spcPts val="4271"/>
              </a:lnSpc>
              <a:buFont typeface="Arial"/>
              <a:buChar char="•"/>
            </a:pPr>
            <a:r>
              <a:rPr lang="en-US" sz="4068">
                <a:solidFill>
                  <a:srgbClr val="1E1E49"/>
                </a:solidFill>
                <a:latin typeface="Gotham"/>
                <a:ea typeface="Gotham"/>
                <a:cs typeface="Gotham"/>
                <a:sym typeface="Gotham"/>
              </a:rPr>
              <a:t>Students may be required to attend one reflection session throughout the semester.</a:t>
            </a:r>
          </a:p>
          <a:p>
            <a:pPr algn="l">
              <a:lnSpc>
                <a:spcPts val="4271"/>
              </a:lnSpc>
            </a:pPr>
            <a:endParaRPr lang="en-US" sz="4068">
              <a:solidFill>
                <a:srgbClr val="1E1E49"/>
              </a:solidFill>
              <a:latin typeface="Gotham"/>
              <a:ea typeface="Gotham"/>
              <a:cs typeface="Gotham"/>
              <a:sym typeface="Gotham"/>
            </a:endParaRPr>
          </a:p>
          <a:p>
            <a:pPr marL="1756796" lvl="2" indent="-585599" algn="l">
              <a:lnSpc>
                <a:spcPts val="4271"/>
              </a:lnSpc>
              <a:buFont typeface="Arial"/>
              <a:buChar char="⚬"/>
            </a:pPr>
            <a:r>
              <a:rPr lang="en-US" sz="4068" i="1">
                <a:solidFill>
                  <a:srgbClr val="1E1E49"/>
                </a:solidFill>
                <a:latin typeface="Gotham Italics"/>
                <a:ea typeface="Gotham Italics"/>
                <a:cs typeface="Gotham Italics"/>
                <a:sym typeface="Gotham Italics"/>
              </a:rPr>
              <a:t>Reflection sessions allow students to make sense of their interactions with others, understand the broader context of service. These sessions provide a space to connect our thoughts, feelings, and practical experiences, fostering a deeper understanding of ourselves and our community.</a:t>
            </a:r>
          </a:p>
          <a:p>
            <a:pPr algn="l">
              <a:lnSpc>
                <a:spcPts val="4271"/>
              </a:lnSpc>
            </a:pPr>
            <a:endParaRPr lang="en-US" sz="4068" i="1">
              <a:solidFill>
                <a:srgbClr val="1E1E49"/>
              </a:solidFill>
              <a:latin typeface="Gotham Italics"/>
              <a:ea typeface="Gotham Italics"/>
              <a:cs typeface="Gotham Italics"/>
              <a:sym typeface="Gotham Italics"/>
            </a:endParaRPr>
          </a:p>
          <a:p>
            <a:pPr algn="l">
              <a:lnSpc>
                <a:spcPts val="4271"/>
              </a:lnSpc>
            </a:pPr>
            <a:endParaRPr lang="en-US" sz="4068" i="1">
              <a:solidFill>
                <a:srgbClr val="1E1E49"/>
              </a:solidFill>
              <a:latin typeface="Gotham Italics"/>
              <a:ea typeface="Gotham Italics"/>
              <a:cs typeface="Gotham Italics"/>
              <a:sym typeface="Gotham Italics"/>
            </a:endParaRPr>
          </a:p>
        </p:txBody>
      </p:sp>
      <p:sp>
        <p:nvSpPr>
          <p:cNvPr id="4" name="TextBox 4"/>
          <p:cNvSpPr txBox="1"/>
          <p:nvPr/>
        </p:nvSpPr>
        <p:spPr>
          <a:xfrm>
            <a:off x="471882" y="354287"/>
            <a:ext cx="16787418" cy="1548852"/>
          </a:xfrm>
          <a:prstGeom prst="rect">
            <a:avLst/>
          </a:prstGeom>
        </p:spPr>
        <p:txBody>
          <a:bodyPr lIns="0" tIns="0" rIns="0" bIns="0" rtlCol="0" anchor="t">
            <a:spAutoFit/>
          </a:bodyPr>
          <a:lstStyle/>
          <a:p>
            <a:pPr algn="l">
              <a:lnSpc>
                <a:spcPts val="11733"/>
              </a:lnSpc>
            </a:pPr>
            <a:r>
              <a:rPr lang="en-US" sz="11503">
                <a:solidFill>
                  <a:srgbClr val="1E1E49"/>
                </a:solidFill>
                <a:latin typeface="Oswald"/>
                <a:ea typeface="Oswald"/>
                <a:cs typeface="Oswald"/>
                <a:sym typeface="Oswald"/>
              </a:rPr>
              <a:t>REFLECTION SESSIONS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sp>
        <p:nvSpPr>
          <p:cNvPr id="2" name="TextBox 2"/>
          <p:cNvSpPr txBox="1"/>
          <p:nvPr/>
        </p:nvSpPr>
        <p:spPr>
          <a:xfrm>
            <a:off x="330368" y="924053"/>
            <a:ext cx="17320053" cy="9826536"/>
          </a:xfrm>
          <a:prstGeom prst="rect">
            <a:avLst/>
          </a:prstGeom>
        </p:spPr>
        <p:txBody>
          <a:bodyPr lIns="0" tIns="0" rIns="0" bIns="0" rtlCol="0" anchor="t">
            <a:spAutoFit/>
          </a:bodyPr>
          <a:lstStyle/>
          <a:p>
            <a:endParaRPr lang="en-US" sz="1600" b="1">
              <a:solidFill>
                <a:srgbClr val="1E1E49"/>
              </a:solidFill>
              <a:latin typeface="Gotham Bold"/>
              <a:ea typeface="Gotham Bold"/>
              <a:cs typeface="Gotham Bold"/>
              <a:sym typeface="Gotham Bold"/>
            </a:endParaRPr>
          </a:p>
          <a:p>
            <a:r>
              <a:rPr lang="en-US" sz="1700" b="1">
                <a:solidFill>
                  <a:srgbClr val="1E1E49"/>
                </a:solidFill>
                <a:latin typeface="Gotham Bold"/>
                <a:ea typeface="Gotham Bold"/>
                <a:cs typeface="Gotham Bold"/>
                <a:sym typeface="Gotham Bold"/>
              </a:rPr>
              <a:t>MKE 1001 (Virtual)</a:t>
            </a:r>
            <a:endParaRPr lang="en-US" sz="1700">
              <a:ea typeface="Calibri"/>
              <a:cs typeface="Calibri"/>
            </a:endParaRPr>
          </a:p>
          <a:p>
            <a:pPr marL="409575" lvl="1" indent="-205105" algn="l">
              <a:buFont typeface="Arial"/>
              <a:buChar char="•"/>
            </a:pPr>
            <a:r>
              <a:rPr lang="en-US" sz="1600" i="1" dirty="0">
                <a:solidFill>
                  <a:srgbClr val="1E1E49"/>
                </a:solidFill>
                <a:latin typeface="Gotham Italics"/>
                <a:ea typeface="Gotham Italics"/>
                <a:cs typeface="Gotham Italics"/>
                <a:sym typeface="Gotham Italics"/>
              </a:rPr>
              <a:t>Learn about Milwaukee’s rich history and discover your role within the community through a documentary and discussion. This session aims to deepen your </a:t>
            </a:r>
            <a:r>
              <a:rPr lang="en-US" sz="1600" i="1">
                <a:solidFill>
                  <a:srgbClr val="1E1E49"/>
                </a:solidFill>
                <a:latin typeface="Gotham Italics"/>
                <a:ea typeface="Gotham Italics"/>
                <a:cs typeface="Gotham Italics"/>
                <a:sym typeface="Gotham Italics"/>
              </a:rPr>
              <a:t>understanding of the city's strengths and challenges.</a:t>
            </a:r>
            <a:endParaRPr lang="en-US" sz="1600" i="1">
              <a:solidFill>
                <a:srgbClr val="1E1E49"/>
              </a:solidFill>
              <a:latin typeface="Gotham Italics"/>
              <a:ea typeface="Gotham Italics"/>
              <a:cs typeface="Gotham Italics"/>
            </a:endParaRPr>
          </a:p>
          <a:p>
            <a:pPr marL="819785" indent="-273050">
              <a:lnSpc>
                <a:spcPct val="150000"/>
              </a:lnSpc>
              <a:buFont typeface="Arial"/>
              <a:buChar char="⚬"/>
            </a:pPr>
            <a:r>
              <a:rPr lang="en-US" sz="1600" b="1">
                <a:solidFill>
                  <a:srgbClr val="1E1E49"/>
                </a:solidFill>
                <a:latin typeface="Gotham"/>
                <a:ea typeface="+mn-lt"/>
                <a:cs typeface="Gotham"/>
                <a:sym typeface="Gotham"/>
              </a:rPr>
              <a:t>Thursday, September 24th, 6-7:30pm - VIRTUAL</a:t>
            </a:r>
            <a:endParaRPr lang="en-US" sz="1600" b="1">
              <a:solidFill>
                <a:srgbClr val="1E1E49"/>
              </a:solidFill>
              <a:latin typeface="Gotham"/>
              <a:ea typeface="Gotham"/>
              <a:cs typeface="Gotham"/>
            </a:endParaRPr>
          </a:p>
          <a:p>
            <a:pPr marL="819785" lvl="2" indent="-273050">
              <a:lnSpc>
                <a:spcPct val="150000"/>
              </a:lnSpc>
              <a:buFont typeface="Arial"/>
              <a:buChar char="⚬"/>
            </a:pPr>
            <a:r>
              <a:rPr lang="en-US" sz="1600" b="1">
                <a:solidFill>
                  <a:srgbClr val="1E1E49"/>
                </a:solidFill>
                <a:latin typeface="Gotham"/>
                <a:ea typeface="+mn-lt"/>
                <a:cs typeface="Gotham"/>
                <a:sym typeface="Gotham"/>
              </a:rPr>
              <a:t>Sunday, September 27th, 3-4:30pm - VIRTUAL</a:t>
            </a:r>
            <a:endParaRPr lang="en-US" sz="1600" b="1">
              <a:latin typeface="Gotham"/>
              <a:cs typeface="Gotham"/>
            </a:endParaRPr>
          </a:p>
          <a:p>
            <a:endParaRPr lang="en-US" sz="1600" dirty="0">
              <a:solidFill>
                <a:srgbClr val="1E1E49"/>
              </a:solidFill>
              <a:latin typeface="Gotham"/>
              <a:ea typeface="Gotham"/>
              <a:cs typeface="Gotham"/>
            </a:endParaRPr>
          </a:p>
          <a:p>
            <a:r>
              <a:rPr lang="en-US" sz="1700" b="1">
                <a:solidFill>
                  <a:srgbClr val="1E1E49"/>
                </a:solidFill>
                <a:latin typeface="Gotham Bold"/>
                <a:ea typeface="+mn-lt"/>
                <a:cs typeface="Gotham Bold"/>
                <a:sym typeface="Gotham Bold"/>
              </a:rPr>
              <a:t>Understanding the Importance of Charity and Justice</a:t>
            </a:r>
            <a:endParaRPr lang="en-US" sz="1700">
              <a:latin typeface="Gotham Bold"/>
              <a:cs typeface="Gotham Bold"/>
            </a:endParaRPr>
          </a:p>
          <a:p>
            <a:pPr marL="409575" lvl="1" indent="-205105">
              <a:buFont typeface="Arial"/>
              <a:buChar char="•"/>
            </a:pPr>
            <a:r>
              <a:rPr lang="en-US" sz="1600" i="1">
                <a:solidFill>
                  <a:srgbClr val="1E1E49"/>
                </a:solidFill>
                <a:latin typeface="Gotham Italics"/>
                <a:cs typeface="Gotham Italics"/>
                <a:sym typeface="Gotham Italics"/>
              </a:rPr>
              <a:t>In this session, we will define and explore the relationship between charity and justice and discover why both are essential. W</a:t>
            </a:r>
            <a:r>
              <a:rPr lang="en-US" sz="1600" i="1" dirty="0">
                <a:solidFill>
                  <a:srgbClr val="1E1E49"/>
                </a:solidFill>
                <a:latin typeface="Gotham Italics"/>
                <a:cs typeface="Gotham Italics"/>
                <a:sym typeface="Gotham Italics"/>
              </a:rPr>
              <a:t>e will consider how acts of compassion can </a:t>
            </a:r>
            <a:r>
              <a:rPr lang="en-US" sz="1600" i="1">
                <a:solidFill>
                  <a:srgbClr val="1E1E49"/>
                </a:solidFill>
                <a:latin typeface="Gotham Italics"/>
                <a:cs typeface="Gotham Italics"/>
                <a:sym typeface="Gotham Italics"/>
              </a:rPr>
              <a:t>be paired with advocacy, civic engagement, and systemic change to build more just and equitable communities.</a:t>
            </a:r>
            <a:endParaRPr lang="en-US" sz="1600" i="1">
              <a:solidFill>
                <a:srgbClr val="1E1E49"/>
              </a:solidFill>
              <a:latin typeface="Gotham Italics"/>
              <a:cs typeface="Gotham Italics"/>
            </a:endParaRPr>
          </a:p>
          <a:p>
            <a:pPr marL="819785" indent="-273050">
              <a:lnSpc>
                <a:spcPct val="150000"/>
              </a:lnSpc>
              <a:buFont typeface="Arial"/>
              <a:buChar char="⚬"/>
            </a:pPr>
            <a:r>
              <a:rPr lang="en-US" sz="1600" b="1">
                <a:solidFill>
                  <a:srgbClr val="1E1E49"/>
                </a:solidFill>
                <a:latin typeface="Gotham"/>
                <a:ea typeface="+mn-lt"/>
                <a:cs typeface="Gotham"/>
                <a:sym typeface="Gotham"/>
              </a:rPr>
              <a:t>Monday, October 5th, 3:30-5pm - AMU 227 </a:t>
            </a:r>
            <a:endParaRPr lang="en-US" sz="1600" b="1">
              <a:solidFill>
                <a:srgbClr val="1E1E49"/>
              </a:solidFill>
              <a:latin typeface="Gotham"/>
              <a:ea typeface="Gotham"/>
              <a:cs typeface="Gotham"/>
            </a:endParaRPr>
          </a:p>
          <a:p>
            <a:pPr marL="819785" lvl="2" indent="-273050">
              <a:lnSpc>
                <a:spcPct val="150000"/>
              </a:lnSpc>
              <a:buFont typeface="Arial"/>
              <a:buChar char="⚬"/>
            </a:pPr>
            <a:r>
              <a:rPr lang="en-US" sz="1600" b="1">
                <a:solidFill>
                  <a:srgbClr val="1E1E49"/>
                </a:solidFill>
                <a:latin typeface="Gotham"/>
                <a:ea typeface="+mn-lt"/>
                <a:cs typeface="Gotham"/>
                <a:sym typeface="Gotham"/>
              </a:rPr>
              <a:t>Wednesday, October 7th, 5-6:30pm - AMU 227</a:t>
            </a:r>
            <a:endParaRPr lang="en-US" sz="1600" b="1">
              <a:latin typeface="Gotham"/>
              <a:cs typeface="Gotham"/>
            </a:endParaRPr>
          </a:p>
          <a:p>
            <a:pPr marL="546735" lvl="2" algn="l"/>
            <a:endParaRPr lang="en-US" sz="1600" dirty="0">
              <a:solidFill>
                <a:srgbClr val="1E1E49"/>
              </a:solidFill>
              <a:latin typeface="Gotham"/>
              <a:ea typeface="Gotham"/>
              <a:cs typeface="Gotham"/>
            </a:endParaRPr>
          </a:p>
          <a:p>
            <a:r>
              <a:rPr lang="en-US" sz="1700" b="1">
                <a:solidFill>
                  <a:srgbClr val="1E1E49"/>
                </a:solidFill>
                <a:latin typeface="Gotham Bold"/>
                <a:ea typeface="+mn-lt"/>
                <a:cs typeface="Gotham Bold"/>
                <a:sym typeface="Gotham Bold"/>
              </a:rPr>
              <a:t> Housing First: Homelessness in Milwaukee </a:t>
            </a:r>
            <a:endParaRPr lang="en-US" sz="1700">
              <a:latin typeface="Gotham Bold"/>
              <a:cs typeface="Gotham Bold"/>
            </a:endParaRPr>
          </a:p>
          <a:p>
            <a:pPr marL="409575" lvl="1" indent="-205105">
              <a:buFont typeface="Arial"/>
              <a:buChar char="•"/>
            </a:pPr>
            <a:r>
              <a:rPr lang="en-US" sz="1600" i="1">
                <a:solidFill>
                  <a:srgbClr val="1E1E49"/>
                </a:solidFill>
                <a:latin typeface="Gotham Italics"/>
                <a:cs typeface="Gotham Italics"/>
                <a:sym typeface="Gotham Italics"/>
              </a:rPr>
              <a:t>During this session, we will discuss the root causes of homelessness in Milwaukee, the impact homelessness has on our community and neighbors, and we will think about how we can serve this population of people with dignity and respect.</a:t>
            </a:r>
            <a:r>
              <a:rPr lang="en-US" sz="1600" i="1" dirty="0">
                <a:solidFill>
                  <a:srgbClr val="1E1E49"/>
                </a:solidFill>
                <a:latin typeface="Gotham Italics"/>
                <a:cs typeface="Gotham Italics"/>
              </a:rPr>
              <a:t>  </a:t>
            </a:r>
            <a:endParaRPr lang="en-US" sz="1600" i="1">
              <a:solidFill>
                <a:srgbClr val="1E1E49"/>
              </a:solidFill>
              <a:latin typeface="Gotham Italics"/>
              <a:cs typeface="Gotham Italics"/>
            </a:endParaRPr>
          </a:p>
          <a:p>
            <a:pPr marL="819785" lvl="2" indent="-273050">
              <a:lnSpc>
                <a:spcPct val="150000"/>
              </a:lnSpc>
              <a:buFont typeface="Arial"/>
              <a:buChar char="⚬"/>
            </a:pPr>
            <a:r>
              <a:rPr lang="en-US" sz="1600" b="1">
                <a:solidFill>
                  <a:srgbClr val="1E1E49"/>
                </a:solidFill>
                <a:latin typeface="Gotham"/>
                <a:ea typeface="+mn-lt"/>
                <a:cs typeface="Gotham"/>
                <a:sym typeface="Gotham"/>
              </a:rPr>
              <a:t>Tuesday, October 27th, 2-3:30pm - AMU 227 </a:t>
            </a:r>
            <a:endParaRPr lang="en-US" sz="1600" b="1">
              <a:solidFill>
                <a:srgbClr val="1E1E49"/>
              </a:solidFill>
              <a:latin typeface="Gotham"/>
              <a:ea typeface="Gotham"/>
              <a:cs typeface="Gotham"/>
            </a:endParaRPr>
          </a:p>
          <a:p>
            <a:pPr marL="819785" lvl="2" indent="-273050" algn="l">
              <a:lnSpc>
                <a:spcPct val="150000"/>
              </a:lnSpc>
              <a:buFont typeface="Arial"/>
              <a:buChar char="⚬"/>
            </a:pPr>
            <a:r>
              <a:rPr lang="en-US" sz="1600" b="1">
                <a:solidFill>
                  <a:srgbClr val="1E1E49"/>
                </a:solidFill>
                <a:latin typeface="Gotham"/>
                <a:ea typeface="+mn-lt"/>
                <a:cs typeface="Gotham"/>
                <a:sym typeface="Gotham"/>
              </a:rPr>
              <a:t>Friday, October 30th, 2:30-4pm - AMU 227</a:t>
            </a:r>
            <a:endParaRPr lang="en-US" sz="1600" b="1">
              <a:latin typeface="Gotham"/>
              <a:cs typeface="Gotham"/>
            </a:endParaRPr>
          </a:p>
          <a:p>
            <a:pPr algn="l"/>
            <a:endParaRPr lang="en-US" sz="1600">
              <a:solidFill>
                <a:srgbClr val="1E1E49"/>
              </a:solidFill>
              <a:latin typeface="Gotham"/>
              <a:ea typeface="Gotham"/>
              <a:cs typeface="Gotham"/>
            </a:endParaRPr>
          </a:p>
          <a:p>
            <a:r>
              <a:rPr lang="en-US" sz="1700" b="1">
                <a:solidFill>
                  <a:srgbClr val="1E1E49"/>
                </a:solidFill>
                <a:latin typeface="Gotham Bold"/>
                <a:ea typeface="+mn-lt"/>
                <a:cs typeface="Gotham Bold"/>
                <a:sym typeface="Gotham Bold"/>
              </a:rPr>
              <a:t> Moments of Significance: Meaning Making in Milwaukee</a:t>
            </a:r>
            <a:endParaRPr lang="en-US" sz="1700">
              <a:latin typeface="Gotham Bold"/>
              <a:cs typeface="Gotham Bold"/>
            </a:endParaRPr>
          </a:p>
          <a:p>
            <a:pPr marL="409575" lvl="1" indent="-205105">
              <a:buFont typeface="Arial"/>
              <a:buChar char="•"/>
            </a:pPr>
            <a:r>
              <a:rPr lang="en-US" sz="1600" i="1" dirty="0">
                <a:solidFill>
                  <a:srgbClr val="1E1E49"/>
                </a:solidFill>
                <a:latin typeface="Gotham Italics"/>
                <a:cs typeface="Gotham Italics"/>
                <a:sym typeface="Gotham Italics"/>
              </a:rPr>
              <a:t>We invite you to consider the moments throughout your servi</a:t>
            </a:r>
            <a:r>
              <a:rPr lang="en-US" sz="1600" i="1">
                <a:solidFill>
                  <a:srgbClr val="1E1E49"/>
                </a:solidFill>
                <a:latin typeface="Gotham Italics"/>
                <a:cs typeface="Gotham Italics"/>
                <a:sym typeface="Gotham Italics"/>
              </a:rPr>
              <a:t>ce learning that left a lasting impression. What experiences challenged or inspired you?</a:t>
            </a:r>
            <a:r>
              <a:rPr lang="en-US" sz="1600" i="1" dirty="0">
                <a:solidFill>
                  <a:srgbClr val="1E1E49"/>
                </a:solidFill>
                <a:latin typeface="Gotham Italics"/>
                <a:cs typeface="Gotham Italics"/>
              </a:rPr>
              <a:t> </a:t>
            </a:r>
            <a:r>
              <a:rPr lang="en-US" sz="1600" i="1">
                <a:solidFill>
                  <a:srgbClr val="1E1E49"/>
                </a:solidFill>
                <a:latin typeface="Gotham Italics"/>
                <a:cs typeface="Gotham Italics"/>
              </a:rPr>
              <a:t>What encounters prompted you to think more deeply about the meaning of your life and the person you are called to become? </a:t>
            </a:r>
            <a:r>
              <a:rPr lang="en-US" sz="1600" i="1" dirty="0">
                <a:solidFill>
                  <a:srgbClr val="1E1E49"/>
                </a:solidFill>
                <a:latin typeface="Gotham Italics"/>
                <a:cs typeface="Gotham Italics"/>
              </a:rPr>
              <a:t>And most importantly, what lessons, insights, and commitments will you carry forward from this experience?</a:t>
            </a:r>
          </a:p>
          <a:p>
            <a:pPr marL="819785" lvl="2" indent="-273050">
              <a:lnSpc>
                <a:spcPct val="150000"/>
              </a:lnSpc>
              <a:buFont typeface="Arial"/>
              <a:buChar char="⚬"/>
            </a:pPr>
            <a:r>
              <a:rPr lang="en-US" sz="1600" b="1">
                <a:solidFill>
                  <a:srgbClr val="1E1E49"/>
                </a:solidFill>
                <a:latin typeface="Gotham"/>
                <a:ea typeface="+mn-lt"/>
                <a:cs typeface="Gotham"/>
                <a:sym typeface="Gotham"/>
              </a:rPr>
              <a:t>Monday, November 9th, 4:30-6pm - AMU 227</a:t>
            </a:r>
            <a:endParaRPr lang="en-US" sz="1600" b="1">
              <a:solidFill>
                <a:srgbClr val="1E1E49"/>
              </a:solidFill>
              <a:latin typeface="Gotham"/>
              <a:ea typeface="+mn-lt"/>
              <a:cs typeface="Gotham"/>
            </a:endParaRPr>
          </a:p>
          <a:p>
            <a:pPr marL="819785" lvl="2" indent="-273050">
              <a:lnSpc>
                <a:spcPct val="150000"/>
              </a:lnSpc>
              <a:buFont typeface="Arial"/>
              <a:buChar char="⚬"/>
            </a:pPr>
            <a:r>
              <a:rPr lang="en-US" sz="1600" b="1">
                <a:solidFill>
                  <a:srgbClr val="1E1E49"/>
                </a:solidFill>
                <a:latin typeface="Gotham"/>
                <a:ea typeface="+mn-lt"/>
                <a:cs typeface="Gotham"/>
                <a:sym typeface="Gotham"/>
              </a:rPr>
              <a:t>Friday, November 13th, 12-1:30pm - AMU 227</a:t>
            </a:r>
            <a:endParaRPr lang="en-US" sz="1600" b="1">
              <a:latin typeface="Gotham"/>
              <a:cs typeface="Gotham"/>
            </a:endParaRPr>
          </a:p>
          <a:p>
            <a:pPr marL="819785" lvl="2" indent="-273050">
              <a:lnSpc>
                <a:spcPct val="150000"/>
              </a:lnSpc>
              <a:buFont typeface="Arial"/>
              <a:buChar char="⚬"/>
            </a:pPr>
            <a:r>
              <a:rPr lang="en-US" sz="1600" b="1">
                <a:solidFill>
                  <a:srgbClr val="1E1E49"/>
                </a:solidFill>
                <a:latin typeface="Gotham"/>
                <a:ea typeface="+mn-lt"/>
                <a:cs typeface="Gotham"/>
                <a:sym typeface="Gotham"/>
              </a:rPr>
              <a:t>Thursday, November 19th, 4-5:30pm - AMU Lunda Room</a:t>
            </a:r>
            <a:endParaRPr lang="en-US" sz="1600" b="1">
              <a:latin typeface="Gotham"/>
              <a:cs typeface="Gotham"/>
            </a:endParaRPr>
          </a:p>
          <a:p>
            <a:endParaRPr lang="en-US" sz="1600">
              <a:solidFill>
                <a:srgbClr val="1E1E49"/>
              </a:solidFill>
              <a:latin typeface="Gotham"/>
              <a:ea typeface="Gotham"/>
              <a:cs typeface="Gotham"/>
            </a:endParaRPr>
          </a:p>
          <a:p>
            <a:r>
              <a:rPr lang="en-US" sz="1700" b="1">
                <a:solidFill>
                  <a:srgbClr val="1E1E49"/>
                </a:solidFill>
                <a:latin typeface="Gotham Bold"/>
                <a:ea typeface="+mn-lt"/>
                <a:cs typeface="Gotham Bold"/>
                <a:sym typeface="Gotham Bold"/>
              </a:rPr>
              <a:t>Our Call to Work for Social Justice: "Our Lives begin to End the Moment We Stay Silent About Things that Matter" - MLK Jr.</a:t>
            </a:r>
            <a:endParaRPr lang="en-US" sz="1700">
              <a:solidFill>
                <a:srgbClr val="1E1E49"/>
              </a:solidFill>
              <a:latin typeface="Gotham Bold"/>
              <a:cs typeface="Gotham Bold"/>
            </a:endParaRPr>
          </a:p>
          <a:p>
            <a:pPr marL="409575" lvl="1" indent="-205105">
              <a:buFont typeface="Arial"/>
              <a:buChar char="•"/>
            </a:pPr>
            <a:r>
              <a:rPr lang="en-US" sz="1600" i="1" dirty="0">
                <a:solidFill>
                  <a:srgbClr val="1E1E49"/>
                </a:solidFill>
                <a:latin typeface="Gotham Italics"/>
                <a:cs typeface="Gotham Italics"/>
                <a:sym typeface="Gotham"/>
              </a:rPr>
              <a:t>Join us as we explore how service learning calls each of us to be advocates for social justice—not only as students, but also as future professionals and engaged citizens. Together, we will reflect on what we've learned and brainstorm meaningful ways to continue working for justice, peace, and the common good in our communities.</a:t>
            </a:r>
            <a:r>
              <a:rPr lang="en-US" sz="1600" i="1" dirty="0">
                <a:solidFill>
                  <a:srgbClr val="1E1E49"/>
                </a:solidFill>
                <a:latin typeface="Gotham Italics"/>
                <a:cs typeface="Gotham Italics"/>
              </a:rPr>
              <a:t> </a:t>
            </a:r>
          </a:p>
          <a:p>
            <a:pPr marL="819785" lvl="2" indent="-273050">
              <a:lnSpc>
                <a:spcPct val="150000"/>
              </a:lnSpc>
              <a:buFont typeface="Arial"/>
              <a:buChar char="⚬"/>
            </a:pPr>
            <a:r>
              <a:rPr lang="en-US" sz="1600" b="1">
                <a:solidFill>
                  <a:srgbClr val="1E1E49"/>
                </a:solidFill>
                <a:latin typeface="Gotham"/>
                <a:ea typeface="+mn-lt"/>
                <a:cs typeface="Gotham"/>
                <a:sym typeface="Gotham"/>
              </a:rPr>
              <a:t>Wednesday, December 2nd, 5:30-7pm - AMU 157</a:t>
            </a:r>
            <a:endParaRPr lang="en-US" sz="1600" b="1">
              <a:solidFill>
                <a:srgbClr val="1E1E49"/>
              </a:solidFill>
              <a:latin typeface="Gotham"/>
              <a:ea typeface="+mn-lt"/>
              <a:cs typeface="Gotham"/>
            </a:endParaRPr>
          </a:p>
          <a:p>
            <a:pPr marL="819785" lvl="2" indent="-273050" algn="l">
              <a:lnSpc>
                <a:spcPct val="150000"/>
              </a:lnSpc>
              <a:buFont typeface="Arial"/>
              <a:buChar char="⚬"/>
            </a:pPr>
            <a:r>
              <a:rPr lang="en-US" sz="1600" b="1">
                <a:solidFill>
                  <a:srgbClr val="1E1E49"/>
                </a:solidFill>
                <a:latin typeface="Gotham"/>
                <a:ea typeface="+mn-lt"/>
                <a:cs typeface="Gotham"/>
                <a:sym typeface="Gotham"/>
              </a:rPr>
              <a:t>Thursday, December 3rd, 12:30-2pm - AMU 227</a:t>
            </a:r>
            <a:endParaRPr lang="en-US" sz="1600" b="1">
              <a:latin typeface="Gotham"/>
              <a:cs typeface="Gotham"/>
            </a:endParaRPr>
          </a:p>
          <a:p>
            <a:pPr marL="819785" lvl="2" indent="-273050" algn="l">
              <a:buFont typeface="Arial"/>
              <a:buChar char="⚬"/>
            </a:pPr>
            <a:endParaRPr lang="en-US" sz="1600" dirty="0">
              <a:solidFill>
                <a:srgbClr val="1E1E49"/>
              </a:solidFill>
              <a:latin typeface="Gotham"/>
              <a:ea typeface="Gotham"/>
              <a:cs typeface="Gotham"/>
            </a:endParaRPr>
          </a:p>
          <a:p>
            <a:pPr algn="l">
              <a:lnSpc>
                <a:spcPts val="1423"/>
              </a:lnSpc>
            </a:pPr>
            <a:endParaRPr lang="en-US" sz="1899">
              <a:solidFill>
                <a:srgbClr val="1E1E49"/>
              </a:solidFill>
              <a:latin typeface="Gotham"/>
              <a:ea typeface="Gotham"/>
              <a:cs typeface="Gotham"/>
              <a:sym typeface="Gotham"/>
            </a:endParaRPr>
          </a:p>
        </p:txBody>
      </p:sp>
      <p:sp>
        <p:nvSpPr>
          <p:cNvPr id="3" name="TextBox 3"/>
          <p:cNvSpPr txBox="1"/>
          <p:nvPr/>
        </p:nvSpPr>
        <p:spPr>
          <a:xfrm>
            <a:off x="841996" y="278087"/>
            <a:ext cx="16308447" cy="910506"/>
          </a:xfrm>
          <a:prstGeom prst="rect">
            <a:avLst/>
          </a:prstGeom>
        </p:spPr>
        <p:txBody>
          <a:bodyPr wrap="square" lIns="0" tIns="0" rIns="0" bIns="0" rtlCol="0" anchor="t">
            <a:spAutoFit/>
          </a:bodyPr>
          <a:lstStyle/>
          <a:p>
            <a:pPr algn="ctr">
              <a:lnSpc>
                <a:spcPts val="7139"/>
              </a:lnSpc>
            </a:pPr>
            <a:r>
              <a:rPr lang="en-US" sz="6900">
                <a:solidFill>
                  <a:srgbClr val="1E1E49"/>
                </a:solidFill>
                <a:latin typeface="Oswald"/>
                <a:ea typeface="Oswald"/>
                <a:cs typeface="Oswald"/>
                <a:sym typeface="Oswald"/>
              </a:rPr>
              <a:t>REFLECTION SESSION INFORMATION</a:t>
            </a:r>
            <a:endParaRPr lang="en-US" sz="6900">
              <a:solidFill>
                <a:srgbClr val="1E1E49"/>
              </a:solidFill>
              <a:latin typeface="Oswald"/>
              <a:ea typeface="Oswald"/>
              <a:cs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sp>
        <p:nvSpPr>
          <p:cNvPr id="2" name="Freeform 2"/>
          <p:cNvSpPr/>
          <p:nvPr/>
        </p:nvSpPr>
        <p:spPr>
          <a:xfrm>
            <a:off x="12715349" y="2712420"/>
            <a:ext cx="5094961" cy="3825852"/>
          </a:xfrm>
          <a:custGeom>
            <a:avLst/>
            <a:gdLst/>
            <a:ahLst/>
            <a:cxnLst/>
            <a:rect l="l" t="t" r="r" b="b"/>
            <a:pathLst>
              <a:path w="5094961" h="3825852">
                <a:moveTo>
                  <a:pt x="0" y="0"/>
                </a:moveTo>
                <a:lnTo>
                  <a:pt x="5094961" y="0"/>
                </a:lnTo>
                <a:lnTo>
                  <a:pt x="5094961" y="3825852"/>
                </a:lnTo>
                <a:lnTo>
                  <a:pt x="0" y="382585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TextBox 3"/>
          <p:cNvSpPr txBox="1"/>
          <p:nvPr/>
        </p:nvSpPr>
        <p:spPr>
          <a:xfrm>
            <a:off x="1271689" y="647407"/>
            <a:ext cx="13284408" cy="1548764"/>
          </a:xfrm>
          <a:prstGeom prst="rect">
            <a:avLst/>
          </a:prstGeom>
        </p:spPr>
        <p:txBody>
          <a:bodyPr lIns="0" tIns="0" rIns="0" bIns="0" rtlCol="0" anchor="t">
            <a:spAutoFit/>
          </a:bodyPr>
          <a:lstStyle/>
          <a:p>
            <a:pPr algn="l">
              <a:lnSpc>
                <a:spcPts val="11729"/>
              </a:lnSpc>
            </a:pPr>
            <a:r>
              <a:rPr lang="en-US" sz="11499">
                <a:solidFill>
                  <a:srgbClr val="1E1E49"/>
                </a:solidFill>
                <a:latin typeface="Oswald"/>
                <a:ea typeface="Oswald"/>
                <a:cs typeface="Oswald"/>
                <a:sym typeface="Oswald"/>
              </a:rPr>
              <a:t>IMPORTANT DATES</a:t>
            </a:r>
          </a:p>
        </p:txBody>
      </p:sp>
      <p:sp>
        <p:nvSpPr>
          <p:cNvPr id="4" name="TextBox 4"/>
          <p:cNvSpPr txBox="1"/>
          <p:nvPr/>
        </p:nvSpPr>
        <p:spPr>
          <a:xfrm>
            <a:off x="465728" y="2715661"/>
            <a:ext cx="12249621" cy="5497980"/>
          </a:xfrm>
          <a:prstGeom prst="rect">
            <a:avLst/>
          </a:prstGeom>
        </p:spPr>
        <p:txBody>
          <a:bodyPr lIns="0" tIns="0" rIns="0" bIns="0" rtlCol="0" anchor="t">
            <a:spAutoFit/>
          </a:bodyPr>
          <a:lstStyle/>
          <a:p>
            <a:pPr marL="862965" lvl="1" indent="-431800">
              <a:lnSpc>
                <a:spcPts val="5399"/>
              </a:lnSpc>
              <a:buFont typeface="Arial"/>
              <a:buChar char="•"/>
            </a:pPr>
            <a:r>
              <a:rPr lang="en-US" sz="3950" dirty="0">
                <a:solidFill>
                  <a:srgbClr val="1E1E49"/>
                </a:solidFill>
                <a:latin typeface="Calibri"/>
                <a:ea typeface="Gotham"/>
                <a:cs typeface="Gotham"/>
                <a:sym typeface="Gotham"/>
              </a:rPr>
              <a:t>Registration opens </a:t>
            </a:r>
            <a:r>
              <a:rPr lang="en-US" sz="3950" b="1" dirty="0">
                <a:solidFill>
                  <a:srgbClr val="1E1E49"/>
                </a:solidFill>
                <a:latin typeface="Calibri"/>
                <a:ea typeface="Gotham"/>
                <a:cs typeface="Gotham"/>
                <a:sym typeface="Gotham Bold"/>
              </a:rPr>
              <a:t>September</a:t>
            </a:r>
            <a:r>
              <a:rPr lang="en-US" sz="3950" b="1" dirty="0">
                <a:solidFill>
                  <a:srgbClr val="1E1E49"/>
                </a:solidFill>
                <a:latin typeface="Calibri"/>
                <a:ea typeface="Gotham Bold"/>
                <a:cs typeface="Gotham"/>
                <a:sym typeface="Gotham Bold"/>
              </a:rPr>
              <a:t> 9th</a:t>
            </a:r>
            <a:r>
              <a:rPr lang="en-US" sz="3950" b="1" dirty="0">
                <a:solidFill>
                  <a:srgbClr val="1E1E49"/>
                </a:solidFill>
                <a:latin typeface="Calibri"/>
                <a:ea typeface="Gotham Bold"/>
                <a:cs typeface="Gotham Bold"/>
                <a:sym typeface="Gotham Bold"/>
              </a:rPr>
              <a:t> at 12pm </a:t>
            </a:r>
            <a:r>
              <a:rPr lang="en-US" sz="3950" dirty="0">
                <a:solidFill>
                  <a:srgbClr val="1E1E49"/>
                </a:solidFill>
                <a:latin typeface="Calibri"/>
                <a:ea typeface="Gotham"/>
                <a:cs typeface="Gotham"/>
                <a:sym typeface="Gotham"/>
              </a:rPr>
              <a:t>and ends</a:t>
            </a:r>
            <a:r>
              <a:rPr lang="en-US" sz="3950" b="1" dirty="0">
                <a:solidFill>
                  <a:srgbClr val="1E1E49"/>
                </a:solidFill>
                <a:latin typeface="Calibri"/>
                <a:ea typeface="Gotham Bold"/>
                <a:cs typeface="Gotham Bold"/>
                <a:sym typeface="Gotham Bold"/>
              </a:rPr>
              <a:t> </a:t>
            </a:r>
            <a:r>
              <a:rPr lang="en-US" sz="3950" b="1">
                <a:solidFill>
                  <a:srgbClr val="1E1E49"/>
                </a:solidFill>
                <a:latin typeface="Calibri"/>
                <a:ea typeface="Gotham Bold"/>
                <a:cs typeface="Gotham Bold"/>
                <a:sym typeface="Gotham Bold"/>
              </a:rPr>
              <a:t>September 16th</a:t>
            </a:r>
            <a:r>
              <a:rPr lang="en-US" sz="3950" b="1" dirty="0">
                <a:solidFill>
                  <a:srgbClr val="1E1E49"/>
                </a:solidFill>
                <a:latin typeface="Calibri"/>
                <a:ea typeface="Gotham Bold"/>
                <a:cs typeface="Gotham Bold"/>
                <a:sym typeface="Gotham Bold"/>
              </a:rPr>
              <a:t> at 5pm.</a:t>
            </a:r>
            <a:endParaRPr lang="en-US" sz="3950" dirty="0">
              <a:latin typeface="Calibri"/>
              <a:ea typeface="Calibri"/>
              <a:cs typeface="Calibri"/>
            </a:endParaRPr>
          </a:p>
          <a:p>
            <a:pPr marL="862965" lvl="1" indent="-431800">
              <a:lnSpc>
                <a:spcPts val="5399"/>
              </a:lnSpc>
              <a:buFont typeface="Arial"/>
              <a:buChar char="•"/>
            </a:pPr>
            <a:r>
              <a:rPr lang="en-US" sz="3950" b="1" u="sng" dirty="0">
                <a:solidFill>
                  <a:srgbClr val="1E1E49"/>
                </a:solidFill>
                <a:latin typeface="Calibri"/>
                <a:ea typeface="Gotham"/>
                <a:cs typeface="Gotham Bold"/>
              </a:rPr>
              <a:t>Safe Environment Trainings</a:t>
            </a:r>
            <a:r>
              <a:rPr lang="en-US" sz="3950" dirty="0">
                <a:solidFill>
                  <a:srgbClr val="1E1E49"/>
                </a:solidFill>
                <a:latin typeface="Calibri"/>
                <a:ea typeface="Gotham"/>
                <a:cs typeface="Gotham"/>
              </a:rPr>
              <a:t> are only required if serving at a Catholic institution or school. Check </a:t>
            </a:r>
            <a:r>
              <a:rPr lang="en-US" sz="3950" dirty="0" err="1">
                <a:solidFill>
                  <a:srgbClr val="1E1E49"/>
                </a:solidFill>
                <a:latin typeface="Calibri"/>
                <a:ea typeface="Gotham"/>
                <a:cs typeface="Gotham"/>
              </a:rPr>
              <a:t>MUEngage</a:t>
            </a:r>
            <a:r>
              <a:rPr lang="en-US" sz="3950" dirty="0">
                <a:solidFill>
                  <a:srgbClr val="1E1E49"/>
                </a:solidFill>
                <a:latin typeface="Calibri"/>
                <a:ea typeface="Gotham"/>
                <a:cs typeface="Gotham"/>
              </a:rPr>
              <a:t> for more information.</a:t>
            </a:r>
          </a:p>
          <a:p>
            <a:pPr marL="862965" lvl="1" indent="-431800">
              <a:lnSpc>
                <a:spcPts val="5399"/>
              </a:lnSpc>
              <a:buFont typeface="Arial"/>
              <a:buChar char="•"/>
            </a:pPr>
            <a:r>
              <a:rPr lang="en-US" sz="3950" dirty="0">
                <a:solidFill>
                  <a:srgbClr val="1E1E49"/>
                </a:solidFill>
                <a:latin typeface="Calibri"/>
                <a:ea typeface="Gotham"/>
                <a:cs typeface="Gotham"/>
                <a:sym typeface="Gotham"/>
              </a:rPr>
              <a:t>Late registrations will need to meet with the Director or Assistant Director for placement. </a:t>
            </a:r>
            <a:r>
              <a:rPr lang="en-US" sz="3950" u="sng" dirty="0">
                <a:solidFill>
                  <a:srgbClr val="1E1E49"/>
                </a:solidFill>
                <a:latin typeface="Calibri"/>
                <a:ea typeface="Gotham"/>
                <a:cs typeface="Gotham"/>
                <a:sym typeface="Gotham"/>
              </a:rPr>
              <a:t>After </a:t>
            </a:r>
            <a:r>
              <a:rPr lang="en-US" sz="3950" u="sng">
                <a:solidFill>
                  <a:srgbClr val="1E1E49"/>
                </a:solidFill>
                <a:latin typeface="Calibri"/>
                <a:ea typeface="Gotham"/>
                <a:cs typeface="Gotham"/>
                <a:sym typeface="Gotham"/>
              </a:rPr>
              <a:t>October 2nd, we </a:t>
            </a:r>
            <a:r>
              <a:rPr lang="en-US" sz="3950" u="sng" dirty="0">
                <a:solidFill>
                  <a:srgbClr val="1E1E49"/>
                </a:solidFill>
                <a:latin typeface="Calibri"/>
                <a:ea typeface="Gotham"/>
                <a:cs typeface="Gotham"/>
                <a:sym typeface="Gotham"/>
              </a:rPr>
              <a:t>will no longer be placing students.</a:t>
            </a:r>
            <a:endParaRPr lang="en-US" sz="3950" u="sng" dirty="0">
              <a:solidFill>
                <a:srgbClr val="1E1E49"/>
              </a:solidFill>
              <a:latin typeface="Gotham"/>
              <a:ea typeface="Gotham"/>
              <a:cs typeface="Gotham"/>
            </a:endParaRPr>
          </a:p>
        </p:txBody>
      </p:sp>
      <p:sp>
        <p:nvSpPr>
          <p:cNvPr id="5" name="TextBox 5"/>
          <p:cNvSpPr txBox="1"/>
          <p:nvPr/>
        </p:nvSpPr>
        <p:spPr>
          <a:xfrm>
            <a:off x="9139238" y="4469130"/>
            <a:ext cx="9525" cy="1548764"/>
          </a:xfrm>
          <a:prstGeom prst="rect">
            <a:avLst/>
          </a:prstGeom>
        </p:spPr>
        <p:txBody>
          <a:bodyPr lIns="0" tIns="0" rIns="0" bIns="0" rtlCol="0" anchor="t">
            <a:spAutoFit/>
          </a:bodyPr>
          <a:lstStyle/>
          <a:p>
            <a:pPr algn="ctr">
              <a:lnSpc>
                <a:spcPts val="11729"/>
              </a:lnSpc>
              <a:spcBef>
                <a:spcPct val="0"/>
              </a:spcBef>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sp>
        <p:nvSpPr>
          <p:cNvPr id="2" name="TextBox 2"/>
          <p:cNvSpPr txBox="1"/>
          <p:nvPr/>
        </p:nvSpPr>
        <p:spPr>
          <a:xfrm>
            <a:off x="465728" y="1893570"/>
            <a:ext cx="11410440" cy="7439025"/>
          </a:xfrm>
          <a:prstGeom prst="rect">
            <a:avLst/>
          </a:prstGeom>
        </p:spPr>
        <p:txBody>
          <a:bodyPr lIns="0" tIns="0" rIns="0" bIns="0" rtlCol="0" anchor="t">
            <a:spAutoFit/>
          </a:bodyPr>
          <a:lstStyle/>
          <a:p>
            <a:pPr marL="712470" lvl="1" indent="-356235" algn="l">
              <a:lnSpc>
                <a:spcPts val="3960"/>
              </a:lnSpc>
              <a:buFont typeface="Arial"/>
              <a:buChar char="•"/>
            </a:pPr>
            <a:r>
              <a:rPr lang="en-US" sz="3300" b="1" u="sng">
                <a:solidFill>
                  <a:srgbClr val="1E1E49"/>
                </a:solidFill>
                <a:latin typeface="Gotham Bold"/>
                <a:ea typeface="Gotham Bold"/>
                <a:cs typeface="Gotham Bold"/>
                <a:sym typeface="Gotham Bold"/>
              </a:rPr>
              <a:t>Log your impacts after each visit to your site.</a:t>
            </a:r>
          </a:p>
          <a:p>
            <a:pPr algn="l">
              <a:lnSpc>
                <a:spcPts val="3960"/>
              </a:lnSpc>
            </a:pPr>
            <a:endParaRPr lang="en-US" sz="3300" b="1" u="sng">
              <a:solidFill>
                <a:srgbClr val="1E1E49"/>
              </a:solidFill>
              <a:latin typeface="Gotham Bold"/>
              <a:ea typeface="Gotham Bold"/>
              <a:cs typeface="Gotham Bold"/>
              <a:sym typeface="Gotham Bold"/>
            </a:endParaRPr>
          </a:p>
          <a:p>
            <a:pPr marL="712470" lvl="1" indent="-356235" algn="l">
              <a:lnSpc>
                <a:spcPts val="3960"/>
              </a:lnSpc>
              <a:buFont typeface="Arial"/>
              <a:buChar char="•"/>
            </a:pPr>
            <a:r>
              <a:rPr lang="en-US" sz="3300">
                <a:solidFill>
                  <a:srgbClr val="1E1E49"/>
                </a:solidFill>
                <a:latin typeface="Gotham"/>
                <a:ea typeface="Gotham"/>
                <a:cs typeface="Gotham"/>
                <a:sym typeface="Gotham"/>
              </a:rPr>
              <a:t>Make sure you log your impacts to ALL the correct places.</a:t>
            </a:r>
          </a:p>
          <a:p>
            <a:pPr algn="l">
              <a:lnSpc>
                <a:spcPts val="3960"/>
              </a:lnSpc>
            </a:pPr>
            <a:r>
              <a:rPr lang="en-US" sz="3300" i="1">
                <a:solidFill>
                  <a:srgbClr val="1E1E49"/>
                </a:solidFill>
                <a:latin typeface="Gotham Italics"/>
                <a:ea typeface="Gotham Italics"/>
                <a:cs typeface="Gotham Italics"/>
                <a:sym typeface="Gotham Italics"/>
              </a:rPr>
              <a:t>     Ex: You logged at your site &amp; logged under your                </a:t>
            </a:r>
            <a:r>
              <a:rPr lang="en-US" sz="3300" i="1">
                <a:solidFill>
                  <a:srgbClr val="DEF0FF"/>
                </a:solidFill>
                <a:latin typeface="Gotham Italics"/>
                <a:ea typeface="Gotham Italics"/>
                <a:cs typeface="Gotham Italics"/>
                <a:sym typeface="Gotham Italics"/>
              </a:rPr>
              <a:t>t </a:t>
            </a:r>
            <a:r>
              <a:rPr lang="en-US" sz="3300" i="1">
                <a:solidFill>
                  <a:srgbClr val="1E1E49"/>
                </a:solidFill>
                <a:latin typeface="Gotham Italics"/>
                <a:ea typeface="Gotham Italics"/>
                <a:cs typeface="Gotham Italics"/>
                <a:sym typeface="Gotham Italics"/>
              </a:rPr>
              <a:t>  template on MUEngage.</a:t>
            </a:r>
          </a:p>
          <a:p>
            <a:pPr algn="l">
              <a:lnSpc>
                <a:spcPts val="3960"/>
              </a:lnSpc>
            </a:pPr>
            <a:r>
              <a:rPr lang="en-US" sz="3300">
                <a:solidFill>
                  <a:srgbClr val="1E1E49"/>
                </a:solidFill>
                <a:latin typeface="Gotham"/>
                <a:ea typeface="Gotham"/>
                <a:cs typeface="Gotham"/>
                <a:sym typeface="Gotham"/>
              </a:rPr>
              <a:t> ​</a:t>
            </a:r>
          </a:p>
          <a:p>
            <a:pPr marL="712470" lvl="1" indent="-356235" algn="l">
              <a:lnSpc>
                <a:spcPts val="3960"/>
              </a:lnSpc>
              <a:buFont typeface="Arial"/>
              <a:buChar char="•"/>
            </a:pPr>
            <a:r>
              <a:rPr lang="en-US" sz="3300" b="1">
                <a:solidFill>
                  <a:srgbClr val="1E1E49"/>
                </a:solidFill>
                <a:latin typeface="Gotham Bold"/>
                <a:ea typeface="Gotham Bold"/>
                <a:cs typeface="Gotham Bold"/>
                <a:sym typeface="Gotham Bold"/>
              </a:rPr>
              <a:t>Hours will be</a:t>
            </a:r>
            <a:r>
              <a:rPr lang="en-US" sz="3300">
                <a:solidFill>
                  <a:srgbClr val="1E1E49"/>
                </a:solidFill>
                <a:latin typeface="Gotham"/>
                <a:ea typeface="Gotham"/>
                <a:cs typeface="Gotham"/>
                <a:sym typeface="Gotham"/>
              </a:rPr>
              <a:t> </a:t>
            </a:r>
            <a:r>
              <a:rPr lang="en-US" sz="3300" b="1">
                <a:solidFill>
                  <a:srgbClr val="1E1E49"/>
                </a:solidFill>
                <a:latin typeface="Gotham Bold"/>
                <a:ea typeface="Gotham Bold"/>
                <a:cs typeface="Gotham Bold"/>
                <a:sym typeface="Gotham Bold"/>
              </a:rPr>
              <a:t>verified twice</a:t>
            </a:r>
            <a:r>
              <a:rPr lang="en-US" sz="3300">
                <a:solidFill>
                  <a:srgbClr val="1E1E49"/>
                </a:solidFill>
                <a:latin typeface="Gotham"/>
                <a:ea typeface="Gotham"/>
                <a:cs typeface="Gotham"/>
                <a:sym typeface="Gotham"/>
              </a:rPr>
              <a:t> during the semester- </a:t>
            </a:r>
            <a:r>
              <a:rPr lang="en-US" sz="3300" b="1">
                <a:solidFill>
                  <a:srgbClr val="1E1E49"/>
                </a:solidFill>
                <a:latin typeface="Gotham Bold"/>
                <a:ea typeface="Gotham Bold"/>
                <a:cs typeface="Gotham Bold"/>
                <a:sym typeface="Gotham Bold"/>
              </a:rPr>
              <a:t> during midterms</a:t>
            </a:r>
            <a:r>
              <a:rPr lang="en-US" sz="3300">
                <a:solidFill>
                  <a:srgbClr val="1E1E49"/>
                </a:solidFill>
                <a:latin typeface="Gotham"/>
                <a:ea typeface="Gotham"/>
                <a:cs typeface="Gotham"/>
                <a:sym typeface="Gotham"/>
              </a:rPr>
              <a:t> </a:t>
            </a:r>
            <a:r>
              <a:rPr lang="en-US" sz="3300" b="1">
                <a:solidFill>
                  <a:srgbClr val="1E1E49"/>
                </a:solidFill>
                <a:latin typeface="Gotham Bold"/>
                <a:ea typeface="Gotham Bold"/>
                <a:cs typeface="Gotham Bold"/>
                <a:sym typeface="Gotham Bold"/>
              </a:rPr>
              <a:t>and</a:t>
            </a:r>
            <a:r>
              <a:rPr lang="en-US" sz="3300">
                <a:solidFill>
                  <a:srgbClr val="1E1E49"/>
                </a:solidFill>
                <a:latin typeface="Gotham"/>
                <a:ea typeface="Gotham"/>
                <a:cs typeface="Gotham"/>
                <a:sym typeface="Gotham"/>
              </a:rPr>
              <a:t> </a:t>
            </a:r>
            <a:r>
              <a:rPr lang="en-US" sz="3300" b="1">
                <a:solidFill>
                  <a:srgbClr val="1E1E49"/>
                </a:solidFill>
                <a:latin typeface="Gotham Bold"/>
                <a:ea typeface="Gotham Bold"/>
                <a:cs typeface="Gotham Bold"/>
                <a:sym typeface="Gotham Bold"/>
              </a:rPr>
              <a:t>finals</a:t>
            </a:r>
            <a:r>
              <a:rPr lang="en-US" sz="3300">
                <a:solidFill>
                  <a:srgbClr val="1E1E49"/>
                </a:solidFill>
                <a:latin typeface="Gotham"/>
                <a:ea typeface="Gotham"/>
                <a:cs typeface="Gotham"/>
                <a:sym typeface="Gotham"/>
              </a:rPr>
              <a:t>. Ensure your hours are updated regularly, so your professors get an accurate report​.</a:t>
            </a:r>
          </a:p>
          <a:p>
            <a:pPr algn="l">
              <a:lnSpc>
                <a:spcPts val="3960"/>
              </a:lnSpc>
            </a:pPr>
            <a:endParaRPr lang="en-US" sz="3300">
              <a:solidFill>
                <a:srgbClr val="1E1E49"/>
              </a:solidFill>
              <a:latin typeface="Gotham"/>
              <a:ea typeface="Gotham"/>
              <a:cs typeface="Gotham"/>
              <a:sym typeface="Gotham"/>
            </a:endParaRPr>
          </a:p>
          <a:p>
            <a:pPr marL="712470" lvl="1" indent="-356235" algn="l">
              <a:lnSpc>
                <a:spcPts val="3960"/>
              </a:lnSpc>
              <a:buFont typeface="Arial"/>
              <a:buChar char="•"/>
            </a:pPr>
            <a:r>
              <a:rPr lang="en-US" sz="3300">
                <a:solidFill>
                  <a:srgbClr val="1E1E49"/>
                </a:solidFill>
                <a:latin typeface="Gotham"/>
                <a:ea typeface="Gotham"/>
                <a:cs typeface="Gotham"/>
                <a:sym typeface="Gotham"/>
              </a:rPr>
              <a:t>If you have multiple classes, </a:t>
            </a:r>
            <a:r>
              <a:rPr lang="en-US" sz="3300" b="1">
                <a:solidFill>
                  <a:srgbClr val="1E1E49"/>
                </a:solidFill>
                <a:latin typeface="Gotham Bold"/>
                <a:ea typeface="Gotham Bold"/>
                <a:cs typeface="Gotham Bold"/>
                <a:sym typeface="Gotham Bold"/>
              </a:rPr>
              <a:t>share your impacts with all of your classes</a:t>
            </a:r>
            <a:r>
              <a:rPr lang="en-US" sz="3300">
                <a:solidFill>
                  <a:srgbClr val="1E1E49"/>
                </a:solidFill>
                <a:latin typeface="Gotham"/>
                <a:ea typeface="Gotham"/>
                <a:cs typeface="Gotham"/>
                <a:sym typeface="Gotham"/>
              </a:rPr>
              <a:t> that require service learning. ​</a:t>
            </a:r>
          </a:p>
        </p:txBody>
      </p:sp>
      <p:sp>
        <p:nvSpPr>
          <p:cNvPr id="3" name="TextBox 3"/>
          <p:cNvSpPr txBox="1"/>
          <p:nvPr/>
        </p:nvSpPr>
        <p:spPr>
          <a:xfrm>
            <a:off x="465728" y="354330"/>
            <a:ext cx="13284408" cy="1548764"/>
          </a:xfrm>
          <a:prstGeom prst="rect">
            <a:avLst/>
          </a:prstGeom>
        </p:spPr>
        <p:txBody>
          <a:bodyPr lIns="0" tIns="0" rIns="0" bIns="0" rtlCol="0" anchor="t">
            <a:spAutoFit/>
          </a:bodyPr>
          <a:lstStyle/>
          <a:p>
            <a:pPr algn="l">
              <a:lnSpc>
                <a:spcPts val="11729"/>
              </a:lnSpc>
            </a:pPr>
            <a:r>
              <a:rPr lang="en-US" sz="11499">
                <a:solidFill>
                  <a:srgbClr val="1E1E49"/>
                </a:solidFill>
                <a:latin typeface="Oswald"/>
                <a:ea typeface="Oswald"/>
                <a:cs typeface="Oswald"/>
                <a:sym typeface="Oswald"/>
              </a:rPr>
              <a:t>LOGGING HOURS</a:t>
            </a:r>
          </a:p>
        </p:txBody>
      </p:sp>
      <p:sp>
        <p:nvSpPr>
          <p:cNvPr id="4" name="Freeform 4"/>
          <p:cNvSpPr/>
          <p:nvPr/>
        </p:nvSpPr>
        <p:spPr>
          <a:xfrm>
            <a:off x="11876167" y="361636"/>
            <a:ext cx="6411833" cy="4336730"/>
          </a:xfrm>
          <a:custGeom>
            <a:avLst/>
            <a:gdLst/>
            <a:ahLst/>
            <a:cxnLst/>
            <a:rect l="l" t="t" r="r" b="b"/>
            <a:pathLst>
              <a:path w="6411833" h="4336730">
                <a:moveTo>
                  <a:pt x="0" y="0"/>
                </a:moveTo>
                <a:lnTo>
                  <a:pt x="6411833" y="0"/>
                </a:lnTo>
                <a:lnTo>
                  <a:pt x="6411833" y="4336731"/>
                </a:lnTo>
                <a:lnTo>
                  <a:pt x="0" y="433673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5" name="Freeform 5"/>
          <p:cNvSpPr/>
          <p:nvPr/>
        </p:nvSpPr>
        <p:spPr>
          <a:xfrm>
            <a:off x="13307576" y="5311142"/>
            <a:ext cx="3549015" cy="4114800"/>
          </a:xfrm>
          <a:custGeom>
            <a:avLst/>
            <a:gdLst/>
            <a:ahLst/>
            <a:cxnLst/>
            <a:rect l="l" t="t" r="r" b="b"/>
            <a:pathLst>
              <a:path w="3549015" h="4114800">
                <a:moveTo>
                  <a:pt x="0" y="0"/>
                </a:moveTo>
                <a:lnTo>
                  <a:pt x="3549015" y="0"/>
                </a:lnTo>
                <a:lnTo>
                  <a:pt x="3549015"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58880" y="1381125"/>
          <a:ext cx="17970239" cy="8905875"/>
        </p:xfrm>
        <a:graphic>
          <a:graphicData uri="http://schemas.openxmlformats.org/drawingml/2006/table">
            <a:tbl>
              <a:tblPr/>
              <a:tblGrid>
                <a:gridCol w="4333624">
                  <a:extLst>
                    <a:ext uri="{9D8B030D-6E8A-4147-A177-3AD203B41FA5}">
                      <a16:colId xmlns:a16="http://schemas.microsoft.com/office/drawing/2014/main" val="20000"/>
                    </a:ext>
                  </a:extLst>
                </a:gridCol>
                <a:gridCol w="13636615">
                  <a:extLst>
                    <a:ext uri="{9D8B030D-6E8A-4147-A177-3AD203B41FA5}">
                      <a16:colId xmlns:a16="http://schemas.microsoft.com/office/drawing/2014/main" val="20001"/>
                    </a:ext>
                  </a:extLst>
                </a:gridCol>
              </a:tblGrid>
              <a:tr h="1609377">
                <a:tc>
                  <a:txBody>
                    <a:bodyPr/>
                    <a:lstStyle/>
                    <a:p>
                      <a:pPr algn="l">
                        <a:lnSpc>
                          <a:spcPts val="4480"/>
                        </a:lnSpc>
                        <a:defRPr/>
                      </a:pPr>
                      <a:r>
                        <a:rPr lang="en-US" sz="3200" b="1">
                          <a:solidFill>
                            <a:srgbClr val="1E1E49"/>
                          </a:solidFill>
                          <a:latin typeface="Gotham Bold"/>
                          <a:ea typeface="Gotham Bold"/>
                          <a:cs typeface="Gotham Bold"/>
                          <a:sym typeface="Gotham Bold"/>
                        </a:rPr>
                        <a:t>Independent Placement Form</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DC62"/>
                    </a:solidFill>
                  </a:tcPr>
                </a:tc>
                <a:tc>
                  <a:txBody>
                    <a:bodyPr/>
                    <a:lstStyle/>
                    <a:p>
                      <a:pPr marL="431801" lvl="1" indent="-215900" algn="l">
                        <a:lnSpc>
                          <a:spcPts val="2800"/>
                        </a:lnSpc>
                        <a:buFont typeface="Arial"/>
                        <a:buChar char="•"/>
                        <a:defRPr/>
                      </a:pPr>
                      <a:r>
                        <a:rPr lang="en-US" sz="2000">
                          <a:solidFill>
                            <a:srgbClr val="1E1E49"/>
                          </a:solidFill>
                          <a:latin typeface="Gotham"/>
                          <a:ea typeface="Gotham"/>
                          <a:cs typeface="Gotham"/>
                          <a:sym typeface="Gotham"/>
                        </a:rPr>
                        <a:t>Students wishing to complete service learning at a organization that does not partner with the Service Learning Program.</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DC62"/>
                    </a:solidFill>
                  </a:tcPr>
                </a:tc>
                <a:extLst>
                  <a:ext uri="{0D108BD9-81ED-4DB2-BD59-A6C34878D82A}">
                    <a16:rowId xmlns:a16="http://schemas.microsoft.com/office/drawing/2014/main" val="10000"/>
                  </a:ext>
                </a:extLst>
              </a:tr>
              <a:tr h="4077745">
                <a:tc>
                  <a:txBody>
                    <a:bodyPr/>
                    <a:lstStyle/>
                    <a:p>
                      <a:pPr algn="l">
                        <a:lnSpc>
                          <a:spcPts val="4759"/>
                        </a:lnSpc>
                        <a:defRPr/>
                      </a:pPr>
                      <a:r>
                        <a:rPr lang="en-US" sz="3399" b="1">
                          <a:solidFill>
                            <a:srgbClr val="1E1E49"/>
                          </a:solidFill>
                          <a:latin typeface="Gotham Bold"/>
                          <a:ea typeface="Gotham Bold"/>
                          <a:cs typeface="Gotham Bold"/>
                          <a:sym typeface="Gotham Bold"/>
                        </a:rPr>
                        <a:t>Key Points</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A4C2DB"/>
                    </a:solidFill>
                  </a:tcPr>
                </a:tc>
                <a:tc>
                  <a:txBody>
                    <a:bodyPr/>
                    <a:lstStyle/>
                    <a:p>
                      <a:pPr marL="431801" lvl="1" indent="-215900" algn="l">
                        <a:lnSpc>
                          <a:spcPts val="2800"/>
                        </a:lnSpc>
                        <a:buFont typeface="Arial"/>
                        <a:buChar char="•"/>
                        <a:defRPr/>
                      </a:pPr>
                      <a:r>
                        <a:rPr lang="en-US" sz="2000">
                          <a:solidFill>
                            <a:srgbClr val="1E1E49"/>
                          </a:solidFill>
                          <a:latin typeface="Gotham"/>
                          <a:ea typeface="Gotham"/>
                          <a:cs typeface="Gotham"/>
                          <a:sym typeface="Gotham"/>
                        </a:rPr>
                        <a:t>Check the Current Community Partner list to see if your organization partners with the Service Learning </a:t>
                      </a:r>
                      <a:endParaRPr lang="en-US" sz="1100"/>
                    </a:p>
                    <a:p>
                      <a:pPr marL="431801" lvl="1" indent="-215900" algn="l">
                        <a:lnSpc>
                          <a:spcPts val="2800"/>
                        </a:lnSpc>
                        <a:buFont typeface="Arial"/>
                        <a:buChar char="•"/>
                      </a:pPr>
                      <a:r>
                        <a:rPr lang="en-US" sz="2000">
                          <a:solidFill>
                            <a:srgbClr val="1E1E49"/>
                          </a:solidFill>
                          <a:latin typeface="Gotham"/>
                          <a:ea typeface="Gotham"/>
                          <a:cs typeface="Gotham"/>
                          <a:sym typeface="Gotham"/>
                        </a:rPr>
                        <a:t>Submit the form to our office in order to log your hours for credit and submit a signed timesheet for verification.</a:t>
                      </a:r>
                    </a:p>
                    <a:p>
                      <a:pPr marL="863601" lvl="2" indent="-287867" algn="l">
                        <a:lnSpc>
                          <a:spcPts val="2800"/>
                        </a:lnSpc>
                        <a:buFont typeface="Arial"/>
                        <a:buChar char="⚬"/>
                      </a:pPr>
                      <a:r>
                        <a:rPr lang="en-US" sz="2000">
                          <a:solidFill>
                            <a:srgbClr val="1E1E49"/>
                          </a:solidFill>
                          <a:latin typeface="Gotham"/>
                          <a:ea typeface="Gotham"/>
                          <a:cs typeface="Gotham"/>
                          <a:sym typeface="Gotham"/>
                        </a:rPr>
                        <a:t>Both logging hours in MUEngage and submitting a timesheet are mandatory to receive credit.</a:t>
                      </a:r>
                    </a:p>
                    <a:p>
                      <a:pPr marL="863601" lvl="2" indent="-287867" algn="l">
                        <a:lnSpc>
                          <a:spcPts val="2800"/>
                        </a:lnSpc>
                        <a:buFont typeface="Arial"/>
                        <a:buChar char="⚬"/>
                      </a:pPr>
                      <a:r>
                        <a:rPr lang="en-US" sz="2000">
                          <a:solidFill>
                            <a:srgbClr val="1E1E49"/>
                          </a:solidFill>
                          <a:latin typeface="Gotham"/>
                          <a:ea typeface="Gotham"/>
                          <a:cs typeface="Gotham"/>
                          <a:sym typeface="Gotham"/>
                        </a:rPr>
                        <a:t>Timesheets must be submitted by the last week of classes.</a:t>
                      </a:r>
                    </a:p>
                    <a:p>
                      <a:pPr marL="431801" lvl="1" indent="-215900" algn="l">
                        <a:lnSpc>
                          <a:spcPts val="2800"/>
                        </a:lnSpc>
                        <a:buFont typeface="Arial"/>
                        <a:buChar char="•"/>
                      </a:pPr>
                      <a:r>
                        <a:rPr lang="en-US" sz="2000">
                          <a:solidFill>
                            <a:srgbClr val="1E1E49"/>
                          </a:solidFill>
                          <a:latin typeface="Gotham"/>
                          <a:ea typeface="Gotham"/>
                          <a:cs typeface="Gotham"/>
                          <a:sym typeface="Gotham"/>
                        </a:rPr>
                        <a:t>Professor must sign off on the form before it can be processed by our office</a:t>
                      </a:r>
                    </a:p>
                    <a:p>
                      <a:pPr marL="431801" lvl="1" indent="-215900" algn="l">
                        <a:lnSpc>
                          <a:spcPts val="2800"/>
                        </a:lnSpc>
                        <a:buFont typeface="Arial"/>
                        <a:buChar char="•"/>
                      </a:pPr>
                      <a:r>
                        <a:rPr lang="en-US" sz="2000">
                          <a:solidFill>
                            <a:srgbClr val="1E1E49"/>
                          </a:solidFill>
                          <a:latin typeface="Gotham"/>
                          <a:ea typeface="Gotham"/>
                          <a:cs typeface="Gotham"/>
                          <a:sym typeface="Gotham"/>
                        </a:rPr>
                        <a:t>Email the form to servicelearning@marquette.edu or turn it in in person at the 707 Building, Suite 303.</a:t>
                      </a:r>
                    </a:p>
                    <a:p>
                      <a:pPr algn="l">
                        <a:lnSpc>
                          <a:spcPts val="2800"/>
                        </a:lnSpc>
                      </a:pPr>
                      <a:endParaRPr lang="en-US" sz="2000">
                        <a:solidFill>
                          <a:srgbClr val="1E1E49"/>
                        </a:solidFill>
                        <a:latin typeface="Gotham"/>
                        <a:ea typeface="Gotham"/>
                        <a:cs typeface="Gotham"/>
                        <a:sym typeface="Gotham"/>
                      </a:endParaRPr>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A4C2DB"/>
                    </a:solidFill>
                  </a:tcPr>
                </a:tc>
                <a:extLst>
                  <a:ext uri="{0D108BD9-81ED-4DB2-BD59-A6C34878D82A}">
                    <a16:rowId xmlns:a16="http://schemas.microsoft.com/office/drawing/2014/main" val="10001"/>
                  </a:ext>
                </a:extLst>
              </a:tr>
              <a:tr h="1698238">
                <a:tc>
                  <a:txBody>
                    <a:bodyPr/>
                    <a:lstStyle/>
                    <a:p>
                      <a:pPr algn="l">
                        <a:lnSpc>
                          <a:spcPts val="4759"/>
                        </a:lnSpc>
                        <a:defRPr/>
                      </a:pPr>
                      <a:r>
                        <a:rPr lang="en-US" sz="3399" b="1">
                          <a:solidFill>
                            <a:srgbClr val="1E1E49"/>
                          </a:solidFill>
                          <a:latin typeface="Gotham Bold"/>
                          <a:ea typeface="Gotham Bold"/>
                          <a:cs typeface="Gotham Bold"/>
                          <a:sym typeface="Gotham Bold"/>
                        </a:rPr>
                        <a:t>Current Volunteer Form</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DC62"/>
                    </a:solidFill>
                  </a:tcPr>
                </a:tc>
                <a:tc>
                  <a:txBody>
                    <a:bodyPr/>
                    <a:lstStyle/>
                    <a:p>
                      <a:pPr marL="431801" lvl="1" indent="-215900" algn="l">
                        <a:lnSpc>
                          <a:spcPts val="2800"/>
                        </a:lnSpc>
                        <a:buFont typeface="Arial"/>
                        <a:buChar char="•"/>
                        <a:defRPr/>
                      </a:pPr>
                      <a:r>
                        <a:rPr lang="en-US" sz="2000">
                          <a:solidFill>
                            <a:srgbClr val="1E1E49"/>
                          </a:solidFill>
                          <a:latin typeface="Gotham"/>
                          <a:ea typeface="Gotham"/>
                          <a:cs typeface="Gotham"/>
                          <a:sym typeface="Gotham"/>
                        </a:rPr>
                        <a:t>Students choosing to volunteer/continue volunteering at an organization that is partnered with the Service Learning Program</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DC62"/>
                    </a:solidFill>
                  </a:tcPr>
                </a:tc>
                <a:extLst>
                  <a:ext uri="{0D108BD9-81ED-4DB2-BD59-A6C34878D82A}">
                    <a16:rowId xmlns:a16="http://schemas.microsoft.com/office/drawing/2014/main" val="10002"/>
                  </a:ext>
                </a:extLst>
              </a:tr>
              <a:tr h="1520515">
                <a:tc>
                  <a:txBody>
                    <a:bodyPr/>
                    <a:lstStyle/>
                    <a:p>
                      <a:pPr algn="l">
                        <a:lnSpc>
                          <a:spcPts val="4760"/>
                        </a:lnSpc>
                        <a:defRPr/>
                      </a:pPr>
                      <a:r>
                        <a:rPr lang="en-US" sz="3400" b="1">
                          <a:solidFill>
                            <a:srgbClr val="1E1E49"/>
                          </a:solidFill>
                          <a:latin typeface="Gotham Bold"/>
                          <a:ea typeface="Gotham Bold"/>
                          <a:cs typeface="Gotham Bold"/>
                          <a:sym typeface="Gotham Bold"/>
                        </a:rPr>
                        <a:t>Key Points</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A4C2DB"/>
                    </a:solidFill>
                  </a:tcPr>
                </a:tc>
                <a:tc>
                  <a:txBody>
                    <a:bodyPr/>
                    <a:lstStyle/>
                    <a:p>
                      <a:pPr marL="431801" lvl="1" indent="-215900" algn="l">
                        <a:lnSpc>
                          <a:spcPts val="2800"/>
                        </a:lnSpc>
                        <a:buFont typeface="Arial"/>
                        <a:buChar char="•"/>
                        <a:defRPr/>
                      </a:pPr>
                      <a:r>
                        <a:rPr lang="en-US" sz="2000">
                          <a:solidFill>
                            <a:srgbClr val="1E1E49"/>
                          </a:solidFill>
                          <a:latin typeface="Gotham"/>
                          <a:ea typeface="Gotham"/>
                          <a:cs typeface="Gotham"/>
                          <a:sym typeface="Gotham"/>
                        </a:rPr>
                        <a:t>Professor must sign off on the form before it can be processed by our office.</a:t>
                      </a:r>
                      <a:endParaRPr lang="en-US" sz="1100"/>
                    </a:p>
                    <a:p>
                      <a:pPr marL="431801" lvl="1" indent="-215900" algn="l">
                        <a:lnSpc>
                          <a:spcPts val="2800"/>
                        </a:lnSpc>
                        <a:buFont typeface="Arial"/>
                        <a:buChar char="•"/>
                      </a:pPr>
                      <a:r>
                        <a:rPr lang="en-US" sz="2000">
                          <a:solidFill>
                            <a:srgbClr val="1E1E49"/>
                          </a:solidFill>
                          <a:latin typeface="Gotham"/>
                          <a:ea typeface="Gotham"/>
                          <a:cs typeface="Gotham"/>
                          <a:sym typeface="Gotham"/>
                        </a:rPr>
                        <a:t>Email the form to servicelearning@marquette.edu or turn it in in person at the 707 Building, Suite 303.</a:t>
                      </a:r>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A4C2DB"/>
                    </a:solidFill>
                  </a:tcPr>
                </a:tc>
                <a:extLst>
                  <a:ext uri="{0D108BD9-81ED-4DB2-BD59-A6C34878D82A}">
                    <a16:rowId xmlns:a16="http://schemas.microsoft.com/office/drawing/2014/main" val="10003"/>
                  </a:ext>
                </a:extLst>
              </a:tr>
            </a:tbl>
          </a:graphicData>
        </a:graphic>
      </p:graphicFrame>
      <p:sp>
        <p:nvSpPr>
          <p:cNvPr id="3" name="TextBox 3"/>
          <p:cNvSpPr txBox="1"/>
          <p:nvPr/>
        </p:nvSpPr>
        <p:spPr>
          <a:xfrm>
            <a:off x="158880" y="442786"/>
            <a:ext cx="17652479" cy="825250"/>
          </a:xfrm>
          <a:prstGeom prst="rect">
            <a:avLst/>
          </a:prstGeom>
        </p:spPr>
        <p:txBody>
          <a:bodyPr lIns="0" tIns="0" rIns="0" bIns="0" rtlCol="0" anchor="t">
            <a:spAutoFit/>
          </a:bodyPr>
          <a:lstStyle/>
          <a:p>
            <a:pPr algn="l">
              <a:lnSpc>
                <a:spcPts val="6222"/>
              </a:lnSpc>
            </a:pPr>
            <a:r>
              <a:rPr lang="en-US" sz="6100">
                <a:solidFill>
                  <a:srgbClr val="1E1E49"/>
                </a:solidFill>
                <a:latin typeface="Oswald"/>
                <a:ea typeface="Oswald"/>
                <a:cs typeface="Oswald"/>
                <a:sym typeface="Oswald"/>
              </a:rPr>
              <a:t>INDEPENDENT VOLUNTEER AND CURRENT VOLUNTEER FORMS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088671DAA50840804685450CE8C8EF" ma:contentTypeVersion="18" ma:contentTypeDescription="Create a new document." ma:contentTypeScope="" ma:versionID="c93b172851800ac3218b43d5b056c818">
  <xsd:schema xmlns:xsd="http://www.w3.org/2001/XMLSchema" xmlns:xs="http://www.w3.org/2001/XMLSchema" xmlns:p="http://schemas.microsoft.com/office/2006/metadata/properties" xmlns:ns2="ce4d549b-33da-49e3-b019-29e65941c378" xmlns:ns3="57d1be24-da37-4e73-852a-12fb3f76b644" targetNamespace="http://schemas.microsoft.com/office/2006/metadata/properties" ma:root="true" ma:fieldsID="85a297f0351a6ea5382ef4334f3b146a" ns2:_="" ns3:_="">
    <xsd:import namespace="ce4d549b-33da-49e3-b019-29e65941c378"/>
    <xsd:import namespace="57d1be24-da37-4e73-852a-12fb3f76b64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4d549b-33da-49e3-b019-29e65941c3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6963a87-7139-4f63-9b27-46f0e2e187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d1be24-da37-4e73-852a-12fb3f76b64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f910cc-5e7a-4291-937e-0df814172e19}" ma:internalName="TaxCatchAll" ma:showField="CatchAllData" ma:web="57d1be24-da37-4e73-852a-12fb3f76b6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4d549b-33da-49e3-b019-29e65941c378">
      <Terms xmlns="http://schemas.microsoft.com/office/infopath/2007/PartnerControls"/>
    </lcf76f155ced4ddcb4097134ff3c332f>
    <TaxCatchAll xmlns="57d1be24-da37-4e73-852a-12fb3f76b644" xsi:nil="true"/>
  </documentManagement>
</p:properties>
</file>

<file path=customXml/itemProps1.xml><?xml version="1.0" encoding="utf-8"?>
<ds:datastoreItem xmlns:ds="http://schemas.openxmlformats.org/officeDocument/2006/customXml" ds:itemID="{1CF008CC-D180-4559-96DF-4278211111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4d549b-33da-49e3-b019-29e65941c378"/>
    <ds:schemaRef ds:uri="57d1be24-da37-4e73-852a-12fb3f76b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A68ECF-8DA2-429C-90AC-EC5D90869CC1}">
  <ds:schemaRefs>
    <ds:schemaRef ds:uri="http://schemas.microsoft.com/sharepoint/v3/contenttype/forms"/>
  </ds:schemaRefs>
</ds:datastoreItem>
</file>

<file path=customXml/itemProps3.xml><?xml version="1.0" encoding="utf-8"?>
<ds:datastoreItem xmlns:ds="http://schemas.openxmlformats.org/officeDocument/2006/customXml" ds:itemID="{D384ED18-DDA7-4036-9978-40B25EB66390}">
  <ds:schemaRefs>
    <ds:schemaRef ds:uri="57d1be24-da37-4e73-852a-12fb3f76b644"/>
    <ds:schemaRef ds:uri="ce4d549b-33da-49e3-b019-29e65941c3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Class Presentations</dc:title>
  <cp:revision>132</cp:revision>
  <dcterms:created xsi:type="dcterms:W3CDTF">2006-08-16T00:00:00Z</dcterms:created>
  <dcterms:modified xsi:type="dcterms:W3CDTF">2026-07-08T16:26:38Z</dcterms:modified>
  <dc:identifier>DAGGnlw-jRw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0x010100A2088671DAA50840804685450CE8C8EF</vt:lpwstr>
  </property>
  <property fmtid="{D5CDD505-2E9C-101B-9397-08002B2CF9AE}" pid="3" name="MediaServiceImageTags">
    <vt:lpwstr/>
  </property>
</Properties>
</file>