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262" r:id="rId6"/>
    <p:sldId id="286" r:id="rId7"/>
    <p:sldId id="265" r:id="rId8"/>
    <p:sldId id="283" r:id="rId9"/>
    <p:sldId id="284" r:id="rId10"/>
    <p:sldId id="271" r:id="rId11"/>
    <p:sldId id="264" r:id="rId12"/>
    <p:sldId id="272" r:id="rId13"/>
    <p:sldId id="263" r:id="rId14"/>
    <p:sldId id="266" r:id="rId15"/>
    <p:sldId id="269" r:id="rId16"/>
    <p:sldId id="270" r:id="rId17"/>
    <p:sldId id="279" r:id="rId18"/>
    <p:sldId id="277" r:id="rId19"/>
    <p:sldId id="275" r:id="rId20"/>
    <p:sldId id="2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gan, Lily" initials="RL" lastIdx="4" clrIdx="0">
    <p:extLst>
      <p:ext uri="{19B8F6BF-5375-455C-9EA6-DF929625EA0E}">
        <p15:presenceInfo xmlns:p15="http://schemas.microsoft.com/office/powerpoint/2012/main" userId="Regan, Lily" providerId="None"/>
      </p:ext>
    </p:extLst>
  </p:cmAuthor>
  <p:cmAuthor id="2" name="Torres, Matthew" initials="TM" lastIdx="2" clrIdx="1">
    <p:extLst>
      <p:ext uri="{19B8F6BF-5375-455C-9EA6-DF929625EA0E}">
        <p15:presenceInfo xmlns:p15="http://schemas.microsoft.com/office/powerpoint/2012/main" userId="S::matthew.m.torres@marquette.edu::c3524aef-62ea-4073-8dae-b619bdd0ff7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59769B-5248-4CB2-83E3-D534F9A8D477}" v="1631" dt="2025-08-26T21:07:11.7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645" autoAdjust="0"/>
  </p:normalViewPr>
  <p:slideViewPr>
    <p:cSldViewPr snapToGrid="0">
      <p:cViewPr varScale="1">
        <p:scale>
          <a:sx n="71" d="100"/>
          <a:sy n="71" d="100"/>
        </p:scale>
        <p:origin x="126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831FDD-FBE2-465E-93B0-C03DC80A0621}" type="datetimeFigureOut">
              <a:rPr lang="en-US"/>
              <a:t>8/26/2025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736ED7-EB3B-4FBF-BEED-0A0CA223E47E}" type="slidenum">
              <a:rPr lang="en-US"/>
              <a:t>‹#›</a:t>
            </a:fld>
            <a:endParaRPr lang="en-US"/>
          </a:p>
        </p:txBody>
      </p:sp>
    </p:spTree>
    <p:extLst>
      <p:ext uri="{BB962C8B-B14F-4D97-AF65-F5344CB8AC3E}">
        <p14:creationId xmlns:p14="http://schemas.microsoft.com/office/powerpoint/2010/main" val="614346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 Service Learners! This PowerPoint is going to walk you through how to view Service Learning opportunities before registration and how to register for an event</a:t>
            </a:r>
          </a:p>
        </p:txBody>
      </p:sp>
      <p:sp>
        <p:nvSpPr>
          <p:cNvPr id="4" name="Slide Number Placeholder 3"/>
          <p:cNvSpPr>
            <a:spLocks noGrp="1"/>
          </p:cNvSpPr>
          <p:nvPr>
            <p:ph type="sldNum" sz="quarter" idx="5"/>
          </p:nvPr>
        </p:nvSpPr>
        <p:spPr/>
        <p:txBody>
          <a:bodyPr/>
          <a:lstStyle/>
          <a:p>
            <a:fld id="{E6736ED7-EB3B-4FBF-BEED-0A0CA223E47E}" type="slidenum">
              <a:rPr lang="en-US" smtClean="0"/>
              <a:t>1</a:t>
            </a:fld>
            <a:endParaRPr lang="en-US"/>
          </a:p>
        </p:txBody>
      </p:sp>
    </p:spTree>
    <p:extLst>
      <p:ext uri="{BB962C8B-B14F-4D97-AF65-F5344CB8AC3E}">
        <p14:creationId xmlns:p14="http://schemas.microsoft.com/office/powerpoint/2010/main" val="4030894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Arial" panose="020B0604020202020204" pitchFamily="34" charset="0"/>
              </a:rPr>
              <a:t>It can be a lot to take in when you are looking at all the opportunities, and if you have a day in mind that works best for you, there is a calendar view feature! This format puts all opportunities into a calendar view and can help to narrow down sites that will work in your schedule.</a:t>
            </a:r>
            <a:endParaRPr lang="en-US"/>
          </a:p>
        </p:txBody>
      </p:sp>
      <p:sp>
        <p:nvSpPr>
          <p:cNvPr id="4" name="Slide Number Placeholder 3"/>
          <p:cNvSpPr>
            <a:spLocks noGrp="1"/>
          </p:cNvSpPr>
          <p:nvPr>
            <p:ph type="sldNum" sz="quarter" idx="5"/>
          </p:nvPr>
        </p:nvSpPr>
        <p:spPr/>
        <p:txBody>
          <a:bodyPr/>
          <a:lstStyle/>
          <a:p>
            <a:fld id="{E6736ED7-EB3B-4FBF-BEED-0A0CA223E47E}" type="slidenum">
              <a:rPr lang="en-US" smtClean="0"/>
              <a:t>10</a:t>
            </a:fld>
            <a:endParaRPr lang="en-US"/>
          </a:p>
        </p:txBody>
      </p:sp>
    </p:spTree>
    <p:extLst>
      <p:ext uri="{BB962C8B-B14F-4D97-AF65-F5344CB8AC3E}">
        <p14:creationId xmlns:p14="http://schemas.microsoft.com/office/powerpoint/2010/main" val="3098721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latin typeface="Arial" panose="020B0604020202020204" pitchFamily="34" charset="0"/>
              </a:rPr>
              <a:t>Keep in mind that although you can preview Service Learning opportunities before the registration week, you cannot register early. Check the service learning website for the official registration date. Also, we know that so many of the Service Learning opportunities sound very cool; however, only register for 1 event.</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Arial" panose="020B0604020202020204" pitchFamily="34" charset="0"/>
              </a:rPr>
              <a:t>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Arial" panose="020B0604020202020204" pitchFamily="34" charset="0"/>
              </a:rPr>
              <a:t>You have one week to register for service learning. </a:t>
            </a:r>
            <a:r>
              <a:rPr lang="en" dirty="0"/>
              <a:t>To register, choose the opportunity that you would like to register for and click on the “Register” button on the right side of the screen. To avoid confusion and to make verification of hours easier, only register for events listed within your course group on MUEngage.  </a:t>
            </a:r>
            <a:endParaRPr lang="en-US" dirty="0"/>
          </a:p>
        </p:txBody>
      </p:sp>
      <p:sp>
        <p:nvSpPr>
          <p:cNvPr id="4" name="Slide Number Placeholder 3"/>
          <p:cNvSpPr>
            <a:spLocks noGrp="1"/>
          </p:cNvSpPr>
          <p:nvPr>
            <p:ph type="sldNum" sz="quarter" idx="5"/>
          </p:nvPr>
        </p:nvSpPr>
        <p:spPr/>
        <p:txBody>
          <a:bodyPr/>
          <a:lstStyle/>
          <a:p>
            <a:fld id="{E6736ED7-EB3B-4FBF-BEED-0A0CA223E47E}" type="slidenum">
              <a:rPr lang="en-US"/>
              <a:t>11</a:t>
            </a:fld>
            <a:endParaRPr lang="en-US"/>
          </a:p>
        </p:txBody>
      </p:sp>
    </p:spTree>
    <p:extLst>
      <p:ext uri="{BB962C8B-B14F-4D97-AF65-F5344CB8AC3E}">
        <p14:creationId xmlns:p14="http://schemas.microsoft.com/office/powerpoint/2010/main" val="2391245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latin typeface="Arial" panose="020B0604020202020204" pitchFamily="34" charset="0"/>
              </a:rPr>
              <a:t>Once you’ve clicked “register,” there will be a few more steps until your registration is complete. In the add attendees tab (Picture 1), select your name. You will need to answer any corresponding questions required by the template (Picture 2). These questions usually ask for a phone number to reach you and your method of transportation to your site. You must check the two boxes agreeing to liability waivers and release forms (Picture 3) in order for your registration to be complete.</a:t>
            </a:r>
            <a:endParaRPr lang="en-US"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E6736ED7-EB3B-4FBF-BEED-0A0CA223E47E}" type="slidenum">
              <a:rPr lang="en-US"/>
              <a:t>12</a:t>
            </a:fld>
            <a:endParaRPr lang="en-US"/>
          </a:p>
        </p:txBody>
      </p:sp>
    </p:spTree>
    <p:extLst>
      <p:ext uri="{BB962C8B-B14F-4D97-AF65-F5344CB8AC3E}">
        <p14:creationId xmlns:p14="http://schemas.microsoft.com/office/powerpoint/2010/main" val="2433621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dirty="0"/>
              <a:t>Once you’ve checked the liability forms, you should see a confirmation page. Make sure all the information is correct! If you are registering for a recurring event, you will see a list of dates that you will be doing your service, like the picture on the left. However, if you are registering for an open opportunity you will not see a list of dates and your confirmation page will look like the screenshot on the right.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t>Congratualations, you have officially registered for a Service Learning opportunity! You will also receive two confirmation emails. One will be an automatic confirmation email from MUEngage. The second email will be from your service learning student coordinator. This email will include important information about your next steps, so be sure to check your email and your MUEngage mailbox regularly.</a:t>
            </a:r>
            <a:endParaRPr lang="en-US" dirty="0"/>
          </a:p>
        </p:txBody>
      </p:sp>
      <p:sp>
        <p:nvSpPr>
          <p:cNvPr id="4" name="Slide Number Placeholder 3"/>
          <p:cNvSpPr>
            <a:spLocks noGrp="1"/>
          </p:cNvSpPr>
          <p:nvPr>
            <p:ph type="sldNum" sz="quarter" idx="5"/>
          </p:nvPr>
        </p:nvSpPr>
        <p:spPr/>
        <p:txBody>
          <a:bodyPr/>
          <a:lstStyle/>
          <a:p>
            <a:fld id="{E6736ED7-EB3B-4FBF-BEED-0A0CA223E47E}" type="slidenum">
              <a:rPr lang="en-US"/>
              <a:t>13</a:t>
            </a:fld>
            <a:endParaRPr lang="en-US"/>
          </a:p>
        </p:txBody>
      </p:sp>
    </p:spTree>
    <p:extLst>
      <p:ext uri="{BB962C8B-B14F-4D97-AF65-F5344CB8AC3E}">
        <p14:creationId xmlns:p14="http://schemas.microsoft.com/office/powerpoint/2010/main" val="2020388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after you have registered your schedule changes or you notice a conflict, you can cancel your registration. However, you must cancel the registration before the end of the week-long sing-up period. Cancelling registrations can be very frustrating, so be sure to look over all the information carefully before registering for an event. In order to cancel your registration, click on your name in the top corner and select DASHBOARD from the dropdown menu. Look under the UPCOMING EVENTS tab and select the event that you want to cancel. From within the template, click on the three dots shown above and click on CANCEL REGISTRATION.</a:t>
            </a:r>
          </a:p>
        </p:txBody>
      </p:sp>
      <p:sp>
        <p:nvSpPr>
          <p:cNvPr id="4" name="Slide Number Placeholder 3"/>
          <p:cNvSpPr>
            <a:spLocks noGrp="1"/>
          </p:cNvSpPr>
          <p:nvPr>
            <p:ph type="sldNum" sz="quarter" idx="5"/>
          </p:nvPr>
        </p:nvSpPr>
        <p:spPr/>
        <p:txBody>
          <a:bodyPr/>
          <a:lstStyle/>
          <a:p>
            <a:fld id="{E6736ED7-EB3B-4FBF-BEED-0A0CA223E47E}" type="slidenum">
              <a:rPr lang="en-US" smtClean="0"/>
              <a:t>14</a:t>
            </a:fld>
            <a:endParaRPr lang="en-US"/>
          </a:p>
        </p:txBody>
      </p:sp>
    </p:spTree>
    <p:extLst>
      <p:ext uri="{BB962C8B-B14F-4D97-AF65-F5344CB8AC3E}">
        <p14:creationId xmlns:p14="http://schemas.microsoft.com/office/powerpoint/2010/main" val="2019787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are in the event, select YES I WANT TO CANCEL MY REGISTRATION</a:t>
            </a:r>
          </a:p>
        </p:txBody>
      </p:sp>
      <p:sp>
        <p:nvSpPr>
          <p:cNvPr id="4" name="Slide Number Placeholder 3"/>
          <p:cNvSpPr>
            <a:spLocks noGrp="1"/>
          </p:cNvSpPr>
          <p:nvPr>
            <p:ph type="sldNum" sz="quarter" idx="5"/>
          </p:nvPr>
        </p:nvSpPr>
        <p:spPr/>
        <p:txBody>
          <a:bodyPr/>
          <a:lstStyle/>
          <a:p>
            <a:fld id="{E6736ED7-EB3B-4FBF-BEED-0A0CA223E47E}" type="slidenum">
              <a:rPr lang="en-US" smtClean="0"/>
              <a:t>15</a:t>
            </a:fld>
            <a:endParaRPr lang="en-US"/>
          </a:p>
        </p:txBody>
      </p:sp>
    </p:spTree>
    <p:extLst>
      <p:ext uri="{BB962C8B-B14F-4D97-AF65-F5344CB8AC3E}">
        <p14:creationId xmlns:p14="http://schemas.microsoft.com/office/powerpoint/2010/main" val="3015454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should see a confirmation screen as shown above informing you that you have successfully cancelled your registration. </a:t>
            </a:r>
          </a:p>
        </p:txBody>
      </p:sp>
      <p:sp>
        <p:nvSpPr>
          <p:cNvPr id="4" name="Slide Number Placeholder 3"/>
          <p:cNvSpPr>
            <a:spLocks noGrp="1"/>
          </p:cNvSpPr>
          <p:nvPr>
            <p:ph type="sldNum" sz="quarter" idx="5"/>
          </p:nvPr>
        </p:nvSpPr>
        <p:spPr/>
        <p:txBody>
          <a:bodyPr/>
          <a:lstStyle/>
          <a:p>
            <a:fld id="{E6736ED7-EB3B-4FBF-BEED-0A0CA223E47E}" type="slidenum">
              <a:rPr lang="en-US" smtClean="0"/>
              <a:t>16</a:t>
            </a:fld>
            <a:endParaRPr lang="en-US"/>
          </a:p>
        </p:txBody>
      </p:sp>
    </p:spTree>
    <p:extLst>
      <p:ext uri="{BB962C8B-B14F-4D97-AF65-F5344CB8AC3E}">
        <p14:creationId xmlns:p14="http://schemas.microsoft.com/office/powerpoint/2010/main" val="3177608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You can also find all this information in the student MUEngage guide that is on our website. If you find yourself struggling with anything, please consult the guide before reaching out to our office. If you still do have questions, however, after watching this video and reading through the guide, please feel free to reach out to us at servicelearning@marquette.edu.</a:t>
            </a:r>
            <a:endParaRPr lang="en-US" dirty="0"/>
          </a:p>
        </p:txBody>
      </p:sp>
      <p:sp>
        <p:nvSpPr>
          <p:cNvPr id="4" name="Slide Number Placeholder 3"/>
          <p:cNvSpPr>
            <a:spLocks noGrp="1"/>
          </p:cNvSpPr>
          <p:nvPr>
            <p:ph type="sldNum" sz="quarter" idx="5"/>
          </p:nvPr>
        </p:nvSpPr>
        <p:spPr/>
        <p:txBody>
          <a:bodyPr/>
          <a:lstStyle/>
          <a:p>
            <a:fld id="{E6736ED7-EB3B-4FBF-BEED-0A0CA223E47E}" type="slidenum">
              <a:rPr lang="en-US"/>
              <a:t>17</a:t>
            </a:fld>
            <a:endParaRPr lang="en-US"/>
          </a:p>
        </p:txBody>
      </p:sp>
    </p:spTree>
    <p:extLst>
      <p:ext uri="{BB962C8B-B14F-4D97-AF65-F5344CB8AC3E}">
        <p14:creationId xmlns:p14="http://schemas.microsoft.com/office/powerpoint/2010/main" val="2753474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Arial"/>
                <a:cs typeface="Arial"/>
              </a:rPr>
              <a:t>Before you can </a:t>
            </a:r>
            <a:r>
              <a:rPr lang="en-US" sz="1800" dirty="0">
                <a:solidFill>
                  <a:srgbClr val="000000"/>
                </a:solidFill>
                <a:latin typeface="Arial"/>
                <a:cs typeface="Arial"/>
              </a:rPr>
              <a:t>register </a:t>
            </a:r>
            <a:r>
              <a:rPr lang="en-US" sz="1800" b="0" i="0" dirty="0">
                <a:solidFill>
                  <a:srgbClr val="000000"/>
                </a:solidFill>
                <a:effectLst/>
                <a:latin typeface="Arial"/>
                <a:cs typeface="Arial"/>
              </a:rPr>
              <a:t>for a site, you must set up your MUEngage profile (if you haven’t already). To do this, go to engage.mu.edu and go to the top right-hand corner as shown above. </a:t>
            </a:r>
            <a:r>
              <a:rPr lang="en-US" sz="1200" b="0" i="0" dirty="0">
                <a:solidFill>
                  <a:srgbClr val="000000"/>
                </a:solidFill>
                <a:effectLst/>
                <a:latin typeface="Arial"/>
                <a:cs typeface="Arial"/>
              </a:rPr>
              <a:t>Select the log in via </a:t>
            </a:r>
            <a:r>
              <a:rPr lang="en-US" sz="1200" dirty="0">
                <a:solidFill>
                  <a:srgbClr val="000000"/>
                </a:solidFill>
                <a:latin typeface="Arial"/>
                <a:cs typeface="Arial"/>
              </a:rPr>
              <a:t>Marquette SSO</a:t>
            </a:r>
            <a:r>
              <a:rPr lang="en-US" sz="1200" b="0" i="0" dirty="0">
                <a:solidFill>
                  <a:srgbClr val="000000"/>
                </a:solidFill>
                <a:effectLst/>
                <a:latin typeface="Arial"/>
                <a:cs typeface="Arial"/>
              </a:rPr>
              <a:t> option, even if this is your first time using MUEngage. </a:t>
            </a:r>
            <a:r>
              <a:rPr lang="en-US" sz="1200" dirty="0">
                <a:solidFill>
                  <a:srgbClr val="000000"/>
                </a:solidFill>
                <a:latin typeface="Arial"/>
                <a:cs typeface="Arial"/>
              </a:rPr>
              <a:t>Logging</a:t>
            </a:r>
            <a:r>
              <a:rPr lang="en-US" sz="1200" b="0" i="0" dirty="0">
                <a:solidFill>
                  <a:srgbClr val="000000"/>
                </a:solidFill>
                <a:effectLst/>
                <a:latin typeface="Arial"/>
                <a:cs typeface="Arial"/>
              </a:rPr>
              <a:t> in using your Marquette information will ensure that you are seeing the information that you need for your Service Learning course.</a:t>
            </a:r>
            <a:endParaRPr lang="en-US" dirty="0"/>
          </a:p>
        </p:txBody>
      </p:sp>
      <p:sp>
        <p:nvSpPr>
          <p:cNvPr id="4" name="Slide Number Placeholder 3"/>
          <p:cNvSpPr>
            <a:spLocks noGrp="1"/>
          </p:cNvSpPr>
          <p:nvPr>
            <p:ph type="sldNum" sz="quarter" idx="5"/>
          </p:nvPr>
        </p:nvSpPr>
        <p:spPr/>
        <p:txBody>
          <a:bodyPr/>
          <a:lstStyle/>
          <a:p>
            <a:fld id="{E6736ED7-EB3B-4FBF-BEED-0A0CA223E47E}" type="slidenum">
              <a:rPr lang="en-US" smtClean="0"/>
              <a:t>2</a:t>
            </a:fld>
            <a:endParaRPr lang="en-US"/>
          </a:p>
        </p:txBody>
      </p:sp>
    </p:spTree>
    <p:extLst>
      <p:ext uri="{BB962C8B-B14F-4D97-AF65-F5344CB8AC3E}">
        <p14:creationId xmlns:p14="http://schemas.microsoft.com/office/powerpoint/2010/main" val="2393997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Arial"/>
                <a:cs typeface="Arial"/>
              </a:rPr>
              <a:t>After you click log in via </a:t>
            </a:r>
            <a:r>
              <a:rPr lang="en-US" sz="1200" dirty="0">
                <a:solidFill>
                  <a:srgbClr val="000000"/>
                </a:solidFill>
                <a:latin typeface="Arial"/>
                <a:cs typeface="Arial"/>
              </a:rPr>
              <a:t>Marquette SSO</a:t>
            </a:r>
            <a:r>
              <a:rPr lang="en-US" sz="1200" b="0" i="0" dirty="0">
                <a:solidFill>
                  <a:srgbClr val="000000"/>
                </a:solidFill>
                <a:effectLst/>
                <a:latin typeface="Arial"/>
                <a:cs typeface="Arial"/>
              </a:rPr>
              <a:t>, you </a:t>
            </a:r>
            <a:r>
              <a:rPr lang="en-US" sz="1200" dirty="0">
                <a:solidFill>
                  <a:srgbClr val="000000"/>
                </a:solidFill>
                <a:latin typeface="Arial"/>
                <a:cs typeface="Arial"/>
              </a:rPr>
              <a:t>will be taken back to the home screen.</a:t>
            </a:r>
            <a:r>
              <a:rPr lang="en-US" dirty="0">
                <a:solidFill>
                  <a:srgbClr val="000000"/>
                </a:solidFill>
                <a:latin typeface="+mn-lt"/>
                <a:ea typeface="Calibri"/>
                <a:cs typeface="Calibri"/>
              </a:rPr>
              <a:t> Once you have arrived to the MUEngage home page select CLICK HERE when prompted with "Are you a Service Learner"</a:t>
            </a:r>
            <a:r>
              <a:rPr lang="en-US" sz="1800" dirty="0">
                <a:solidFill>
                  <a:srgbClr val="000000"/>
                </a:solidFill>
                <a:latin typeface="Arial"/>
                <a:cs typeface="Arial"/>
              </a:rPr>
              <a:t> </a:t>
            </a:r>
            <a:r>
              <a:rPr lang="en-US" sz="1800" b="0" i="0" dirty="0">
                <a:solidFill>
                  <a:srgbClr val="000000"/>
                </a:solidFill>
                <a:effectLst/>
                <a:latin typeface="Arial"/>
                <a:cs typeface="Arial"/>
              </a:rPr>
              <a:t>and click LOG IN</a:t>
            </a:r>
            <a:r>
              <a:rPr lang="en-US" sz="1800" dirty="0">
                <a:solidFill>
                  <a:srgbClr val="000000"/>
                </a:solidFill>
                <a:latin typeface="Arial"/>
                <a:cs typeface="Arial"/>
              </a:rPr>
              <a:t> </a:t>
            </a:r>
            <a:r>
              <a:rPr lang="en-US" dirty="0">
                <a:solidFill>
                  <a:srgbClr val="000000"/>
                </a:solidFill>
              </a:rPr>
              <a:t>in the upper right hand corner.</a:t>
            </a:r>
            <a:r>
              <a:rPr lang="en-US" dirty="0">
                <a:solidFill>
                  <a:srgbClr val="000000"/>
                </a:solidFill>
                <a:latin typeface="+mn-lt"/>
                <a:ea typeface="Calibri"/>
                <a:cs typeface="Calibri"/>
              </a:rPr>
              <a:t> </a:t>
            </a:r>
            <a:endParaRPr lang="en-US" dirty="0">
              <a:latin typeface="Arial"/>
              <a:cs typeface="Arial"/>
            </a:endParaRPr>
          </a:p>
          <a:p>
            <a:endParaRPr lang="en-US" dirty="0"/>
          </a:p>
        </p:txBody>
      </p:sp>
      <p:sp>
        <p:nvSpPr>
          <p:cNvPr id="4" name="Slide Number Placeholder 3"/>
          <p:cNvSpPr>
            <a:spLocks noGrp="1"/>
          </p:cNvSpPr>
          <p:nvPr>
            <p:ph type="sldNum" sz="quarter" idx="5"/>
          </p:nvPr>
        </p:nvSpPr>
        <p:spPr/>
        <p:txBody>
          <a:bodyPr/>
          <a:lstStyle/>
          <a:p>
            <a:fld id="{E6736ED7-EB3B-4FBF-BEED-0A0CA223E47E}" type="slidenum">
              <a:rPr lang="en-US" smtClean="0"/>
              <a:t>3</a:t>
            </a:fld>
            <a:endParaRPr lang="en-US"/>
          </a:p>
        </p:txBody>
      </p:sp>
    </p:spTree>
    <p:extLst>
      <p:ext uri="{BB962C8B-B14F-4D97-AF65-F5344CB8AC3E}">
        <p14:creationId xmlns:p14="http://schemas.microsoft.com/office/powerpoint/2010/main" val="1067949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Arial"/>
                <a:cs typeface="Arial"/>
              </a:rPr>
              <a:t>Now that you have logged on, you can begin browsing MUEngage! Begin by navigating to the dropdown menu by your name and select profile. After selecting “Profile”, you should be taken to a screen that looks like the one above. The screen should display your current semester as well as your corresponding service learning class as well as the correct section. Please ensure that MUEngage is displaying your correct class information otherwise please reach out to our office ASAP.</a:t>
            </a:r>
            <a:endParaRPr lang="en-US" sz="1800" dirty="0">
              <a:latin typeface="Arial"/>
              <a:cs typeface="Arial"/>
            </a:endParaRPr>
          </a:p>
        </p:txBody>
      </p:sp>
      <p:sp>
        <p:nvSpPr>
          <p:cNvPr id="4" name="Slide Number Placeholder 3"/>
          <p:cNvSpPr>
            <a:spLocks noGrp="1"/>
          </p:cNvSpPr>
          <p:nvPr>
            <p:ph type="sldNum" sz="quarter" idx="5"/>
          </p:nvPr>
        </p:nvSpPr>
        <p:spPr/>
        <p:txBody>
          <a:bodyPr/>
          <a:lstStyle/>
          <a:p>
            <a:fld id="{E6736ED7-EB3B-4FBF-BEED-0A0CA223E47E}" type="slidenum">
              <a:rPr lang="en-US" smtClean="0"/>
              <a:t>4</a:t>
            </a:fld>
            <a:endParaRPr lang="en-US"/>
          </a:p>
        </p:txBody>
      </p:sp>
    </p:spTree>
    <p:extLst>
      <p:ext uri="{BB962C8B-B14F-4D97-AF65-F5344CB8AC3E}">
        <p14:creationId xmlns:p14="http://schemas.microsoft.com/office/powerpoint/2010/main" val="1661667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3A530-D211-C587-D68D-D92CEA9476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1E6CC8-49E5-3F28-13B3-41D220EC1F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E8BEC1-1EB2-72F0-9141-9A5DB9F68F1B}"/>
              </a:ext>
            </a:extLst>
          </p:cNvPr>
          <p:cNvSpPr>
            <a:spLocks noGrp="1"/>
          </p:cNvSpPr>
          <p:nvPr>
            <p:ph type="body" idx="1"/>
          </p:nvPr>
        </p:nvSpPr>
        <p:spPr/>
        <p:txBody>
          <a:bodyPr/>
          <a:lstStyle/>
          <a:p>
            <a:r>
              <a:rPr lang="en-US" dirty="0">
                <a:latin typeface="Arial"/>
                <a:cs typeface="Arial"/>
              </a:rPr>
              <a:t>Another way to see your class is accessing the Dashboard. To do this, go to the top right corner drop down menu and click on “Dashboard”. Now that you have arrived at your dashboard select “Courses”. That should bring you to the above page where your service learning course is listed. From here you can click on the title of your service learning class. </a:t>
            </a:r>
          </a:p>
        </p:txBody>
      </p:sp>
      <p:sp>
        <p:nvSpPr>
          <p:cNvPr id="4" name="Slide Number Placeholder 3">
            <a:extLst>
              <a:ext uri="{FF2B5EF4-FFF2-40B4-BE49-F238E27FC236}">
                <a16:creationId xmlns:a16="http://schemas.microsoft.com/office/drawing/2014/main" id="{3D69841A-A4E8-9397-C4D0-079B1E8B5814}"/>
              </a:ext>
            </a:extLst>
          </p:cNvPr>
          <p:cNvSpPr>
            <a:spLocks noGrp="1"/>
          </p:cNvSpPr>
          <p:nvPr>
            <p:ph type="sldNum" sz="quarter" idx="5"/>
          </p:nvPr>
        </p:nvSpPr>
        <p:spPr/>
        <p:txBody>
          <a:bodyPr/>
          <a:lstStyle/>
          <a:p>
            <a:fld id="{E6736ED7-EB3B-4FBF-BEED-0A0CA223E47E}" type="slidenum">
              <a:rPr lang="en-US" smtClean="0"/>
              <a:t>5</a:t>
            </a:fld>
            <a:endParaRPr lang="en-US"/>
          </a:p>
        </p:txBody>
      </p:sp>
    </p:spTree>
    <p:extLst>
      <p:ext uri="{BB962C8B-B14F-4D97-AF65-F5344CB8AC3E}">
        <p14:creationId xmlns:p14="http://schemas.microsoft.com/office/powerpoint/2010/main" val="3787389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BCEBE-62BB-CE32-BD46-9F77AA1827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8FC5A5-5D01-FCDF-D333-15F141426E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4CFACC-BFE4-10A1-E6D9-B58839C7B21F}"/>
              </a:ext>
            </a:extLst>
          </p:cNvPr>
          <p:cNvSpPr>
            <a:spLocks noGrp="1"/>
          </p:cNvSpPr>
          <p:nvPr>
            <p:ph type="body" idx="1"/>
          </p:nvPr>
        </p:nvSpPr>
        <p:spPr/>
        <p:txBody>
          <a:bodyPr/>
          <a:lstStyle/>
          <a:p>
            <a:r>
              <a:rPr lang="en-US" dirty="0">
                <a:latin typeface="Arial"/>
                <a:cs typeface="Arial"/>
              </a:rPr>
              <a:t>Once your course has been selected it should take you to the class home page. This is where all of your service learning opportunities will be listed. Under the opportunities header there will be a search bar and below that a list of currently available sites that you can register to. </a:t>
            </a:r>
            <a:r>
              <a:rPr lang="en-US" dirty="0"/>
              <a:t>You can now begin browsing possible service learning sites that you might want to spend your semester at. If at first there are only a few opportunities under your class, do not worry. Possible sites for your class will continue to be added until the first day of registration. Be sure to continue checking MUEngage throughout the first few days of the semester to see if new opportunities have been added.</a:t>
            </a:r>
            <a:endParaRPr lang="en-US" dirty="0">
              <a:latin typeface="Arial"/>
              <a:cs typeface="Arial"/>
            </a:endParaRPr>
          </a:p>
        </p:txBody>
      </p:sp>
      <p:sp>
        <p:nvSpPr>
          <p:cNvPr id="4" name="Slide Number Placeholder 3">
            <a:extLst>
              <a:ext uri="{FF2B5EF4-FFF2-40B4-BE49-F238E27FC236}">
                <a16:creationId xmlns:a16="http://schemas.microsoft.com/office/drawing/2014/main" id="{1BBB3B7A-1705-C216-4979-1CA302D84554}"/>
              </a:ext>
            </a:extLst>
          </p:cNvPr>
          <p:cNvSpPr>
            <a:spLocks noGrp="1"/>
          </p:cNvSpPr>
          <p:nvPr>
            <p:ph type="sldNum" sz="quarter" idx="5"/>
          </p:nvPr>
        </p:nvSpPr>
        <p:spPr/>
        <p:txBody>
          <a:bodyPr/>
          <a:lstStyle/>
          <a:p>
            <a:fld id="{E6736ED7-EB3B-4FBF-BEED-0A0CA223E47E}" type="slidenum">
              <a:rPr lang="en-US" smtClean="0"/>
              <a:t>6</a:t>
            </a:fld>
            <a:endParaRPr lang="en-US"/>
          </a:p>
        </p:txBody>
      </p:sp>
    </p:spTree>
    <p:extLst>
      <p:ext uri="{BB962C8B-B14F-4D97-AF65-F5344CB8AC3E}">
        <p14:creationId xmlns:p14="http://schemas.microsoft.com/office/powerpoint/2010/main" val="1675859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000000"/>
                </a:solidFill>
                <a:latin typeface="Arial"/>
                <a:cs typeface="Arial"/>
              </a:rPr>
              <a:t>The</a:t>
            </a:r>
            <a:r>
              <a:rPr lang="en-US" sz="1800" b="0" i="0">
                <a:solidFill>
                  <a:srgbClr val="000000"/>
                </a:solidFill>
                <a:effectLst/>
                <a:latin typeface="Arial"/>
                <a:cs typeface="Arial"/>
              </a:rPr>
              <a:t> title of every event will tell you the organization’s name and a brief description of your responsibilities/tasks as a service learner. As you review service learning opportunities, notice the day and time. Some opportunities are “recurring events”; this means you will work at the organization the same day and time each week for the duration of the semester. If a service learning opportunity is recurring, you will see the day and time listed in the event title.</a:t>
            </a:r>
            <a:endParaRPr lang="en-US">
              <a:latin typeface="Arial"/>
              <a:cs typeface="Arial"/>
            </a:endParaRPr>
          </a:p>
        </p:txBody>
      </p:sp>
      <p:sp>
        <p:nvSpPr>
          <p:cNvPr id="4" name="Slide Number Placeholder 3"/>
          <p:cNvSpPr>
            <a:spLocks noGrp="1"/>
          </p:cNvSpPr>
          <p:nvPr>
            <p:ph type="sldNum" sz="quarter" idx="5"/>
          </p:nvPr>
        </p:nvSpPr>
        <p:spPr/>
        <p:txBody>
          <a:bodyPr/>
          <a:lstStyle/>
          <a:p>
            <a:fld id="{E6736ED7-EB3B-4FBF-BEED-0A0CA223E47E}" type="slidenum">
              <a:rPr lang="en-US" smtClean="0"/>
              <a:t>7</a:t>
            </a:fld>
            <a:endParaRPr lang="en-US"/>
          </a:p>
        </p:txBody>
      </p:sp>
    </p:spTree>
    <p:extLst>
      <p:ext uri="{BB962C8B-B14F-4D97-AF65-F5344CB8AC3E}">
        <p14:creationId xmlns:p14="http://schemas.microsoft.com/office/powerpoint/2010/main" val="958040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Arial" panose="020B0604020202020204" pitchFamily="34" charset="0"/>
              </a:rPr>
              <a:t>Some service learning opportunities, however, do not have a day in the title line, which means the service learning opportunity is open. The line directly under the event title will simply say “Open Opportunity” instead of specific day and time. Organizations that are open opportunities allow the student to pick their day and time of service. Sometimes organizations will ask students to choose from a list of days and times or students will contact the organization directly to set up their day and time of service. Make sure you read the description carefully. Even open opportunities have restrictions, of course, and you can learn more about what days and times are available to complete your Service Learning hours by clicking on the title of the event and scrolling down to the Description box. The description will list days and times that the organization is accepting Service Learners along with other important information. Students registered for an open opportunity will work out a day and time that works best for them with the site contact after registration.  </a:t>
            </a:r>
            <a:endParaRPr lang="en-US"/>
          </a:p>
        </p:txBody>
      </p:sp>
      <p:sp>
        <p:nvSpPr>
          <p:cNvPr id="4" name="Slide Number Placeholder 3"/>
          <p:cNvSpPr>
            <a:spLocks noGrp="1"/>
          </p:cNvSpPr>
          <p:nvPr>
            <p:ph type="sldNum" sz="quarter" idx="5"/>
          </p:nvPr>
        </p:nvSpPr>
        <p:spPr/>
        <p:txBody>
          <a:bodyPr/>
          <a:lstStyle/>
          <a:p>
            <a:fld id="{E6736ED7-EB3B-4FBF-BEED-0A0CA223E47E}" type="slidenum">
              <a:rPr lang="en-US" smtClean="0"/>
              <a:t>8</a:t>
            </a:fld>
            <a:endParaRPr lang="en-US"/>
          </a:p>
        </p:txBody>
      </p:sp>
    </p:spTree>
    <p:extLst>
      <p:ext uri="{BB962C8B-B14F-4D97-AF65-F5344CB8AC3E}">
        <p14:creationId xmlns:p14="http://schemas.microsoft.com/office/powerpoint/2010/main" val="3767867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Regardless of whether the event is an open opportunity or a recurring event, it is very important to look at the description box of every event that you are interested in. The description will give you a brief description of the organization, (again) your job responsibilities, days and times you can choose from (for open opportunities only), orientation dates, and any other special information you will need to know. Be very careful and closely look over all of the information for sites you are interested in before registering for a site.</a:t>
            </a:r>
            <a:endParaRPr lang="en-US"/>
          </a:p>
        </p:txBody>
      </p:sp>
      <p:sp>
        <p:nvSpPr>
          <p:cNvPr id="4" name="Slide Number Placeholder 3"/>
          <p:cNvSpPr>
            <a:spLocks noGrp="1"/>
          </p:cNvSpPr>
          <p:nvPr>
            <p:ph type="sldNum" sz="quarter" idx="5"/>
          </p:nvPr>
        </p:nvSpPr>
        <p:spPr/>
        <p:txBody>
          <a:bodyPr/>
          <a:lstStyle/>
          <a:p>
            <a:fld id="{E6736ED7-EB3B-4FBF-BEED-0A0CA223E47E}" type="slidenum">
              <a:rPr lang="en-US"/>
              <a:t>9</a:t>
            </a:fld>
            <a:endParaRPr lang="en-US"/>
          </a:p>
        </p:txBody>
      </p:sp>
    </p:spTree>
    <p:extLst>
      <p:ext uri="{BB962C8B-B14F-4D97-AF65-F5344CB8AC3E}">
        <p14:creationId xmlns:p14="http://schemas.microsoft.com/office/powerpoint/2010/main" val="1917309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8D474-AF28-4DAC-B4B8-8682A37646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AF1530-9678-44A6-BD4E-1CD9DA1792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7CCD08-FDB4-40B4-B6A7-8B769F49A1E8}"/>
              </a:ext>
            </a:extLst>
          </p:cNvPr>
          <p:cNvSpPr>
            <a:spLocks noGrp="1"/>
          </p:cNvSpPr>
          <p:nvPr>
            <p:ph type="dt" sz="half" idx="10"/>
          </p:nvPr>
        </p:nvSpPr>
        <p:spPr/>
        <p:txBody>
          <a:bodyPr/>
          <a:lstStyle/>
          <a:p>
            <a:fld id="{835919C9-0410-49FD-BFE1-40E19DB705CE}" type="datetimeFigureOut">
              <a:rPr lang="en-US" smtClean="0"/>
              <a:t>8/26/2025</a:t>
            </a:fld>
            <a:endParaRPr lang="en-US"/>
          </a:p>
        </p:txBody>
      </p:sp>
      <p:sp>
        <p:nvSpPr>
          <p:cNvPr id="5" name="Footer Placeholder 4">
            <a:extLst>
              <a:ext uri="{FF2B5EF4-FFF2-40B4-BE49-F238E27FC236}">
                <a16:creationId xmlns:a16="http://schemas.microsoft.com/office/drawing/2014/main" id="{037696D8-4C51-49B9-8E51-BCBFADF189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2AB6F6-2A7C-4310-A126-708730F3F615}"/>
              </a:ext>
            </a:extLst>
          </p:cNvPr>
          <p:cNvSpPr>
            <a:spLocks noGrp="1"/>
          </p:cNvSpPr>
          <p:nvPr>
            <p:ph type="sldNum" sz="quarter" idx="12"/>
          </p:nvPr>
        </p:nvSpPr>
        <p:spPr/>
        <p:txBody>
          <a:bodyPr/>
          <a:lstStyle/>
          <a:p>
            <a:fld id="{AB9FFBFA-4944-409B-961D-1EE5ADDAB6BA}" type="slidenum">
              <a:rPr lang="en-US" smtClean="0"/>
              <a:t>‹#›</a:t>
            </a:fld>
            <a:endParaRPr lang="en-US"/>
          </a:p>
        </p:txBody>
      </p:sp>
    </p:spTree>
    <p:extLst>
      <p:ext uri="{BB962C8B-B14F-4D97-AF65-F5344CB8AC3E}">
        <p14:creationId xmlns:p14="http://schemas.microsoft.com/office/powerpoint/2010/main" val="3784407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52B80-C303-4B01-B659-6B2317696E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F62EEC-53AB-41F6-81AD-BF1EA235A5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94FD68-D72F-40FC-B65D-33F419F3F88A}"/>
              </a:ext>
            </a:extLst>
          </p:cNvPr>
          <p:cNvSpPr>
            <a:spLocks noGrp="1"/>
          </p:cNvSpPr>
          <p:nvPr>
            <p:ph type="dt" sz="half" idx="10"/>
          </p:nvPr>
        </p:nvSpPr>
        <p:spPr/>
        <p:txBody>
          <a:bodyPr/>
          <a:lstStyle/>
          <a:p>
            <a:fld id="{835919C9-0410-49FD-BFE1-40E19DB705CE}" type="datetimeFigureOut">
              <a:rPr lang="en-US" smtClean="0"/>
              <a:t>8/26/2025</a:t>
            </a:fld>
            <a:endParaRPr lang="en-US"/>
          </a:p>
        </p:txBody>
      </p:sp>
      <p:sp>
        <p:nvSpPr>
          <p:cNvPr id="5" name="Footer Placeholder 4">
            <a:extLst>
              <a:ext uri="{FF2B5EF4-FFF2-40B4-BE49-F238E27FC236}">
                <a16:creationId xmlns:a16="http://schemas.microsoft.com/office/drawing/2014/main" id="{2BE99F13-E7E7-491E-862B-822FA452A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575997-2263-4224-8547-00F5B1543766}"/>
              </a:ext>
            </a:extLst>
          </p:cNvPr>
          <p:cNvSpPr>
            <a:spLocks noGrp="1"/>
          </p:cNvSpPr>
          <p:nvPr>
            <p:ph type="sldNum" sz="quarter" idx="12"/>
          </p:nvPr>
        </p:nvSpPr>
        <p:spPr/>
        <p:txBody>
          <a:bodyPr/>
          <a:lstStyle/>
          <a:p>
            <a:fld id="{AB9FFBFA-4944-409B-961D-1EE5ADDAB6BA}" type="slidenum">
              <a:rPr lang="en-US" smtClean="0"/>
              <a:t>‹#›</a:t>
            </a:fld>
            <a:endParaRPr lang="en-US"/>
          </a:p>
        </p:txBody>
      </p:sp>
    </p:spTree>
    <p:extLst>
      <p:ext uri="{BB962C8B-B14F-4D97-AF65-F5344CB8AC3E}">
        <p14:creationId xmlns:p14="http://schemas.microsoft.com/office/powerpoint/2010/main" val="4170026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6A35EC-1E51-4A15-9481-7159E031DF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17DF3C-987F-4168-ABAD-CF1D425A83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A0AF2E-C335-4861-9E25-647C68CB7C21}"/>
              </a:ext>
            </a:extLst>
          </p:cNvPr>
          <p:cNvSpPr>
            <a:spLocks noGrp="1"/>
          </p:cNvSpPr>
          <p:nvPr>
            <p:ph type="dt" sz="half" idx="10"/>
          </p:nvPr>
        </p:nvSpPr>
        <p:spPr/>
        <p:txBody>
          <a:bodyPr/>
          <a:lstStyle/>
          <a:p>
            <a:fld id="{835919C9-0410-49FD-BFE1-40E19DB705CE}" type="datetimeFigureOut">
              <a:rPr lang="en-US" smtClean="0"/>
              <a:t>8/26/2025</a:t>
            </a:fld>
            <a:endParaRPr lang="en-US"/>
          </a:p>
        </p:txBody>
      </p:sp>
      <p:sp>
        <p:nvSpPr>
          <p:cNvPr id="5" name="Footer Placeholder 4">
            <a:extLst>
              <a:ext uri="{FF2B5EF4-FFF2-40B4-BE49-F238E27FC236}">
                <a16:creationId xmlns:a16="http://schemas.microsoft.com/office/drawing/2014/main" id="{8CF59E8D-0E29-439D-A5D8-9B659AAA07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83492-3C4E-45C0-95F6-12841B727D75}"/>
              </a:ext>
            </a:extLst>
          </p:cNvPr>
          <p:cNvSpPr>
            <a:spLocks noGrp="1"/>
          </p:cNvSpPr>
          <p:nvPr>
            <p:ph type="sldNum" sz="quarter" idx="12"/>
          </p:nvPr>
        </p:nvSpPr>
        <p:spPr/>
        <p:txBody>
          <a:bodyPr/>
          <a:lstStyle/>
          <a:p>
            <a:fld id="{AB9FFBFA-4944-409B-961D-1EE5ADDAB6BA}" type="slidenum">
              <a:rPr lang="en-US" smtClean="0"/>
              <a:t>‹#›</a:t>
            </a:fld>
            <a:endParaRPr lang="en-US"/>
          </a:p>
        </p:txBody>
      </p:sp>
    </p:spTree>
    <p:extLst>
      <p:ext uri="{BB962C8B-B14F-4D97-AF65-F5344CB8AC3E}">
        <p14:creationId xmlns:p14="http://schemas.microsoft.com/office/powerpoint/2010/main" val="3976829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8F5D-C614-490C-9BF7-03B743183A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75915E-F866-4EEA-B19F-4B84F5AEE5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B053A3-6145-4A54-96EE-3A46E6A11490}"/>
              </a:ext>
            </a:extLst>
          </p:cNvPr>
          <p:cNvSpPr>
            <a:spLocks noGrp="1"/>
          </p:cNvSpPr>
          <p:nvPr>
            <p:ph type="dt" sz="half" idx="10"/>
          </p:nvPr>
        </p:nvSpPr>
        <p:spPr/>
        <p:txBody>
          <a:bodyPr/>
          <a:lstStyle/>
          <a:p>
            <a:fld id="{835919C9-0410-49FD-BFE1-40E19DB705CE}" type="datetimeFigureOut">
              <a:rPr lang="en-US" smtClean="0"/>
              <a:t>8/26/2025</a:t>
            </a:fld>
            <a:endParaRPr lang="en-US"/>
          </a:p>
        </p:txBody>
      </p:sp>
      <p:sp>
        <p:nvSpPr>
          <p:cNvPr id="5" name="Footer Placeholder 4">
            <a:extLst>
              <a:ext uri="{FF2B5EF4-FFF2-40B4-BE49-F238E27FC236}">
                <a16:creationId xmlns:a16="http://schemas.microsoft.com/office/drawing/2014/main" id="{53F8891D-8750-40CC-A09F-74DDB0DBAB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F907CF-8D31-4F25-BAC3-C32DADD72C1B}"/>
              </a:ext>
            </a:extLst>
          </p:cNvPr>
          <p:cNvSpPr>
            <a:spLocks noGrp="1"/>
          </p:cNvSpPr>
          <p:nvPr>
            <p:ph type="sldNum" sz="quarter" idx="12"/>
          </p:nvPr>
        </p:nvSpPr>
        <p:spPr/>
        <p:txBody>
          <a:bodyPr/>
          <a:lstStyle/>
          <a:p>
            <a:fld id="{AB9FFBFA-4944-409B-961D-1EE5ADDAB6BA}" type="slidenum">
              <a:rPr lang="en-US" smtClean="0"/>
              <a:t>‹#›</a:t>
            </a:fld>
            <a:endParaRPr lang="en-US"/>
          </a:p>
        </p:txBody>
      </p:sp>
    </p:spTree>
    <p:extLst>
      <p:ext uri="{BB962C8B-B14F-4D97-AF65-F5344CB8AC3E}">
        <p14:creationId xmlns:p14="http://schemas.microsoft.com/office/powerpoint/2010/main" val="3810978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2D9A4-61F7-4842-9C86-BF563C4493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AAB5F3-C544-42DF-897A-7134BFB9DA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A6E5D4-5E73-488F-A238-9EF50D71689B}"/>
              </a:ext>
            </a:extLst>
          </p:cNvPr>
          <p:cNvSpPr>
            <a:spLocks noGrp="1"/>
          </p:cNvSpPr>
          <p:nvPr>
            <p:ph type="dt" sz="half" idx="10"/>
          </p:nvPr>
        </p:nvSpPr>
        <p:spPr/>
        <p:txBody>
          <a:bodyPr/>
          <a:lstStyle/>
          <a:p>
            <a:fld id="{835919C9-0410-49FD-BFE1-40E19DB705CE}" type="datetimeFigureOut">
              <a:rPr lang="en-US" smtClean="0"/>
              <a:t>8/26/2025</a:t>
            </a:fld>
            <a:endParaRPr lang="en-US"/>
          </a:p>
        </p:txBody>
      </p:sp>
      <p:sp>
        <p:nvSpPr>
          <p:cNvPr id="5" name="Footer Placeholder 4">
            <a:extLst>
              <a:ext uri="{FF2B5EF4-FFF2-40B4-BE49-F238E27FC236}">
                <a16:creationId xmlns:a16="http://schemas.microsoft.com/office/drawing/2014/main" id="{77A8734A-B52A-48C8-BA8E-CBCEEAA5D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16665A-E84C-4F0D-AD12-4B247C850741}"/>
              </a:ext>
            </a:extLst>
          </p:cNvPr>
          <p:cNvSpPr>
            <a:spLocks noGrp="1"/>
          </p:cNvSpPr>
          <p:nvPr>
            <p:ph type="sldNum" sz="quarter" idx="12"/>
          </p:nvPr>
        </p:nvSpPr>
        <p:spPr/>
        <p:txBody>
          <a:bodyPr/>
          <a:lstStyle/>
          <a:p>
            <a:fld id="{AB9FFBFA-4944-409B-961D-1EE5ADDAB6BA}" type="slidenum">
              <a:rPr lang="en-US" smtClean="0"/>
              <a:t>‹#›</a:t>
            </a:fld>
            <a:endParaRPr lang="en-US"/>
          </a:p>
        </p:txBody>
      </p:sp>
    </p:spTree>
    <p:extLst>
      <p:ext uri="{BB962C8B-B14F-4D97-AF65-F5344CB8AC3E}">
        <p14:creationId xmlns:p14="http://schemas.microsoft.com/office/powerpoint/2010/main" val="1384024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8233E-33E8-450A-BABD-2C72742C66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333733-FC07-4691-835A-05A4D33165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CBD72-46A6-4DED-AB38-AA5A1AA0C2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461BDB-F11E-4BB3-A9DA-5E34F9A79A1F}"/>
              </a:ext>
            </a:extLst>
          </p:cNvPr>
          <p:cNvSpPr>
            <a:spLocks noGrp="1"/>
          </p:cNvSpPr>
          <p:nvPr>
            <p:ph type="dt" sz="half" idx="10"/>
          </p:nvPr>
        </p:nvSpPr>
        <p:spPr/>
        <p:txBody>
          <a:bodyPr/>
          <a:lstStyle/>
          <a:p>
            <a:fld id="{835919C9-0410-49FD-BFE1-40E19DB705CE}" type="datetimeFigureOut">
              <a:rPr lang="en-US" smtClean="0"/>
              <a:t>8/26/2025</a:t>
            </a:fld>
            <a:endParaRPr lang="en-US"/>
          </a:p>
        </p:txBody>
      </p:sp>
      <p:sp>
        <p:nvSpPr>
          <p:cNvPr id="6" name="Footer Placeholder 5">
            <a:extLst>
              <a:ext uri="{FF2B5EF4-FFF2-40B4-BE49-F238E27FC236}">
                <a16:creationId xmlns:a16="http://schemas.microsoft.com/office/drawing/2014/main" id="{80A266B7-953B-40AA-BEED-AA656969AD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1521AD-A8FD-41A8-AEE6-6F7C2667C853}"/>
              </a:ext>
            </a:extLst>
          </p:cNvPr>
          <p:cNvSpPr>
            <a:spLocks noGrp="1"/>
          </p:cNvSpPr>
          <p:nvPr>
            <p:ph type="sldNum" sz="quarter" idx="12"/>
          </p:nvPr>
        </p:nvSpPr>
        <p:spPr/>
        <p:txBody>
          <a:bodyPr/>
          <a:lstStyle/>
          <a:p>
            <a:fld id="{AB9FFBFA-4944-409B-961D-1EE5ADDAB6BA}" type="slidenum">
              <a:rPr lang="en-US" smtClean="0"/>
              <a:t>‹#›</a:t>
            </a:fld>
            <a:endParaRPr lang="en-US"/>
          </a:p>
        </p:txBody>
      </p:sp>
    </p:spTree>
    <p:extLst>
      <p:ext uri="{BB962C8B-B14F-4D97-AF65-F5344CB8AC3E}">
        <p14:creationId xmlns:p14="http://schemas.microsoft.com/office/powerpoint/2010/main" val="4218861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FDF68-32A2-46E9-8FFC-AEF2E714AC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4736F6-1983-468A-9380-F91EA55310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2F0FE7-96E5-44B6-A3D2-F67BB88F59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DBEA72-F2B5-45FB-9EFE-DA65799AE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DA54A1-2152-4DFC-8143-4F95958D1B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4851C3-2F44-4E4D-ACDF-CCED9EC77D89}"/>
              </a:ext>
            </a:extLst>
          </p:cNvPr>
          <p:cNvSpPr>
            <a:spLocks noGrp="1"/>
          </p:cNvSpPr>
          <p:nvPr>
            <p:ph type="dt" sz="half" idx="10"/>
          </p:nvPr>
        </p:nvSpPr>
        <p:spPr/>
        <p:txBody>
          <a:bodyPr/>
          <a:lstStyle/>
          <a:p>
            <a:fld id="{835919C9-0410-49FD-BFE1-40E19DB705CE}" type="datetimeFigureOut">
              <a:rPr lang="en-US" smtClean="0"/>
              <a:t>8/26/2025</a:t>
            </a:fld>
            <a:endParaRPr lang="en-US"/>
          </a:p>
        </p:txBody>
      </p:sp>
      <p:sp>
        <p:nvSpPr>
          <p:cNvPr id="8" name="Footer Placeholder 7">
            <a:extLst>
              <a:ext uri="{FF2B5EF4-FFF2-40B4-BE49-F238E27FC236}">
                <a16:creationId xmlns:a16="http://schemas.microsoft.com/office/drawing/2014/main" id="{6289BA10-4E4D-4D25-B4D9-ADC758105E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B7C0C8-BACE-48AC-A1D5-2BF28D9548D8}"/>
              </a:ext>
            </a:extLst>
          </p:cNvPr>
          <p:cNvSpPr>
            <a:spLocks noGrp="1"/>
          </p:cNvSpPr>
          <p:nvPr>
            <p:ph type="sldNum" sz="quarter" idx="12"/>
          </p:nvPr>
        </p:nvSpPr>
        <p:spPr/>
        <p:txBody>
          <a:bodyPr/>
          <a:lstStyle/>
          <a:p>
            <a:fld id="{AB9FFBFA-4944-409B-961D-1EE5ADDAB6BA}" type="slidenum">
              <a:rPr lang="en-US" smtClean="0"/>
              <a:t>‹#›</a:t>
            </a:fld>
            <a:endParaRPr lang="en-US"/>
          </a:p>
        </p:txBody>
      </p:sp>
    </p:spTree>
    <p:extLst>
      <p:ext uri="{BB962C8B-B14F-4D97-AF65-F5344CB8AC3E}">
        <p14:creationId xmlns:p14="http://schemas.microsoft.com/office/powerpoint/2010/main" val="1973104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97F14-6299-4E91-94C3-8A8D883E11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0B8ABC-1A18-4047-9324-7556AC7E6152}"/>
              </a:ext>
            </a:extLst>
          </p:cNvPr>
          <p:cNvSpPr>
            <a:spLocks noGrp="1"/>
          </p:cNvSpPr>
          <p:nvPr>
            <p:ph type="dt" sz="half" idx="10"/>
          </p:nvPr>
        </p:nvSpPr>
        <p:spPr/>
        <p:txBody>
          <a:bodyPr/>
          <a:lstStyle/>
          <a:p>
            <a:fld id="{835919C9-0410-49FD-BFE1-40E19DB705CE}" type="datetimeFigureOut">
              <a:rPr lang="en-US" smtClean="0"/>
              <a:t>8/26/2025</a:t>
            </a:fld>
            <a:endParaRPr lang="en-US"/>
          </a:p>
        </p:txBody>
      </p:sp>
      <p:sp>
        <p:nvSpPr>
          <p:cNvPr id="4" name="Footer Placeholder 3">
            <a:extLst>
              <a:ext uri="{FF2B5EF4-FFF2-40B4-BE49-F238E27FC236}">
                <a16:creationId xmlns:a16="http://schemas.microsoft.com/office/drawing/2014/main" id="{A424A2CA-9DF5-48A4-A865-9D60972F4B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D5DF9F-CE03-4BEA-BBD1-B4F9C0B5BB0D}"/>
              </a:ext>
            </a:extLst>
          </p:cNvPr>
          <p:cNvSpPr>
            <a:spLocks noGrp="1"/>
          </p:cNvSpPr>
          <p:nvPr>
            <p:ph type="sldNum" sz="quarter" idx="12"/>
          </p:nvPr>
        </p:nvSpPr>
        <p:spPr/>
        <p:txBody>
          <a:bodyPr/>
          <a:lstStyle/>
          <a:p>
            <a:fld id="{AB9FFBFA-4944-409B-961D-1EE5ADDAB6BA}" type="slidenum">
              <a:rPr lang="en-US" smtClean="0"/>
              <a:t>‹#›</a:t>
            </a:fld>
            <a:endParaRPr lang="en-US"/>
          </a:p>
        </p:txBody>
      </p:sp>
    </p:spTree>
    <p:extLst>
      <p:ext uri="{BB962C8B-B14F-4D97-AF65-F5344CB8AC3E}">
        <p14:creationId xmlns:p14="http://schemas.microsoft.com/office/powerpoint/2010/main" val="3684625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0084F-0E9F-4CFC-87D1-5F6FE4F1B8ED}"/>
              </a:ext>
            </a:extLst>
          </p:cNvPr>
          <p:cNvSpPr>
            <a:spLocks noGrp="1"/>
          </p:cNvSpPr>
          <p:nvPr>
            <p:ph type="dt" sz="half" idx="10"/>
          </p:nvPr>
        </p:nvSpPr>
        <p:spPr/>
        <p:txBody>
          <a:bodyPr/>
          <a:lstStyle/>
          <a:p>
            <a:fld id="{835919C9-0410-49FD-BFE1-40E19DB705CE}" type="datetimeFigureOut">
              <a:rPr lang="en-US" smtClean="0"/>
              <a:t>8/26/2025</a:t>
            </a:fld>
            <a:endParaRPr lang="en-US"/>
          </a:p>
        </p:txBody>
      </p:sp>
      <p:sp>
        <p:nvSpPr>
          <p:cNvPr id="3" name="Footer Placeholder 2">
            <a:extLst>
              <a:ext uri="{FF2B5EF4-FFF2-40B4-BE49-F238E27FC236}">
                <a16:creationId xmlns:a16="http://schemas.microsoft.com/office/drawing/2014/main" id="{D271C3D6-6A39-488E-8AAA-264C7B7619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0A1D9-81FA-437B-B8A9-C3F7BEA7505D}"/>
              </a:ext>
            </a:extLst>
          </p:cNvPr>
          <p:cNvSpPr>
            <a:spLocks noGrp="1"/>
          </p:cNvSpPr>
          <p:nvPr>
            <p:ph type="sldNum" sz="quarter" idx="12"/>
          </p:nvPr>
        </p:nvSpPr>
        <p:spPr/>
        <p:txBody>
          <a:bodyPr/>
          <a:lstStyle/>
          <a:p>
            <a:fld id="{AB9FFBFA-4944-409B-961D-1EE5ADDAB6BA}" type="slidenum">
              <a:rPr lang="en-US" smtClean="0"/>
              <a:t>‹#›</a:t>
            </a:fld>
            <a:endParaRPr lang="en-US"/>
          </a:p>
        </p:txBody>
      </p:sp>
    </p:spTree>
    <p:extLst>
      <p:ext uri="{BB962C8B-B14F-4D97-AF65-F5344CB8AC3E}">
        <p14:creationId xmlns:p14="http://schemas.microsoft.com/office/powerpoint/2010/main" val="2615308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B8AD1-79A0-4D41-BBD7-425AE75109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7F4254-C3EF-46E6-9ABA-21E2444618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945FDB-7172-4421-A711-AA3212AFC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8ECA24-0E12-4DAD-945D-555F3D92DBCC}"/>
              </a:ext>
            </a:extLst>
          </p:cNvPr>
          <p:cNvSpPr>
            <a:spLocks noGrp="1"/>
          </p:cNvSpPr>
          <p:nvPr>
            <p:ph type="dt" sz="half" idx="10"/>
          </p:nvPr>
        </p:nvSpPr>
        <p:spPr/>
        <p:txBody>
          <a:bodyPr/>
          <a:lstStyle/>
          <a:p>
            <a:fld id="{835919C9-0410-49FD-BFE1-40E19DB705CE}" type="datetimeFigureOut">
              <a:rPr lang="en-US" smtClean="0"/>
              <a:t>8/26/2025</a:t>
            </a:fld>
            <a:endParaRPr lang="en-US"/>
          </a:p>
        </p:txBody>
      </p:sp>
      <p:sp>
        <p:nvSpPr>
          <p:cNvPr id="6" name="Footer Placeholder 5">
            <a:extLst>
              <a:ext uri="{FF2B5EF4-FFF2-40B4-BE49-F238E27FC236}">
                <a16:creationId xmlns:a16="http://schemas.microsoft.com/office/drawing/2014/main" id="{B03E933F-D5CD-4F28-9747-6CBE2DF64F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4B186-2321-4A0F-855F-6946EBC4DEFC}"/>
              </a:ext>
            </a:extLst>
          </p:cNvPr>
          <p:cNvSpPr>
            <a:spLocks noGrp="1"/>
          </p:cNvSpPr>
          <p:nvPr>
            <p:ph type="sldNum" sz="quarter" idx="12"/>
          </p:nvPr>
        </p:nvSpPr>
        <p:spPr/>
        <p:txBody>
          <a:bodyPr/>
          <a:lstStyle/>
          <a:p>
            <a:fld id="{AB9FFBFA-4944-409B-961D-1EE5ADDAB6BA}" type="slidenum">
              <a:rPr lang="en-US" smtClean="0"/>
              <a:t>‹#›</a:t>
            </a:fld>
            <a:endParaRPr lang="en-US"/>
          </a:p>
        </p:txBody>
      </p:sp>
    </p:spTree>
    <p:extLst>
      <p:ext uri="{BB962C8B-B14F-4D97-AF65-F5344CB8AC3E}">
        <p14:creationId xmlns:p14="http://schemas.microsoft.com/office/powerpoint/2010/main" val="533840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595A1-4DD6-4F5B-8F0F-1367A2A162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E4E892-D582-4476-A915-949FED298A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8DCC85-6F91-4B37-8F9A-4378E49CD4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9406A0-C473-45CA-8D88-4968607A081E}"/>
              </a:ext>
            </a:extLst>
          </p:cNvPr>
          <p:cNvSpPr>
            <a:spLocks noGrp="1"/>
          </p:cNvSpPr>
          <p:nvPr>
            <p:ph type="dt" sz="half" idx="10"/>
          </p:nvPr>
        </p:nvSpPr>
        <p:spPr/>
        <p:txBody>
          <a:bodyPr/>
          <a:lstStyle/>
          <a:p>
            <a:fld id="{835919C9-0410-49FD-BFE1-40E19DB705CE}" type="datetimeFigureOut">
              <a:rPr lang="en-US" smtClean="0"/>
              <a:t>8/26/2025</a:t>
            </a:fld>
            <a:endParaRPr lang="en-US"/>
          </a:p>
        </p:txBody>
      </p:sp>
      <p:sp>
        <p:nvSpPr>
          <p:cNvPr id="6" name="Footer Placeholder 5">
            <a:extLst>
              <a:ext uri="{FF2B5EF4-FFF2-40B4-BE49-F238E27FC236}">
                <a16:creationId xmlns:a16="http://schemas.microsoft.com/office/drawing/2014/main" id="{D78877B1-5987-40E6-9E7D-DDAE7B5AF8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D7B281-A90D-465F-A647-A506DC29FF10}"/>
              </a:ext>
            </a:extLst>
          </p:cNvPr>
          <p:cNvSpPr>
            <a:spLocks noGrp="1"/>
          </p:cNvSpPr>
          <p:nvPr>
            <p:ph type="sldNum" sz="quarter" idx="12"/>
          </p:nvPr>
        </p:nvSpPr>
        <p:spPr/>
        <p:txBody>
          <a:bodyPr/>
          <a:lstStyle/>
          <a:p>
            <a:fld id="{AB9FFBFA-4944-409B-961D-1EE5ADDAB6BA}" type="slidenum">
              <a:rPr lang="en-US" smtClean="0"/>
              <a:t>‹#›</a:t>
            </a:fld>
            <a:endParaRPr lang="en-US"/>
          </a:p>
        </p:txBody>
      </p:sp>
    </p:spTree>
    <p:extLst>
      <p:ext uri="{BB962C8B-B14F-4D97-AF65-F5344CB8AC3E}">
        <p14:creationId xmlns:p14="http://schemas.microsoft.com/office/powerpoint/2010/main" val="678187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5900D4-176C-4896-AE06-2F57CE84B9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BE4239-B7A3-48F6-870B-09D34993A3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71BB5-BAD5-4ED3-8751-F7D29016BE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919C9-0410-49FD-BFE1-40E19DB705CE}" type="datetimeFigureOut">
              <a:rPr lang="en-US" smtClean="0"/>
              <a:t>8/26/2025</a:t>
            </a:fld>
            <a:endParaRPr lang="en-US"/>
          </a:p>
        </p:txBody>
      </p:sp>
      <p:sp>
        <p:nvSpPr>
          <p:cNvPr id="5" name="Footer Placeholder 4">
            <a:extLst>
              <a:ext uri="{FF2B5EF4-FFF2-40B4-BE49-F238E27FC236}">
                <a16:creationId xmlns:a16="http://schemas.microsoft.com/office/drawing/2014/main" id="{75C1F8CC-AF85-41A2-BF2D-DC2CB4A118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1F56F7-3321-462B-8C0D-7418A82572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FFBFA-4944-409B-961D-1EE5ADDAB6BA}" type="slidenum">
              <a:rPr lang="en-US" smtClean="0"/>
              <a:t>‹#›</a:t>
            </a:fld>
            <a:endParaRPr lang="en-US"/>
          </a:p>
        </p:txBody>
      </p:sp>
    </p:spTree>
    <p:extLst>
      <p:ext uri="{BB962C8B-B14F-4D97-AF65-F5344CB8AC3E}">
        <p14:creationId xmlns:p14="http://schemas.microsoft.com/office/powerpoint/2010/main" val="3976307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hyperlink" Target="https://www.marquette.edu/service-learning/muengage.php"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mailto:servicelearning@marquette.edu"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 name="Rectangle 7">
            <a:extLst>
              <a:ext uri="{FF2B5EF4-FFF2-40B4-BE49-F238E27FC236}">
                <a16:creationId xmlns:a16="http://schemas.microsoft.com/office/drawing/2014/main" id="{D5189306-04D9-4982-9EBE-938B344A1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reeform: Shape 9">
            <a:extLst>
              <a:ext uri="{FF2B5EF4-FFF2-40B4-BE49-F238E27FC236}">
                <a16:creationId xmlns:a16="http://schemas.microsoft.com/office/drawing/2014/main" id="{102C4642-2AB4-49A1-89D9-3E5C01E99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872577" y="1372793"/>
            <a:ext cx="6135300" cy="5537781"/>
          </a:xfrm>
          <a:custGeom>
            <a:avLst/>
            <a:gdLst>
              <a:gd name="connsiteX0" fmla="*/ 0 w 6135300"/>
              <a:gd name="connsiteY0" fmla="*/ 0 h 5537781"/>
              <a:gd name="connsiteX1" fmla="*/ 6135300 w 6135300"/>
              <a:gd name="connsiteY1" fmla="*/ 0 h 5537781"/>
              <a:gd name="connsiteX2" fmla="*/ 6135300 w 6135300"/>
              <a:gd name="connsiteY2" fmla="*/ 3548931 h 5537781"/>
              <a:gd name="connsiteX3" fmla="*/ 4146451 w 6135300"/>
              <a:gd name="connsiteY3" fmla="*/ 5537781 h 5537781"/>
              <a:gd name="connsiteX4" fmla="*/ 0 w 6135300"/>
              <a:gd name="connsiteY4" fmla="*/ 1391331 h 5537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00" h="5537781">
                <a:moveTo>
                  <a:pt x="0" y="0"/>
                </a:moveTo>
                <a:lnTo>
                  <a:pt x="6135300" y="0"/>
                </a:lnTo>
                <a:lnTo>
                  <a:pt x="6135300" y="3548931"/>
                </a:lnTo>
                <a:lnTo>
                  <a:pt x="4146451" y="5537781"/>
                </a:lnTo>
                <a:lnTo>
                  <a:pt x="0" y="1391331"/>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3" name="Freeform: Shape 11">
            <a:extLst>
              <a:ext uri="{FF2B5EF4-FFF2-40B4-BE49-F238E27FC236}">
                <a16:creationId xmlns:a16="http://schemas.microsoft.com/office/drawing/2014/main" id="{82EAAEF9-78E9-4B67-93B4-CD09F7570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069931" y="-1536286"/>
            <a:ext cx="6135300" cy="6135298"/>
          </a:xfrm>
          <a:custGeom>
            <a:avLst/>
            <a:gdLst>
              <a:gd name="connsiteX0" fmla="*/ 0 w 6135300"/>
              <a:gd name="connsiteY0" fmla="*/ 3971712 h 6135298"/>
              <a:gd name="connsiteX1" fmla="*/ 3971712 w 6135300"/>
              <a:gd name="connsiteY1" fmla="*/ 0 h 6135298"/>
              <a:gd name="connsiteX2" fmla="*/ 6135300 w 6135300"/>
              <a:gd name="connsiteY2" fmla="*/ 0 h 6135298"/>
              <a:gd name="connsiteX3" fmla="*/ 6135300 w 6135300"/>
              <a:gd name="connsiteY3" fmla="*/ 6135298 h 6135298"/>
              <a:gd name="connsiteX4" fmla="*/ 0 w 6135300"/>
              <a:gd name="connsiteY4" fmla="*/ 6135298 h 6135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00" h="6135298">
                <a:moveTo>
                  <a:pt x="0" y="3971712"/>
                </a:moveTo>
                <a:lnTo>
                  <a:pt x="3971712" y="0"/>
                </a:lnTo>
                <a:lnTo>
                  <a:pt x="6135300" y="0"/>
                </a:lnTo>
                <a:lnTo>
                  <a:pt x="6135300" y="6135298"/>
                </a:lnTo>
                <a:lnTo>
                  <a:pt x="0" y="6135298"/>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4" name="Freeform: Shape 13">
            <a:extLst>
              <a:ext uri="{FF2B5EF4-FFF2-40B4-BE49-F238E27FC236}">
                <a16:creationId xmlns:a16="http://schemas.microsoft.com/office/drawing/2014/main" id="{2CE23D09-8BA3-4FEE-892D-ACE847DC0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050242" y="292975"/>
            <a:ext cx="5056735" cy="9206602"/>
          </a:xfrm>
          <a:custGeom>
            <a:avLst/>
            <a:gdLst>
              <a:gd name="connsiteX0" fmla="*/ 0 w 5053652"/>
              <a:gd name="connsiteY0" fmla="*/ 209273 h 9200989"/>
              <a:gd name="connsiteX1" fmla="*/ 209274 w 5053652"/>
              <a:gd name="connsiteY1" fmla="*/ 0 h 9200989"/>
              <a:gd name="connsiteX2" fmla="*/ 5053652 w 5053652"/>
              <a:gd name="connsiteY2" fmla="*/ 4844379 h 9200989"/>
              <a:gd name="connsiteX3" fmla="*/ 697042 w 5053652"/>
              <a:gd name="connsiteY3" fmla="*/ 9200989 h 9200989"/>
              <a:gd name="connsiteX4" fmla="*/ 0 w 5053652"/>
              <a:gd name="connsiteY4" fmla="*/ 9200989 h 92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652" h="9200989">
                <a:moveTo>
                  <a:pt x="0" y="209273"/>
                </a:moveTo>
                <a:lnTo>
                  <a:pt x="209274" y="0"/>
                </a:lnTo>
                <a:lnTo>
                  <a:pt x="5053652" y="4844379"/>
                </a:lnTo>
                <a:lnTo>
                  <a:pt x="697042" y="9200989"/>
                </a:lnTo>
                <a:lnTo>
                  <a:pt x="0" y="9200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5" name="Rectangle 15">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6" name="Freeform: Shape 17">
            <a:extLst>
              <a:ext uri="{FF2B5EF4-FFF2-40B4-BE49-F238E27FC236}">
                <a16:creationId xmlns:a16="http://schemas.microsoft.com/office/drawing/2014/main" id="{6BFBE7AA-40DE-4FE5-B385-5CA874501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19" y="753376"/>
            <a:ext cx="5353835" cy="5353835"/>
          </a:xfrm>
          <a:custGeom>
            <a:avLst/>
            <a:gdLst>
              <a:gd name="connsiteX0" fmla="*/ 690506 w 5353835"/>
              <a:gd name="connsiteY0" fmla="*/ 5273742 h 5353835"/>
              <a:gd name="connsiteX1" fmla="*/ 4927602 w 5353835"/>
              <a:gd name="connsiteY1" fmla="*/ 5273742 h 5353835"/>
              <a:gd name="connsiteX2" fmla="*/ 4847509 w 5353835"/>
              <a:gd name="connsiteY2" fmla="*/ 5353835 h 5353835"/>
              <a:gd name="connsiteX3" fmla="*/ 770599 w 5353835"/>
              <a:gd name="connsiteY3" fmla="*/ 5353835 h 5353835"/>
              <a:gd name="connsiteX4" fmla="*/ 422575 w 5353835"/>
              <a:gd name="connsiteY4" fmla="*/ 80093 h 5353835"/>
              <a:gd name="connsiteX5" fmla="*/ 502668 w 5353835"/>
              <a:gd name="connsiteY5" fmla="*/ 0 h 5353835"/>
              <a:gd name="connsiteX6" fmla="*/ 5353835 w 5353835"/>
              <a:gd name="connsiteY6" fmla="*/ 0 h 5353835"/>
              <a:gd name="connsiteX7" fmla="*/ 5353835 w 5353835"/>
              <a:gd name="connsiteY7" fmla="*/ 4847509 h 5353835"/>
              <a:gd name="connsiteX8" fmla="*/ 5273742 w 5353835"/>
              <a:gd name="connsiteY8" fmla="*/ 4927602 h 5353835"/>
              <a:gd name="connsiteX9" fmla="*/ 5273742 w 5353835"/>
              <a:gd name="connsiteY9" fmla="*/ 80093 h 5353835"/>
              <a:gd name="connsiteX10" fmla="*/ 0 w 5353835"/>
              <a:gd name="connsiteY10" fmla="*/ 502667 h 5353835"/>
              <a:gd name="connsiteX11" fmla="*/ 80093 w 5353835"/>
              <a:gd name="connsiteY11" fmla="*/ 422574 h 5353835"/>
              <a:gd name="connsiteX12" fmla="*/ 80093 w 5353835"/>
              <a:gd name="connsiteY12" fmla="*/ 4663329 h 5353835"/>
              <a:gd name="connsiteX13" fmla="*/ 0 w 5353835"/>
              <a:gd name="connsiteY13" fmla="*/ 4583236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6" y="5273742"/>
                </a:moveTo>
                <a:lnTo>
                  <a:pt x="4927602" y="5273742"/>
                </a:lnTo>
                <a:lnTo>
                  <a:pt x="4847509" y="5353835"/>
                </a:lnTo>
                <a:lnTo>
                  <a:pt x="770599" y="5353835"/>
                </a:lnTo>
                <a:close/>
                <a:moveTo>
                  <a:pt x="422575" y="80093"/>
                </a:moveTo>
                <a:lnTo>
                  <a:pt x="502668" y="0"/>
                </a:lnTo>
                <a:lnTo>
                  <a:pt x="5353835" y="0"/>
                </a:lnTo>
                <a:lnTo>
                  <a:pt x="5353835" y="4847509"/>
                </a:lnTo>
                <a:lnTo>
                  <a:pt x="5273742" y="4927602"/>
                </a:lnTo>
                <a:lnTo>
                  <a:pt x="5273742" y="80093"/>
                </a:lnTo>
                <a:close/>
                <a:moveTo>
                  <a:pt x="0" y="502667"/>
                </a:moveTo>
                <a:lnTo>
                  <a:pt x="80093" y="422574"/>
                </a:lnTo>
                <a:lnTo>
                  <a:pt x="80093" y="4663329"/>
                </a:lnTo>
                <a:lnTo>
                  <a:pt x="0" y="4583236"/>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22C4336C-2C19-462B-BAE3-3D0A15737565}"/>
              </a:ext>
            </a:extLst>
          </p:cNvPr>
          <p:cNvSpPr>
            <a:spLocks noGrp="1"/>
          </p:cNvSpPr>
          <p:nvPr>
            <p:ph type="ctrTitle"/>
          </p:nvPr>
        </p:nvSpPr>
        <p:spPr>
          <a:xfrm>
            <a:off x="1116701" y="2452526"/>
            <a:ext cx="4248318" cy="1952947"/>
          </a:xfrm>
          <a:noFill/>
        </p:spPr>
        <p:txBody>
          <a:bodyPr vert="horz" lIns="91440" tIns="45720" rIns="91440" bIns="45720" rtlCol="0" anchor="ctr">
            <a:noAutofit/>
          </a:bodyPr>
          <a:lstStyle/>
          <a:p>
            <a:r>
              <a:rPr lang="en-US" sz="4800" b="1">
                <a:solidFill>
                  <a:schemeClr val="accent4"/>
                </a:solidFill>
                <a:latin typeface="Cooper Black"/>
                <a:ea typeface="Tahoma"/>
                <a:cs typeface="Tahoma"/>
              </a:rPr>
              <a:t>How to Register on </a:t>
            </a:r>
            <a:r>
              <a:rPr lang="en-US" sz="4800" b="1" err="1">
                <a:solidFill>
                  <a:schemeClr val="accent4"/>
                </a:solidFill>
                <a:latin typeface="Cooper Black"/>
                <a:ea typeface="Tahoma"/>
                <a:cs typeface="Tahoma"/>
              </a:rPr>
              <a:t>MUEngage</a:t>
            </a:r>
            <a:endParaRPr lang="en-US" sz="4800" b="1">
              <a:solidFill>
                <a:schemeClr val="accent4"/>
              </a:solidFill>
              <a:latin typeface="Cooper Black"/>
              <a:ea typeface="Tahoma"/>
              <a:cs typeface="Tahoma"/>
            </a:endParaRPr>
          </a:p>
        </p:txBody>
      </p:sp>
      <p:sp>
        <p:nvSpPr>
          <p:cNvPr id="127" name="Isosceles Triangle 19">
            <a:extLst>
              <a:ext uri="{FF2B5EF4-FFF2-40B4-BE49-F238E27FC236}">
                <a16:creationId xmlns:a16="http://schemas.microsoft.com/office/drawing/2014/main" id="{41ACE746-85D5-45EE-8944-61B542B39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026569" y="0"/>
            <a:ext cx="3216074" cy="1608038"/>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Isosceles Triangle 21">
            <a:extLst>
              <a:ext uri="{FF2B5EF4-FFF2-40B4-BE49-F238E27FC236}">
                <a16:creationId xmlns:a16="http://schemas.microsoft.com/office/drawing/2014/main" id="{00BB3E03-CC38-4FA6-9A99-701C62D05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6059" y="4738109"/>
            <a:ext cx="4239780" cy="2119891"/>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2508384"/>
      </p:ext>
    </p:extLst>
  </p:cSld>
  <p:clrMapOvr>
    <a:masterClrMapping/>
  </p:clrMapOvr>
  <mc:AlternateContent xmlns:mc="http://schemas.openxmlformats.org/markup-compatibility/2006" xmlns:p14="http://schemas.microsoft.com/office/powerpoint/2010/main">
    <mc:Choice Requires="p14">
      <p:transition spd="slow" p14:dur="2000" advTm="7812"/>
    </mc:Choice>
    <mc:Fallback xmlns="">
      <p:transition spd="slow" advTm="781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screenshot of a computer&#10;&#10;AI-generated content may be incorrect.">
            <a:extLst>
              <a:ext uri="{FF2B5EF4-FFF2-40B4-BE49-F238E27FC236}">
                <a16:creationId xmlns:a16="http://schemas.microsoft.com/office/drawing/2014/main" id="{D1DC40DA-9A40-4BB9-BC5B-D40A75C06BF3}"/>
              </a:ext>
            </a:extLst>
          </p:cNvPr>
          <p:cNvPicPr>
            <a:picLocks noChangeAspect="1"/>
          </p:cNvPicPr>
          <p:nvPr/>
        </p:nvPicPr>
        <p:blipFill rotWithShape="1">
          <a:blip r:embed="rId3"/>
          <a:srcRect l="317" r="317"/>
          <a:stretch/>
        </p:blipFill>
        <p:spPr>
          <a:xfrm rot="194096">
            <a:off x="4704126" y="1406601"/>
            <a:ext cx="6998893" cy="4397168"/>
          </a:xfrm>
          <a:prstGeom prst="rect">
            <a:avLst/>
          </a:prstGeom>
          <a:noFill/>
          <a:ln w="177800" cap="sq">
            <a:solidFill>
              <a:schemeClr val="tx1"/>
            </a:solidFill>
            <a:miter lim="800000"/>
          </a:ln>
          <a:effectLst>
            <a:outerShdw blurRad="50800" dist="38100" dir="2700000" algn="tl" rotWithShape="0">
              <a:prstClr val="black">
                <a:alpha val="40000"/>
              </a:prstClr>
            </a:outerShdw>
          </a:effectLst>
        </p:spPr>
      </p:pic>
      <p:sp>
        <p:nvSpPr>
          <p:cNvPr id="11" name="Title 1">
            <a:extLst>
              <a:ext uri="{FF2B5EF4-FFF2-40B4-BE49-F238E27FC236}">
                <a16:creationId xmlns:a16="http://schemas.microsoft.com/office/drawing/2014/main" id="{B2A668EC-D681-45C4-A742-923093AA4687}"/>
              </a:ext>
            </a:extLst>
          </p:cNvPr>
          <p:cNvSpPr>
            <a:spLocks noGrp="1"/>
          </p:cNvSpPr>
          <p:nvPr>
            <p:ph type="title"/>
          </p:nvPr>
        </p:nvSpPr>
        <p:spPr>
          <a:xfrm>
            <a:off x="282126" y="634368"/>
            <a:ext cx="5527040" cy="1156018"/>
          </a:xfrm>
        </p:spPr>
        <p:txBody>
          <a:bodyPr>
            <a:normAutofit/>
          </a:bodyPr>
          <a:lstStyle/>
          <a:p>
            <a:r>
              <a:rPr lang="en-US" sz="4000" b="1">
                <a:solidFill>
                  <a:schemeClr val="accent4"/>
                </a:solidFill>
                <a:latin typeface="Cooper Black"/>
                <a:ea typeface="ＭＳ Ｐゴシック"/>
                <a:cs typeface="Aharoni"/>
              </a:rPr>
              <a:t>Calendar View</a:t>
            </a:r>
            <a:endParaRPr lang="en-US" sz="4000" b="1">
              <a:solidFill>
                <a:schemeClr val="accent4"/>
              </a:solidFill>
              <a:latin typeface="Cooper Black"/>
              <a:cs typeface="Aharoni"/>
            </a:endParaRPr>
          </a:p>
        </p:txBody>
      </p:sp>
      <p:cxnSp>
        <p:nvCxnSpPr>
          <p:cNvPr id="16" name="Straight Arrow Connector 15">
            <a:extLst>
              <a:ext uri="{FF2B5EF4-FFF2-40B4-BE49-F238E27FC236}">
                <a16:creationId xmlns:a16="http://schemas.microsoft.com/office/drawing/2014/main" id="{85EE6A02-824A-48AB-B8FE-47F2D79C8B89}"/>
              </a:ext>
            </a:extLst>
          </p:cNvPr>
          <p:cNvCxnSpPr>
            <a:cxnSpLocks/>
          </p:cNvCxnSpPr>
          <p:nvPr/>
        </p:nvCxnSpPr>
        <p:spPr>
          <a:xfrm flipH="1">
            <a:off x="9162646" y="2513960"/>
            <a:ext cx="632475" cy="889910"/>
          </a:xfrm>
          <a:prstGeom prst="straightConnector1">
            <a:avLst/>
          </a:prstGeom>
          <a:ln w="5715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5683782"/>
      </p:ext>
    </p:extLst>
  </p:cSld>
  <p:clrMapOvr>
    <a:masterClrMapping/>
  </p:clrMapOvr>
  <mc:AlternateContent xmlns:mc="http://schemas.openxmlformats.org/markup-compatibility/2006">
    <mc:Choice xmlns:p14="http://schemas.microsoft.com/office/powerpoint/2010/main" Requires="p14">
      <p:transition spd="slow" p14:dur="2000" advTm="15252"/>
    </mc:Choice>
    <mc:Fallback>
      <p:transition spd="slow" advTm="1525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2103A4F-9D0D-42CD-A087-D897F79ECA12}"/>
              </a:ext>
            </a:extLst>
          </p:cNvPr>
          <p:cNvSpPr txBox="1"/>
          <p:nvPr/>
        </p:nvSpPr>
        <p:spPr>
          <a:xfrm>
            <a:off x="2851914" y="74067"/>
            <a:ext cx="6131223" cy="769441"/>
          </a:xfrm>
          <a:prstGeom prst="rect">
            <a:avLst/>
          </a:prstGeom>
          <a:noFill/>
        </p:spPr>
        <p:txBody>
          <a:bodyPr wrap="square" lIns="91440" tIns="45720" rIns="91440" bIns="45720" rtlCol="0" anchor="t">
            <a:spAutoFit/>
          </a:bodyPr>
          <a:lstStyle/>
          <a:p>
            <a:pPr algn="ctr"/>
            <a:r>
              <a:rPr lang="en-US" sz="4400" b="1">
                <a:solidFill>
                  <a:schemeClr val="accent4"/>
                </a:solidFill>
                <a:latin typeface="Cooper Black"/>
                <a:ea typeface="Tahoma"/>
                <a:cs typeface="Tahoma"/>
              </a:rPr>
              <a:t>Registering</a:t>
            </a:r>
          </a:p>
        </p:txBody>
      </p:sp>
      <p:sp>
        <p:nvSpPr>
          <p:cNvPr id="3" name="TextBox 2">
            <a:extLst>
              <a:ext uri="{FF2B5EF4-FFF2-40B4-BE49-F238E27FC236}">
                <a16:creationId xmlns:a16="http://schemas.microsoft.com/office/drawing/2014/main" id="{66A06977-EAC2-4552-B8C1-06279BA7BAC0}"/>
              </a:ext>
            </a:extLst>
          </p:cNvPr>
          <p:cNvSpPr txBox="1"/>
          <p:nvPr/>
        </p:nvSpPr>
        <p:spPr>
          <a:xfrm>
            <a:off x="1639229" y="2076537"/>
            <a:ext cx="9254746" cy="2092881"/>
          </a:xfrm>
          <a:prstGeom prst="rect">
            <a:avLst/>
          </a:prstGeom>
          <a:noFill/>
        </p:spPr>
        <p:txBody>
          <a:bodyPr wrap="square" rtlCol="0">
            <a:spAutoFit/>
          </a:bodyPr>
          <a:lstStyle/>
          <a:p>
            <a:pPr marL="285750" indent="-285750">
              <a:buFont typeface="Arial" panose="020B0604020202020204" pitchFamily="34" charset="0"/>
              <a:buChar char="•"/>
            </a:pPr>
            <a:r>
              <a:rPr lang="en-US" sz="2800"/>
              <a:t>Check the Service Learning Website for the official registration date</a:t>
            </a:r>
          </a:p>
          <a:p>
            <a:endParaRPr lang="en-US" sz="2800"/>
          </a:p>
          <a:p>
            <a:pPr marL="285750" indent="-285750">
              <a:buFont typeface="Arial" panose="020B0604020202020204" pitchFamily="34" charset="0"/>
              <a:buChar char="•"/>
            </a:pPr>
            <a:r>
              <a:rPr lang="en-US" sz="2800"/>
              <a:t>Only register for 1 event</a:t>
            </a:r>
          </a:p>
          <a:p>
            <a:endParaRPr lang="en-US"/>
          </a:p>
        </p:txBody>
      </p:sp>
      <p:pic>
        <p:nvPicPr>
          <p:cNvPr id="5" name="Picture 5" descr="A screenshot of a computer&#10;&#10;AI-generated content may be incorrect.">
            <a:extLst>
              <a:ext uri="{FF2B5EF4-FFF2-40B4-BE49-F238E27FC236}">
                <a16:creationId xmlns:a16="http://schemas.microsoft.com/office/drawing/2014/main" id="{3656B432-B66A-440C-9183-3E6E8AD965A4}"/>
              </a:ext>
            </a:extLst>
          </p:cNvPr>
          <p:cNvPicPr>
            <a:picLocks noGrp="1" noChangeAspect="1"/>
          </p:cNvPicPr>
          <p:nvPr>
            <p:ph idx="1"/>
          </p:nvPr>
        </p:nvPicPr>
        <p:blipFill rotWithShape="1">
          <a:blip r:embed="rId4"/>
          <a:srcRect l="-14" t="-346" r="-50" b="25688"/>
          <a:stretch>
            <a:fillRect/>
          </a:stretch>
        </p:blipFill>
        <p:spPr>
          <a:xfrm>
            <a:off x="1028598" y="846149"/>
            <a:ext cx="10141269" cy="4930255"/>
          </a:xfrm>
        </p:spPr>
      </p:pic>
      <p:cxnSp>
        <p:nvCxnSpPr>
          <p:cNvPr id="8" name="Straight Arrow Connector 7">
            <a:extLst>
              <a:ext uri="{FF2B5EF4-FFF2-40B4-BE49-F238E27FC236}">
                <a16:creationId xmlns:a16="http://schemas.microsoft.com/office/drawing/2014/main" id="{5DB89633-F4AC-40A4-B900-F6AA0F366CDD}"/>
              </a:ext>
            </a:extLst>
          </p:cNvPr>
          <p:cNvCxnSpPr>
            <a:cxnSpLocks/>
          </p:cNvCxnSpPr>
          <p:nvPr/>
        </p:nvCxnSpPr>
        <p:spPr>
          <a:xfrm>
            <a:off x="6927414" y="3130355"/>
            <a:ext cx="883781" cy="603874"/>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720052746"/>
      </p:ext>
    </p:extLst>
  </p:cSld>
  <p:clrMapOvr>
    <a:masterClrMapping/>
  </p:clrMapOvr>
  <mc:AlternateContent xmlns:mc="http://schemas.openxmlformats.org/markup-compatibility/2006">
    <mc:Choice xmlns:p14="http://schemas.microsoft.com/office/powerpoint/2010/main" Requires="p14">
      <p:transition spd="slow" p14:dur="2000" advTm="35463"/>
    </mc:Choice>
    <mc:Fallback>
      <p:transition spd="slow" advTm="354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C0514A3-DF7C-452E-8B2F-0ED3E8B3BF2C}"/>
              </a:ext>
            </a:extLst>
          </p:cNvPr>
          <p:cNvSpPr txBox="1"/>
          <p:nvPr/>
        </p:nvSpPr>
        <p:spPr>
          <a:xfrm>
            <a:off x="3046269" y="229435"/>
            <a:ext cx="6099462" cy="769441"/>
          </a:xfrm>
          <a:prstGeom prst="rect">
            <a:avLst/>
          </a:prstGeom>
          <a:noFill/>
        </p:spPr>
        <p:txBody>
          <a:bodyPr wrap="square" lIns="91440" tIns="45720" rIns="91440" bIns="45720" anchor="t">
            <a:spAutoFit/>
          </a:bodyPr>
          <a:lstStyle/>
          <a:p>
            <a:pPr algn="ctr"/>
            <a:r>
              <a:rPr lang="en-US" sz="4400" b="1">
                <a:solidFill>
                  <a:schemeClr val="accent4"/>
                </a:solidFill>
                <a:latin typeface="Cooper Black"/>
                <a:ea typeface="Tahoma"/>
                <a:cs typeface="Tahoma"/>
              </a:rPr>
              <a:t>Registering</a:t>
            </a:r>
          </a:p>
        </p:txBody>
      </p:sp>
      <p:pic>
        <p:nvPicPr>
          <p:cNvPr id="3" name="Picture 2" descr="A screenshot of a computer&#10;&#10;AI-generated content may be incorrect.">
            <a:extLst>
              <a:ext uri="{FF2B5EF4-FFF2-40B4-BE49-F238E27FC236}">
                <a16:creationId xmlns:a16="http://schemas.microsoft.com/office/drawing/2014/main" id="{BB909AB8-AF40-B6E9-C88B-538EFC2C9A83}"/>
              </a:ext>
            </a:extLst>
          </p:cNvPr>
          <p:cNvPicPr>
            <a:picLocks noChangeAspect="1"/>
          </p:cNvPicPr>
          <p:nvPr/>
        </p:nvPicPr>
        <p:blipFill>
          <a:blip r:embed="rId3"/>
          <a:stretch>
            <a:fillRect/>
          </a:stretch>
        </p:blipFill>
        <p:spPr>
          <a:xfrm>
            <a:off x="270674" y="1014663"/>
            <a:ext cx="4455102" cy="3147686"/>
          </a:xfrm>
          <a:prstGeom prst="rect">
            <a:avLst/>
          </a:prstGeom>
        </p:spPr>
      </p:pic>
      <p:pic>
        <p:nvPicPr>
          <p:cNvPr id="4" name="Picture 3" descr="A screenshot of a computer&#10;&#10;AI-generated content may be incorrect.">
            <a:extLst>
              <a:ext uri="{FF2B5EF4-FFF2-40B4-BE49-F238E27FC236}">
                <a16:creationId xmlns:a16="http://schemas.microsoft.com/office/drawing/2014/main" id="{923553E8-B338-8ABE-31CE-75961C0EDECF}"/>
              </a:ext>
            </a:extLst>
          </p:cNvPr>
          <p:cNvPicPr>
            <a:picLocks noChangeAspect="1"/>
          </p:cNvPicPr>
          <p:nvPr/>
        </p:nvPicPr>
        <p:blipFill>
          <a:blip r:embed="rId4"/>
          <a:srcRect l="-33" r="423" b="8825"/>
          <a:stretch>
            <a:fillRect/>
          </a:stretch>
        </p:blipFill>
        <p:spPr>
          <a:xfrm>
            <a:off x="3324125" y="3545987"/>
            <a:ext cx="5190638" cy="3122559"/>
          </a:xfrm>
          <a:prstGeom prst="rect">
            <a:avLst/>
          </a:prstGeom>
        </p:spPr>
      </p:pic>
      <p:cxnSp>
        <p:nvCxnSpPr>
          <p:cNvPr id="17" name="Straight Arrow Connector 16">
            <a:extLst>
              <a:ext uri="{FF2B5EF4-FFF2-40B4-BE49-F238E27FC236}">
                <a16:creationId xmlns:a16="http://schemas.microsoft.com/office/drawing/2014/main" id="{F07FF0A8-0C4F-46C4-B872-377CEDF4BC81}"/>
              </a:ext>
            </a:extLst>
          </p:cNvPr>
          <p:cNvCxnSpPr/>
          <p:nvPr/>
        </p:nvCxnSpPr>
        <p:spPr>
          <a:xfrm flipH="1">
            <a:off x="3070863" y="1742310"/>
            <a:ext cx="500642" cy="503695"/>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105E408-B03A-DDC9-8FA6-67FD9BB4CA85}"/>
              </a:ext>
            </a:extLst>
          </p:cNvPr>
          <p:cNvSpPr txBox="1"/>
          <p:nvPr/>
        </p:nvSpPr>
        <p:spPr>
          <a:xfrm>
            <a:off x="271219" y="1201118"/>
            <a:ext cx="4907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accent4"/>
                </a:solidFill>
                <a:latin typeface="Cooper Black"/>
                <a:ea typeface="Calibri"/>
                <a:cs typeface="Calibri"/>
              </a:rPr>
              <a:t>1</a:t>
            </a:r>
            <a:endParaRPr lang="en-US" dirty="0">
              <a:solidFill>
                <a:schemeClr val="accent4"/>
              </a:solidFill>
              <a:latin typeface="Cooper Black"/>
            </a:endParaRPr>
          </a:p>
        </p:txBody>
      </p:sp>
      <p:pic>
        <p:nvPicPr>
          <p:cNvPr id="13" name="Picture 12" descr="A screenshot of a computer&#10;&#10;AI-generated content may be incorrect.">
            <a:extLst>
              <a:ext uri="{FF2B5EF4-FFF2-40B4-BE49-F238E27FC236}">
                <a16:creationId xmlns:a16="http://schemas.microsoft.com/office/drawing/2014/main" id="{9F52C81F-7BA5-978C-538F-AB15EC43FDF9}"/>
              </a:ext>
            </a:extLst>
          </p:cNvPr>
          <p:cNvPicPr>
            <a:picLocks noChangeAspect="1"/>
          </p:cNvPicPr>
          <p:nvPr/>
        </p:nvPicPr>
        <p:blipFill>
          <a:blip r:embed="rId5"/>
          <a:stretch>
            <a:fillRect/>
          </a:stretch>
        </p:blipFill>
        <p:spPr>
          <a:xfrm>
            <a:off x="7124436" y="983942"/>
            <a:ext cx="4675358" cy="2937029"/>
          </a:xfrm>
          <a:prstGeom prst="rect">
            <a:avLst/>
          </a:prstGeom>
        </p:spPr>
      </p:pic>
      <p:sp>
        <p:nvSpPr>
          <p:cNvPr id="9" name="Rectangle 8">
            <a:extLst>
              <a:ext uri="{FF2B5EF4-FFF2-40B4-BE49-F238E27FC236}">
                <a16:creationId xmlns:a16="http://schemas.microsoft.com/office/drawing/2014/main" id="{20283CA1-5F23-48FB-B947-CEC281B55AF9}"/>
              </a:ext>
            </a:extLst>
          </p:cNvPr>
          <p:cNvSpPr/>
          <p:nvPr/>
        </p:nvSpPr>
        <p:spPr>
          <a:xfrm>
            <a:off x="7994897" y="2589791"/>
            <a:ext cx="2341689" cy="582829"/>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4B109B1-87FF-9AAF-E30F-0D89D470ED75}"/>
              </a:ext>
            </a:extLst>
          </p:cNvPr>
          <p:cNvSpPr txBox="1"/>
          <p:nvPr/>
        </p:nvSpPr>
        <p:spPr>
          <a:xfrm>
            <a:off x="3355759" y="368127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C000"/>
                </a:solidFill>
                <a:latin typeface="Cooper Black"/>
              </a:rPr>
              <a:t>2</a:t>
            </a:r>
          </a:p>
        </p:txBody>
      </p:sp>
      <p:sp>
        <p:nvSpPr>
          <p:cNvPr id="21" name="TextBox 20">
            <a:extLst>
              <a:ext uri="{FF2B5EF4-FFF2-40B4-BE49-F238E27FC236}">
                <a16:creationId xmlns:a16="http://schemas.microsoft.com/office/drawing/2014/main" id="{20CF801F-B058-FDB2-89C6-43846AD2144B}"/>
              </a:ext>
            </a:extLst>
          </p:cNvPr>
          <p:cNvSpPr txBox="1"/>
          <p:nvPr/>
        </p:nvSpPr>
        <p:spPr>
          <a:xfrm>
            <a:off x="7121371" y="99577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C000"/>
                </a:solidFill>
                <a:latin typeface="Cooper Black"/>
              </a:rPr>
              <a:t>3</a:t>
            </a:r>
          </a:p>
        </p:txBody>
      </p:sp>
    </p:spTree>
    <p:extLst>
      <p:ext uri="{BB962C8B-B14F-4D97-AF65-F5344CB8AC3E}">
        <p14:creationId xmlns:p14="http://schemas.microsoft.com/office/powerpoint/2010/main" val="240129292"/>
      </p:ext>
    </p:extLst>
  </p:cSld>
  <p:clrMapOvr>
    <a:masterClrMapping/>
  </p:clrMapOvr>
  <mc:AlternateContent xmlns:mc="http://schemas.openxmlformats.org/markup-compatibility/2006">
    <mc:Choice xmlns:p14="http://schemas.microsoft.com/office/powerpoint/2010/main" Requires="p14">
      <p:transition spd="slow" p14:dur="2000" advTm="12200"/>
    </mc:Choice>
    <mc:Fallback>
      <p:transition spd="slow" advTm="122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5211E15-2C58-4571-BF60-560A76664363}"/>
              </a:ext>
            </a:extLst>
          </p:cNvPr>
          <p:cNvSpPr txBox="1"/>
          <p:nvPr/>
        </p:nvSpPr>
        <p:spPr>
          <a:xfrm>
            <a:off x="3087832" y="257290"/>
            <a:ext cx="6016336" cy="769441"/>
          </a:xfrm>
          <a:prstGeom prst="rect">
            <a:avLst/>
          </a:prstGeom>
          <a:noFill/>
        </p:spPr>
        <p:txBody>
          <a:bodyPr wrap="square" lIns="91440" tIns="45720" rIns="91440" bIns="45720" rtlCol="0" anchor="t">
            <a:spAutoFit/>
          </a:bodyPr>
          <a:lstStyle/>
          <a:p>
            <a:pPr algn="ctr"/>
            <a:r>
              <a:rPr lang="en-US" sz="4400" b="1">
                <a:solidFill>
                  <a:schemeClr val="accent4"/>
                </a:solidFill>
                <a:latin typeface="Cooper Black"/>
                <a:ea typeface="Tahoma"/>
                <a:cs typeface="Tahoma"/>
              </a:rPr>
              <a:t>Confirmation</a:t>
            </a:r>
          </a:p>
        </p:txBody>
      </p:sp>
      <p:pic>
        <p:nvPicPr>
          <p:cNvPr id="10" name="Content Placeholder 9">
            <a:extLst>
              <a:ext uri="{FF2B5EF4-FFF2-40B4-BE49-F238E27FC236}">
                <a16:creationId xmlns:a16="http://schemas.microsoft.com/office/drawing/2014/main" id="{30B4638D-B783-2A5F-BA21-AEDD57FBE526}"/>
              </a:ext>
            </a:extLst>
          </p:cNvPr>
          <p:cNvPicPr>
            <a:picLocks noGrp="1" noChangeAspect="1"/>
          </p:cNvPicPr>
          <p:nvPr>
            <p:ph idx="1"/>
          </p:nvPr>
        </p:nvPicPr>
        <p:blipFill>
          <a:blip r:embed="rId3"/>
          <a:stretch>
            <a:fillRect/>
          </a:stretch>
        </p:blipFill>
        <p:spPr>
          <a:xfrm>
            <a:off x="1169215" y="1223053"/>
            <a:ext cx="9853569" cy="4696125"/>
          </a:xfrm>
          <a:prstGeom prst="rect">
            <a:avLst/>
          </a:prstGeom>
        </p:spPr>
      </p:pic>
    </p:spTree>
    <p:extLst>
      <p:ext uri="{BB962C8B-B14F-4D97-AF65-F5344CB8AC3E}">
        <p14:creationId xmlns:p14="http://schemas.microsoft.com/office/powerpoint/2010/main" val="4127561346"/>
      </p:ext>
    </p:extLst>
  </p:cSld>
  <p:clrMapOvr>
    <a:masterClrMapping/>
  </p:clrMapOvr>
  <mc:AlternateContent xmlns:mc="http://schemas.openxmlformats.org/markup-compatibility/2006">
    <mc:Choice xmlns:p14="http://schemas.microsoft.com/office/powerpoint/2010/main" Requires="p14">
      <p:transition spd="slow" p14:dur="2000" advTm="41215"/>
    </mc:Choice>
    <mc:Fallback>
      <p:transition spd="slow" advTm="4121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A screenshot of a computer&#10;&#10;AI-generated content may be incorrect.">
            <a:extLst>
              <a:ext uri="{FF2B5EF4-FFF2-40B4-BE49-F238E27FC236}">
                <a16:creationId xmlns:a16="http://schemas.microsoft.com/office/drawing/2014/main" id="{C01F762D-DD37-4CCF-8901-1427ECFF0A9F}"/>
              </a:ext>
            </a:extLst>
          </p:cNvPr>
          <p:cNvPicPr>
            <a:picLocks noChangeAspect="1"/>
          </p:cNvPicPr>
          <p:nvPr/>
        </p:nvPicPr>
        <p:blipFill rotWithShape="1">
          <a:blip r:embed="rId3"/>
          <a:srcRect t="7218" b="7218"/>
          <a:stretch>
            <a:fillRect/>
          </a:stretch>
        </p:blipFill>
        <p:spPr>
          <a:xfrm>
            <a:off x="1476101" y="1191217"/>
            <a:ext cx="9235783" cy="5029389"/>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5C33052-9521-4366-8BF7-371AD1630844}"/>
              </a:ext>
            </a:extLst>
          </p:cNvPr>
          <p:cNvSpPr txBox="1"/>
          <p:nvPr/>
        </p:nvSpPr>
        <p:spPr>
          <a:xfrm>
            <a:off x="2266014" y="230869"/>
            <a:ext cx="7569200"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chemeClr val="accent4"/>
                </a:solidFill>
                <a:latin typeface="Cooper Black"/>
                <a:ea typeface="Tahoma"/>
                <a:cs typeface="Tahoma"/>
              </a:rPr>
              <a:t>Canceling Registration</a:t>
            </a:r>
          </a:p>
        </p:txBody>
      </p:sp>
      <p:cxnSp>
        <p:nvCxnSpPr>
          <p:cNvPr id="5" name="Straight Arrow Connector 4">
            <a:extLst>
              <a:ext uri="{FF2B5EF4-FFF2-40B4-BE49-F238E27FC236}">
                <a16:creationId xmlns:a16="http://schemas.microsoft.com/office/drawing/2014/main" id="{DB09E608-BAE1-42FD-B558-2B836722AC5A}"/>
              </a:ext>
            </a:extLst>
          </p:cNvPr>
          <p:cNvCxnSpPr>
            <a:cxnSpLocks/>
          </p:cNvCxnSpPr>
          <p:nvPr/>
        </p:nvCxnSpPr>
        <p:spPr>
          <a:xfrm>
            <a:off x="8292618" y="3016645"/>
            <a:ext cx="856879" cy="663418"/>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4072576"/>
      </p:ext>
    </p:extLst>
  </p:cSld>
  <p:clrMapOvr>
    <a:masterClrMapping/>
  </p:clrMapOvr>
  <mc:AlternateContent xmlns:mc="http://schemas.openxmlformats.org/markup-compatibility/2006">
    <mc:Choice xmlns:p14="http://schemas.microsoft.com/office/powerpoint/2010/main" Requires="p14">
      <p:transition spd="slow" p14:dur="2000" advTm="27281"/>
    </mc:Choice>
    <mc:Fallback>
      <p:transition spd="slow" advTm="2728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8">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12">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4">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screenshot of a computer&#10;&#10;AI-generated content may be incorrect.">
            <a:extLst>
              <a:ext uri="{FF2B5EF4-FFF2-40B4-BE49-F238E27FC236}">
                <a16:creationId xmlns:a16="http://schemas.microsoft.com/office/drawing/2014/main" id="{B6E246FA-FB22-483F-9A5B-54BBC95AFEF0}"/>
              </a:ext>
            </a:extLst>
          </p:cNvPr>
          <p:cNvPicPr>
            <a:picLocks noChangeAspect="1"/>
          </p:cNvPicPr>
          <p:nvPr/>
        </p:nvPicPr>
        <p:blipFill rotWithShape="1">
          <a:blip r:embed="rId3"/>
          <a:srcRect t="6755" b="6755"/>
          <a:stretch/>
        </p:blipFill>
        <p:spPr>
          <a:xfrm>
            <a:off x="1419960" y="1132394"/>
            <a:ext cx="9452393" cy="5355530"/>
          </a:xfrm>
          <a:prstGeom prst="rect">
            <a:avLst/>
          </a:prstGeom>
          <a:ln>
            <a:noFill/>
          </a:ln>
        </p:spPr>
      </p:pic>
      <p:sp>
        <p:nvSpPr>
          <p:cNvPr id="19" name="Isosceles Triangle 18">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0C2F60B-1C03-4DB8-BF20-2FCD9C652426}"/>
              </a:ext>
            </a:extLst>
          </p:cNvPr>
          <p:cNvSpPr txBox="1"/>
          <p:nvPr/>
        </p:nvSpPr>
        <p:spPr>
          <a:xfrm>
            <a:off x="2835357" y="288485"/>
            <a:ext cx="6961909" cy="1046440"/>
          </a:xfrm>
          <a:prstGeom prst="rect">
            <a:avLst/>
          </a:prstGeom>
          <a:noFill/>
        </p:spPr>
        <p:txBody>
          <a:bodyPr wrap="square" lIns="91440" tIns="45720" rIns="91440" bIns="45720" rtlCol="0" anchor="t">
            <a:spAutoFit/>
          </a:bodyPr>
          <a:lstStyle/>
          <a:p>
            <a:r>
              <a:rPr lang="en-US" sz="4400" b="1">
                <a:solidFill>
                  <a:schemeClr val="accent4"/>
                </a:solidFill>
                <a:latin typeface="Cooper Black"/>
                <a:ea typeface="Tahoma"/>
                <a:cs typeface="Tahoma"/>
              </a:rPr>
              <a:t>Canceling Registration</a:t>
            </a:r>
          </a:p>
          <a:p>
            <a:endParaRPr lang="en-US"/>
          </a:p>
        </p:txBody>
      </p:sp>
      <p:cxnSp>
        <p:nvCxnSpPr>
          <p:cNvPr id="16" name="Straight Arrow Connector 15">
            <a:extLst>
              <a:ext uri="{FF2B5EF4-FFF2-40B4-BE49-F238E27FC236}">
                <a16:creationId xmlns:a16="http://schemas.microsoft.com/office/drawing/2014/main" id="{27E6538B-55F9-4383-ACD8-6B2066F1EB19}"/>
              </a:ext>
            </a:extLst>
          </p:cNvPr>
          <p:cNvCxnSpPr/>
          <p:nvPr/>
        </p:nvCxnSpPr>
        <p:spPr>
          <a:xfrm flipH="1">
            <a:off x="7185751" y="4023987"/>
            <a:ext cx="1855880" cy="811686"/>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1669875"/>
      </p:ext>
    </p:extLst>
  </p:cSld>
  <p:clrMapOvr>
    <a:masterClrMapping/>
  </p:clrMapOvr>
  <mc:AlternateContent xmlns:mc="http://schemas.openxmlformats.org/markup-compatibility/2006">
    <mc:Choice xmlns:p14="http://schemas.microsoft.com/office/powerpoint/2010/main" Requires="p14">
      <p:transition spd="slow" p14:dur="2000" advTm="5372"/>
    </mc:Choice>
    <mc:Fallback>
      <p:transition spd="slow" advTm="537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1" name="Freeform: Shape 10">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screenshot of a computer&#10;&#10;AI-generated content may be incorrect.">
            <a:extLst>
              <a:ext uri="{FF2B5EF4-FFF2-40B4-BE49-F238E27FC236}">
                <a16:creationId xmlns:a16="http://schemas.microsoft.com/office/drawing/2014/main" id="{F752F28F-B8CE-4214-86A2-98CC97B31451}"/>
              </a:ext>
            </a:extLst>
          </p:cNvPr>
          <p:cNvPicPr>
            <a:picLocks noChangeAspect="1"/>
          </p:cNvPicPr>
          <p:nvPr/>
        </p:nvPicPr>
        <p:blipFill rotWithShape="1">
          <a:blip r:embed="rId4"/>
          <a:srcRect l="7535" r="7535"/>
          <a:stretch/>
        </p:blipFill>
        <p:spPr>
          <a:xfrm>
            <a:off x="2742212" y="1236949"/>
            <a:ext cx="6659153" cy="5157680"/>
          </a:xfrm>
          <a:prstGeom prst="rect">
            <a:avLst/>
          </a:prstGeom>
          <a:ln>
            <a:noFill/>
          </a:ln>
        </p:spPr>
      </p:pic>
      <p:sp>
        <p:nvSpPr>
          <p:cNvPr id="13" name="TextBox 12">
            <a:extLst>
              <a:ext uri="{FF2B5EF4-FFF2-40B4-BE49-F238E27FC236}">
                <a16:creationId xmlns:a16="http://schemas.microsoft.com/office/drawing/2014/main" id="{967D3E36-1666-4D74-A958-08FA79F3F79B}"/>
              </a:ext>
            </a:extLst>
          </p:cNvPr>
          <p:cNvSpPr txBox="1"/>
          <p:nvPr/>
        </p:nvSpPr>
        <p:spPr>
          <a:xfrm>
            <a:off x="2742212" y="233754"/>
            <a:ext cx="6707575" cy="769441"/>
          </a:xfrm>
          <a:prstGeom prst="rect">
            <a:avLst/>
          </a:prstGeom>
          <a:noFill/>
        </p:spPr>
        <p:txBody>
          <a:bodyPr wrap="square" lIns="91440" tIns="45720" rIns="91440" bIns="45720" anchor="t">
            <a:spAutoFit/>
          </a:bodyPr>
          <a:lstStyle/>
          <a:p>
            <a:r>
              <a:rPr lang="en-US" sz="4400" b="1">
                <a:solidFill>
                  <a:schemeClr val="accent4"/>
                </a:solidFill>
                <a:latin typeface="Cooper Black"/>
                <a:ea typeface="Tahoma"/>
                <a:cs typeface="Tahoma"/>
              </a:rPr>
              <a:t>Canceling Registration</a:t>
            </a:r>
          </a:p>
        </p:txBody>
      </p:sp>
    </p:spTree>
    <p:custDataLst>
      <p:tags r:id="rId1"/>
    </p:custDataLst>
    <p:extLst>
      <p:ext uri="{BB962C8B-B14F-4D97-AF65-F5344CB8AC3E}">
        <p14:creationId xmlns:p14="http://schemas.microsoft.com/office/powerpoint/2010/main" val="1321383198"/>
      </p:ext>
    </p:extLst>
  </p:cSld>
  <p:clrMapOvr>
    <a:masterClrMapping/>
  </p:clrMapOvr>
  <mc:AlternateContent xmlns:mc="http://schemas.openxmlformats.org/markup-compatibility/2006">
    <mc:Choice xmlns:p14="http://schemas.microsoft.com/office/powerpoint/2010/main" Requires="p14">
      <p:transition spd="slow" p14:dur="2000" advTm="6963"/>
    </mc:Choice>
    <mc:Fallback>
      <p:transition spd="slow" advTm="6963"/>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BCD54D-6E4D-402D-97C6-FA59FEAEB527}"/>
              </a:ext>
            </a:extLst>
          </p:cNvPr>
          <p:cNvSpPr>
            <a:spLocks noGrp="1"/>
          </p:cNvSpPr>
          <p:nvPr>
            <p:ph type="title"/>
          </p:nvPr>
        </p:nvSpPr>
        <p:spPr>
          <a:xfrm>
            <a:off x="553980" y="2324594"/>
            <a:ext cx="4558807" cy="3200329"/>
          </a:xfrm>
        </p:spPr>
        <p:txBody>
          <a:bodyPr anchor="t">
            <a:normAutofit/>
          </a:bodyPr>
          <a:lstStyle/>
          <a:p>
            <a:pPr algn="ctr"/>
            <a:r>
              <a:rPr lang="en-US" sz="3600" b="1">
                <a:solidFill>
                  <a:schemeClr val="accent4"/>
                </a:solidFill>
                <a:latin typeface="Cooper Black"/>
                <a:ea typeface="Tahoma"/>
                <a:cs typeface="Tahoma"/>
              </a:rPr>
              <a:t>Need more help? Check out more resources on our website!</a:t>
            </a:r>
            <a:r>
              <a:rPr lang="en-US" sz="3600" b="1">
                <a:solidFill>
                  <a:schemeClr val="accent4"/>
                </a:solidFill>
                <a:latin typeface="Tahoma"/>
                <a:ea typeface="Tahoma"/>
                <a:cs typeface="Tahoma"/>
              </a:rPr>
              <a:t> </a:t>
            </a:r>
          </a:p>
        </p:txBody>
      </p:sp>
      <p:sp>
        <p:nvSpPr>
          <p:cNvPr id="44" name="Rectangle 43">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Shape 47">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Rectangle 49">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359662FD-3D1C-4C4F-AA44-78F178020B5F}"/>
              </a:ext>
            </a:extLst>
          </p:cNvPr>
          <p:cNvSpPr>
            <a:spLocks noGrp="1"/>
          </p:cNvSpPr>
          <p:nvPr>
            <p:ph idx="1"/>
          </p:nvPr>
        </p:nvSpPr>
        <p:spPr>
          <a:xfrm>
            <a:off x="5114764" y="1770715"/>
            <a:ext cx="6753934" cy="2943268"/>
          </a:xfrm>
        </p:spPr>
        <p:txBody>
          <a:bodyPr vert="horz" lIns="91440" tIns="45720" rIns="91440" bIns="45720" rtlCol="0" anchor="t">
            <a:normAutofit lnSpcReduction="10000"/>
          </a:bodyPr>
          <a:lstStyle/>
          <a:p>
            <a:pPr marL="0" indent="0">
              <a:spcBef>
                <a:spcPts val="0"/>
              </a:spcBef>
              <a:spcAft>
                <a:spcPts val="600"/>
              </a:spcAft>
              <a:buNone/>
            </a:pPr>
            <a:endParaRPr lang="en-US" sz="2000">
              <a:ea typeface="+mn-lt"/>
              <a:cs typeface="+mn-lt"/>
            </a:endParaRPr>
          </a:p>
          <a:p>
            <a:pPr marL="0" indent="0">
              <a:spcBef>
                <a:spcPts val="0"/>
              </a:spcBef>
              <a:spcAft>
                <a:spcPts val="600"/>
              </a:spcAft>
              <a:buNone/>
            </a:pPr>
            <a:r>
              <a:rPr lang="en-US">
                <a:ea typeface="+mn-lt"/>
                <a:cs typeface="+mn-lt"/>
                <a:hlinkClick r:id="rId3"/>
              </a:rPr>
              <a:t>https://www.marquette.edu/service-learning/muengage.php</a:t>
            </a:r>
            <a:endParaRPr lang="en-US">
              <a:ea typeface="+mn-lt"/>
              <a:cs typeface="+mn-lt"/>
            </a:endParaRPr>
          </a:p>
          <a:p>
            <a:pPr>
              <a:spcBef>
                <a:spcPts val="0"/>
              </a:spcBef>
              <a:spcAft>
                <a:spcPts val="600"/>
              </a:spcAft>
            </a:pPr>
            <a:endParaRPr lang="en-US">
              <a:ea typeface="+mn-lt"/>
              <a:cs typeface="+mn-lt"/>
            </a:endParaRPr>
          </a:p>
          <a:p>
            <a:pPr marL="0" indent="0">
              <a:spcBef>
                <a:spcPts val="0"/>
              </a:spcBef>
              <a:spcAft>
                <a:spcPts val="600"/>
              </a:spcAft>
              <a:buNone/>
            </a:pPr>
            <a:r>
              <a:rPr lang="en-US">
                <a:ea typeface="+mn-lt"/>
                <a:cs typeface="+mn-lt"/>
              </a:rPr>
              <a:t>Email us: </a:t>
            </a:r>
            <a:r>
              <a:rPr lang="en-US">
                <a:ea typeface="+mn-lt"/>
                <a:cs typeface="+mn-lt"/>
                <a:hlinkClick r:id="rId4"/>
              </a:rPr>
              <a:t>servicelearning@marquette.edu</a:t>
            </a:r>
            <a:endParaRPr lang="en-US">
              <a:ea typeface="+mn-lt"/>
              <a:cs typeface="+mn-lt"/>
            </a:endParaRPr>
          </a:p>
          <a:p>
            <a:pPr marL="0" indent="0">
              <a:spcBef>
                <a:spcPts val="0"/>
              </a:spcBef>
              <a:spcAft>
                <a:spcPts val="600"/>
              </a:spcAft>
              <a:buNone/>
            </a:pPr>
            <a:endParaRPr lang="en-US">
              <a:ea typeface="+mn-lt"/>
              <a:cs typeface="+mn-lt"/>
            </a:endParaRPr>
          </a:p>
          <a:p>
            <a:pPr marL="0" indent="0">
              <a:spcBef>
                <a:spcPts val="0"/>
              </a:spcBef>
              <a:spcAft>
                <a:spcPts val="600"/>
              </a:spcAft>
              <a:buNone/>
            </a:pPr>
            <a:r>
              <a:rPr lang="en-US">
                <a:ea typeface="+mn-lt"/>
                <a:cs typeface="+mn-lt"/>
              </a:rPr>
              <a:t>Call us: 414-288-3262</a:t>
            </a:r>
            <a:endParaRPr lang="en-US"/>
          </a:p>
        </p:txBody>
      </p:sp>
      <p:sp>
        <p:nvSpPr>
          <p:cNvPr id="52" name="Isosceles Triangle 51">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Isosceles Triangle 53">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524354104"/>
      </p:ext>
    </p:extLst>
  </p:cSld>
  <p:clrMapOvr>
    <a:masterClrMapping/>
  </p:clrMapOvr>
  <mc:AlternateContent xmlns:mc="http://schemas.openxmlformats.org/markup-compatibility/2006">
    <mc:Choice xmlns:p14="http://schemas.microsoft.com/office/powerpoint/2010/main" Requires="p14">
      <p:transition spd="slow" p14:dur="2000" advTm="26758"/>
    </mc:Choice>
    <mc:Fallback>
      <p:transition spd="slow" advTm="2675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C8297A-86A4-4415-9D11-DD640F054E3C}"/>
              </a:ext>
            </a:extLst>
          </p:cNvPr>
          <p:cNvSpPr>
            <a:spLocks noGrp="1"/>
          </p:cNvSpPr>
          <p:nvPr>
            <p:ph type="title"/>
          </p:nvPr>
        </p:nvSpPr>
        <p:spPr>
          <a:xfrm>
            <a:off x="661170" y="336308"/>
            <a:ext cx="10557933" cy="788987"/>
          </a:xfrm>
        </p:spPr>
        <p:txBody>
          <a:bodyPr/>
          <a:lstStyle/>
          <a:p>
            <a:r>
              <a:rPr lang="en-US" b="1" dirty="0">
                <a:solidFill>
                  <a:schemeClr val="accent4"/>
                </a:solidFill>
                <a:latin typeface="Cooper Black"/>
                <a:ea typeface="+mj-lt"/>
                <a:cs typeface="+mj-lt"/>
              </a:rPr>
              <a:t>Logging In</a:t>
            </a:r>
            <a:endParaRPr lang="en-US" b="1" dirty="0">
              <a:solidFill>
                <a:schemeClr val="accent4"/>
              </a:solidFill>
              <a:latin typeface="Cooper Black"/>
            </a:endParaRPr>
          </a:p>
        </p:txBody>
      </p:sp>
      <p:sp>
        <p:nvSpPr>
          <p:cNvPr id="5" name="Content Placeholder 4">
            <a:extLst>
              <a:ext uri="{FF2B5EF4-FFF2-40B4-BE49-F238E27FC236}">
                <a16:creationId xmlns:a16="http://schemas.microsoft.com/office/drawing/2014/main" id="{DBFA88B4-10F5-4561-856B-888A14F1B429}"/>
              </a:ext>
            </a:extLst>
          </p:cNvPr>
          <p:cNvSpPr>
            <a:spLocks noGrp="1"/>
          </p:cNvSpPr>
          <p:nvPr>
            <p:ph idx="1"/>
          </p:nvPr>
        </p:nvSpPr>
        <p:spPr>
          <a:xfrm>
            <a:off x="661170" y="1118507"/>
            <a:ext cx="9554633" cy="1401371"/>
          </a:xfrm>
        </p:spPr>
        <p:txBody>
          <a:bodyPr vert="horz" lIns="91440" tIns="45720" rIns="91440" bIns="45720" rtlCol="0" anchor="t">
            <a:normAutofit lnSpcReduction="10000"/>
          </a:bodyPr>
          <a:lstStyle/>
          <a:p>
            <a:r>
              <a:rPr lang="en-US" dirty="0">
                <a:ea typeface="ＭＳ Ｐゴシック"/>
              </a:rPr>
              <a:t>Go to </a:t>
            </a:r>
            <a:r>
              <a:rPr lang="en-US" b="1" u="sng" dirty="0">
                <a:ea typeface="ＭＳ Ｐゴシック"/>
              </a:rPr>
              <a:t>engage.mu.edu</a:t>
            </a:r>
            <a:r>
              <a:rPr lang="en-US" dirty="0">
                <a:ea typeface="ＭＳ Ｐゴシック"/>
              </a:rPr>
              <a:t> and click "CLICK HERE"</a:t>
            </a:r>
          </a:p>
          <a:p>
            <a:r>
              <a:rPr lang="en-US" dirty="0">
                <a:ea typeface="ＭＳ Ｐゴシック"/>
              </a:rPr>
              <a:t>Select “Log in via Marquette SSO”</a:t>
            </a:r>
          </a:p>
          <a:p>
            <a:r>
              <a:rPr lang="en-US" dirty="0">
                <a:ea typeface="ＭＳ Ｐゴシック"/>
                <a:cs typeface="Calibri"/>
              </a:rPr>
              <a:t>This should lead you to your home screen</a:t>
            </a:r>
          </a:p>
        </p:txBody>
      </p:sp>
      <p:sp>
        <p:nvSpPr>
          <p:cNvPr id="14" name="TextBox 13">
            <a:extLst>
              <a:ext uri="{FF2B5EF4-FFF2-40B4-BE49-F238E27FC236}">
                <a16:creationId xmlns:a16="http://schemas.microsoft.com/office/drawing/2014/main" id="{22B27D5A-1488-9D29-8A67-FCBF3959BC24}"/>
              </a:ext>
            </a:extLst>
          </p:cNvPr>
          <p:cNvSpPr txBox="1"/>
          <p:nvPr/>
        </p:nvSpPr>
        <p:spPr>
          <a:xfrm>
            <a:off x="4319882" y="4319882"/>
            <a:ext cx="72060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FFC000"/>
                </a:solidFill>
                <a:latin typeface="Tahoma"/>
                <a:ea typeface="Tahoma"/>
                <a:cs typeface="Tahoma"/>
              </a:rPr>
              <a:t>2</a:t>
            </a:r>
          </a:p>
        </p:txBody>
      </p:sp>
      <p:pic>
        <p:nvPicPr>
          <p:cNvPr id="8" name="Picture 7">
            <a:extLst>
              <a:ext uri="{FF2B5EF4-FFF2-40B4-BE49-F238E27FC236}">
                <a16:creationId xmlns:a16="http://schemas.microsoft.com/office/drawing/2014/main" id="{30AA067E-F7EB-6AD0-319F-C35B833E7250}"/>
              </a:ext>
            </a:extLst>
          </p:cNvPr>
          <p:cNvPicPr>
            <a:picLocks noChangeAspect="1"/>
          </p:cNvPicPr>
          <p:nvPr/>
        </p:nvPicPr>
        <p:blipFill>
          <a:blip r:embed="rId4"/>
          <a:srcRect l="14741"/>
          <a:stretch>
            <a:fillRect/>
          </a:stretch>
        </p:blipFill>
        <p:spPr>
          <a:xfrm>
            <a:off x="42246" y="2417894"/>
            <a:ext cx="7774702" cy="4436243"/>
          </a:xfrm>
          <a:prstGeom prst="rect">
            <a:avLst/>
          </a:prstGeom>
        </p:spPr>
      </p:pic>
      <p:pic>
        <p:nvPicPr>
          <p:cNvPr id="9" name="Content Placeholder 3" descr="A screenshot of a login page&#10;&#10;AI-generated content may be incorrect.">
            <a:extLst>
              <a:ext uri="{FF2B5EF4-FFF2-40B4-BE49-F238E27FC236}">
                <a16:creationId xmlns:a16="http://schemas.microsoft.com/office/drawing/2014/main" id="{84CDF2C8-84AE-DC73-371E-12A6AA86EC99}"/>
              </a:ext>
            </a:extLst>
          </p:cNvPr>
          <p:cNvPicPr>
            <a:picLocks noChangeAspect="1"/>
          </p:cNvPicPr>
          <p:nvPr/>
        </p:nvPicPr>
        <p:blipFill>
          <a:blip r:embed="rId5"/>
          <a:srcRect l="26476" r="27027"/>
          <a:stretch>
            <a:fillRect/>
          </a:stretch>
        </p:blipFill>
        <p:spPr>
          <a:xfrm>
            <a:off x="7816948" y="1257812"/>
            <a:ext cx="4375052" cy="5600188"/>
          </a:xfrm>
          <a:prstGeom prst="rect">
            <a:avLst/>
          </a:prstGeom>
        </p:spPr>
      </p:pic>
      <p:sp>
        <p:nvSpPr>
          <p:cNvPr id="15" name="Arrow: Left 14">
            <a:extLst>
              <a:ext uri="{FF2B5EF4-FFF2-40B4-BE49-F238E27FC236}">
                <a16:creationId xmlns:a16="http://schemas.microsoft.com/office/drawing/2014/main" id="{664C0B47-98D4-37CA-A819-032E652B238F}"/>
              </a:ext>
            </a:extLst>
          </p:cNvPr>
          <p:cNvSpPr/>
          <p:nvPr/>
        </p:nvSpPr>
        <p:spPr>
          <a:xfrm rot="18570660">
            <a:off x="11362404" y="2562509"/>
            <a:ext cx="757009" cy="32903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Up 15">
            <a:extLst>
              <a:ext uri="{FF2B5EF4-FFF2-40B4-BE49-F238E27FC236}">
                <a16:creationId xmlns:a16="http://schemas.microsoft.com/office/drawing/2014/main" id="{691AB939-FDDD-380C-4DB0-1395897939DE}"/>
              </a:ext>
            </a:extLst>
          </p:cNvPr>
          <p:cNvSpPr/>
          <p:nvPr/>
        </p:nvSpPr>
        <p:spPr>
          <a:xfrm>
            <a:off x="6866090" y="2771467"/>
            <a:ext cx="379828" cy="104101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30144526"/>
      </p:ext>
    </p:extLst>
  </p:cSld>
  <p:clrMapOvr>
    <a:masterClrMapping/>
  </p:clrMapOvr>
  <mc:AlternateContent xmlns:mc="http://schemas.openxmlformats.org/markup-compatibility/2006">
    <mc:Choice xmlns:p14="http://schemas.microsoft.com/office/powerpoint/2010/main" Requires="p14">
      <p:transition spd="slow" p14:dur="2000" advTm="36472"/>
    </mc:Choice>
    <mc:Fallback>
      <p:transition spd="slow" advTm="3647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9C1F5-50FA-3D4B-3879-45372F83D756}"/>
              </a:ext>
            </a:extLst>
          </p:cNvPr>
          <p:cNvSpPr>
            <a:spLocks noGrp="1"/>
          </p:cNvSpPr>
          <p:nvPr>
            <p:ph type="title"/>
          </p:nvPr>
        </p:nvSpPr>
        <p:spPr/>
        <p:txBody>
          <a:bodyPr/>
          <a:lstStyle/>
          <a:p>
            <a:endParaRPr lang="en-US"/>
          </a:p>
        </p:txBody>
      </p:sp>
      <p:pic>
        <p:nvPicPr>
          <p:cNvPr id="4" name="Content Placeholder 3" descr="A screenshot of a computer&#10;&#10;AI-generated content may be incorrect.">
            <a:extLst>
              <a:ext uri="{FF2B5EF4-FFF2-40B4-BE49-F238E27FC236}">
                <a16:creationId xmlns:a16="http://schemas.microsoft.com/office/drawing/2014/main" id="{417038B3-3FD3-135A-CA30-C2E8FE10FC1D}"/>
              </a:ext>
            </a:extLst>
          </p:cNvPr>
          <p:cNvPicPr>
            <a:picLocks noGrp="1" noChangeAspect="1"/>
          </p:cNvPicPr>
          <p:nvPr>
            <p:ph idx="1"/>
          </p:nvPr>
        </p:nvPicPr>
        <p:blipFill>
          <a:blip r:embed="rId3"/>
          <a:stretch>
            <a:fillRect/>
          </a:stretch>
        </p:blipFill>
        <p:spPr>
          <a:xfrm>
            <a:off x="0" y="-54428"/>
            <a:ext cx="12191999" cy="6912428"/>
          </a:xfrm>
          <a:prstGeom prst="rect">
            <a:avLst/>
          </a:prstGeom>
        </p:spPr>
      </p:pic>
      <p:sp>
        <p:nvSpPr>
          <p:cNvPr id="5" name="Arrow: Left 4">
            <a:extLst>
              <a:ext uri="{FF2B5EF4-FFF2-40B4-BE49-F238E27FC236}">
                <a16:creationId xmlns:a16="http://schemas.microsoft.com/office/drawing/2014/main" id="{789F43B6-8681-EBFC-A29B-AA2AF8255B03}"/>
              </a:ext>
            </a:extLst>
          </p:cNvPr>
          <p:cNvSpPr/>
          <p:nvPr/>
        </p:nvSpPr>
        <p:spPr>
          <a:xfrm rot="1949229">
            <a:off x="6485208" y="2869810"/>
            <a:ext cx="1181686" cy="39389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5199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Isosceles Triangle 3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40879E72-3314-4464-87EE-DE8170DBBCAF}"/>
              </a:ext>
            </a:extLst>
          </p:cNvPr>
          <p:cNvCxnSpPr>
            <a:cxnSpLocks/>
          </p:cNvCxnSpPr>
          <p:nvPr/>
        </p:nvCxnSpPr>
        <p:spPr>
          <a:xfrm flipH="1">
            <a:off x="4806171" y="3470906"/>
            <a:ext cx="543051" cy="391390"/>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pic>
        <p:nvPicPr>
          <p:cNvPr id="3" name="Picture 2" descr="A screenshot of a computer&#10;&#10;AI-generated content may be incorrect.">
            <a:extLst>
              <a:ext uri="{FF2B5EF4-FFF2-40B4-BE49-F238E27FC236}">
                <a16:creationId xmlns:a16="http://schemas.microsoft.com/office/drawing/2014/main" id="{180EF6B3-9B9C-DF2C-A881-DE216B1F45E4}"/>
              </a:ext>
            </a:extLst>
          </p:cNvPr>
          <p:cNvPicPr>
            <a:picLocks noChangeAspect="1"/>
          </p:cNvPicPr>
          <p:nvPr/>
        </p:nvPicPr>
        <p:blipFill>
          <a:blip r:embed="rId4"/>
          <a:stretch>
            <a:fillRect/>
          </a:stretch>
        </p:blipFill>
        <p:spPr>
          <a:xfrm>
            <a:off x="796612" y="42784"/>
            <a:ext cx="10738161" cy="6695872"/>
          </a:xfrm>
          <a:prstGeom prst="rect">
            <a:avLst/>
          </a:prstGeom>
        </p:spPr>
      </p:pic>
      <p:cxnSp>
        <p:nvCxnSpPr>
          <p:cNvPr id="15" name="Straight Arrow Connector 14">
            <a:extLst>
              <a:ext uri="{FF2B5EF4-FFF2-40B4-BE49-F238E27FC236}">
                <a16:creationId xmlns:a16="http://schemas.microsoft.com/office/drawing/2014/main" id="{9139C5CB-68C8-445F-9D8D-86D7255EF4B7}"/>
              </a:ext>
            </a:extLst>
          </p:cNvPr>
          <p:cNvCxnSpPr>
            <a:cxnSpLocks/>
          </p:cNvCxnSpPr>
          <p:nvPr/>
        </p:nvCxnSpPr>
        <p:spPr>
          <a:xfrm>
            <a:off x="6576510" y="5621036"/>
            <a:ext cx="1011362" cy="348095"/>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sp>
        <p:nvSpPr>
          <p:cNvPr id="26" name="Rectangle 25">
            <a:extLst>
              <a:ext uri="{FF2B5EF4-FFF2-40B4-BE49-F238E27FC236}">
                <a16:creationId xmlns:a16="http://schemas.microsoft.com/office/drawing/2014/main" id="{E34A2ED8-7B62-4167-8A13-57183A93E333}"/>
              </a:ext>
            </a:extLst>
          </p:cNvPr>
          <p:cNvSpPr/>
          <p:nvPr/>
        </p:nvSpPr>
        <p:spPr>
          <a:xfrm>
            <a:off x="1011696" y="5380656"/>
            <a:ext cx="5947401" cy="1299582"/>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79C6C7B9-1BF9-4124-A6AA-874E3237D505}"/>
              </a:ext>
            </a:extLst>
          </p:cNvPr>
          <p:cNvCxnSpPr>
            <a:cxnSpLocks/>
          </p:cNvCxnSpPr>
          <p:nvPr/>
        </p:nvCxnSpPr>
        <p:spPr>
          <a:xfrm>
            <a:off x="8964915" y="103809"/>
            <a:ext cx="913916" cy="197427"/>
          </a:xfrm>
          <a:prstGeom prst="straightConnector1">
            <a:avLst/>
          </a:prstGeom>
          <a:ln w="57150">
            <a:solidFill>
              <a:schemeClr val="accent4"/>
            </a:solidFill>
            <a:tailEnd type="triangle"/>
          </a:ln>
        </p:spPr>
        <p:style>
          <a:lnRef idx="1">
            <a:schemeClr val="accent4"/>
          </a:lnRef>
          <a:fillRef idx="0">
            <a:schemeClr val="accent4"/>
          </a:fillRef>
          <a:effectRef idx="0">
            <a:schemeClr val="accent4"/>
          </a:effectRef>
          <a:fontRef idx="minor">
            <a:schemeClr val="tx1"/>
          </a:fontRef>
        </p:style>
      </p:cxnSp>
    </p:spTree>
    <p:custDataLst>
      <p:tags r:id="rId1"/>
    </p:custDataLst>
    <p:extLst>
      <p:ext uri="{BB962C8B-B14F-4D97-AF65-F5344CB8AC3E}">
        <p14:creationId xmlns:p14="http://schemas.microsoft.com/office/powerpoint/2010/main" val="651693618"/>
      </p:ext>
    </p:extLst>
  </p:cSld>
  <p:clrMapOvr>
    <a:masterClrMapping/>
  </p:clrMapOvr>
  <mc:AlternateContent xmlns:mc="http://schemas.openxmlformats.org/markup-compatibility/2006">
    <mc:Choice xmlns:p14="http://schemas.microsoft.com/office/powerpoint/2010/main" Requires="p14">
      <p:transition spd="slow" p14:dur="2000" advTm="27319"/>
    </mc:Choice>
    <mc:Fallback>
      <p:transition spd="slow" advTm="273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7B5970-D0FC-3A37-D60E-4F645493B96B}"/>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5C8E67B7-14A7-5CF9-025B-C9BFAB8D00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D5551B8D-30E2-852E-78C4-E8AA9CE432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33" name="Freeform: Shape 32">
              <a:extLst>
                <a:ext uri="{FF2B5EF4-FFF2-40B4-BE49-F238E27FC236}">
                  <a16:creationId xmlns:a16="http://schemas.microsoft.com/office/drawing/2014/main" id="{7957E4BB-A01A-B97E-E39D-A50F28107C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9C93114-4CC3-41DF-C399-D2328558F7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965027C6-BA8D-3458-8FD1-3B25C00A2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a:extLst>
              <a:ext uri="{FF2B5EF4-FFF2-40B4-BE49-F238E27FC236}">
                <a16:creationId xmlns:a16="http://schemas.microsoft.com/office/drawing/2014/main" id="{4BE28C08-39FC-4E21-CC9C-D4C3631A65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2A7EFDCC-846C-CF56-C244-27882768E4F5}"/>
              </a:ext>
            </a:extLst>
          </p:cNvPr>
          <p:cNvCxnSpPr>
            <a:cxnSpLocks/>
          </p:cNvCxnSpPr>
          <p:nvPr/>
        </p:nvCxnSpPr>
        <p:spPr>
          <a:xfrm>
            <a:off x="5012339" y="1808239"/>
            <a:ext cx="974667" cy="270163"/>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ED23BF3-D089-A905-A010-CF03683294E3}"/>
              </a:ext>
            </a:extLst>
          </p:cNvPr>
          <p:cNvPicPr>
            <a:picLocks noChangeAspect="1"/>
          </p:cNvPicPr>
          <p:nvPr/>
        </p:nvPicPr>
        <p:blipFill>
          <a:blip r:embed="rId4"/>
          <a:stretch>
            <a:fillRect/>
          </a:stretch>
        </p:blipFill>
        <p:spPr>
          <a:xfrm>
            <a:off x="0" y="0"/>
            <a:ext cx="12192000" cy="3346824"/>
          </a:xfrm>
          <a:prstGeom prst="rect">
            <a:avLst/>
          </a:prstGeom>
        </p:spPr>
      </p:pic>
      <p:pic>
        <p:nvPicPr>
          <p:cNvPr id="2" name="Picture 2" descr="A screenshot of a computer&#10;&#10;AI-generated content may be incorrect.">
            <a:extLst>
              <a:ext uri="{FF2B5EF4-FFF2-40B4-BE49-F238E27FC236}">
                <a16:creationId xmlns:a16="http://schemas.microsoft.com/office/drawing/2014/main" id="{A1E1D7F3-52B6-7C58-6DCE-FFD85375DD67}"/>
              </a:ext>
            </a:extLst>
          </p:cNvPr>
          <p:cNvPicPr>
            <a:picLocks noChangeAspect="1"/>
          </p:cNvPicPr>
          <p:nvPr/>
        </p:nvPicPr>
        <p:blipFill rotWithShape="1">
          <a:blip r:embed="rId5"/>
          <a:srcRect t="7077" b="7077"/>
          <a:stretch/>
        </p:blipFill>
        <p:spPr>
          <a:xfrm>
            <a:off x="4323161" y="2675455"/>
            <a:ext cx="7868839" cy="4182544"/>
          </a:xfrm>
          <a:prstGeom prst="rect">
            <a:avLst/>
          </a:prstGeom>
        </p:spPr>
      </p:pic>
      <p:sp>
        <p:nvSpPr>
          <p:cNvPr id="6" name="Arrow: Left 5">
            <a:extLst>
              <a:ext uri="{FF2B5EF4-FFF2-40B4-BE49-F238E27FC236}">
                <a16:creationId xmlns:a16="http://schemas.microsoft.com/office/drawing/2014/main" id="{B454A99B-9CB0-E47A-B980-2C6A44042CB6}"/>
              </a:ext>
            </a:extLst>
          </p:cNvPr>
          <p:cNvSpPr/>
          <p:nvPr/>
        </p:nvSpPr>
        <p:spPr>
          <a:xfrm rot="20710076">
            <a:off x="8820443" y="3393109"/>
            <a:ext cx="928468" cy="33891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BFCF01F4-7FB1-C974-2369-E51821C52652}"/>
              </a:ext>
            </a:extLst>
          </p:cNvPr>
          <p:cNvSpPr/>
          <p:nvPr/>
        </p:nvSpPr>
        <p:spPr>
          <a:xfrm>
            <a:off x="9284677" y="707103"/>
            <a:ext cx="801858" cy="29170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8228633"/>
      </p:ext>
    </p:extLst>
  </p:cSld>
  <p:clrMapOvr>
    <a:masterClrMapping/>
  </p:clrMapOvr>
  <mc:AlternateContent xmlns:mc="http://schemas.openxmlformats.org/markup-compatibility/2006">
    <mc:Choice xmlns:p14="http://schemas.microsoft.com/office/powerpoint/2010/main" Requires="p14">
      <p:transition spd="slow" p14:dur="2000" advTm="56534"/>
    </mc:Choice>
    <mc:Fallback>
      <p:transition spd="slow" advTm="565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743384-730B-7DC0-1CA9-A4379F760701}"/>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A9EB28FF-B4D9-DC2A-EC82-8881F1DA2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54D29FE7-F558-0131-22D6-27AAAB1919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33" name="Freeform: Shape 32">
              <a:extLst>
                <a:ext uri="{FF2B5EF4-FFF2-40B4-BE49-F238E27FC236}">
                  <a16:creationId xmlns:a16="http://schemas.microsoft.com/office/drawing/2014/main" id="{2A008E34-A46A-B77D-1888-DBFDEEA56B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AC2B2D6-7822-83CC-C927-029744C03C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14A65A4F-9CA9-1EDC-EDBF-E1DE5501B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a:extLst>
              <a:ext uri="{FF2B5EF4-FFF2-40B4-BE49-F238E27FC236}">
                <a16:creationId xmlns:a16="http://schemas.microsoft.com/office/drawing/2014/main" id="{7A139031-097F-937C-2303-7D88D0DCDC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6BDB09F-C89E-63E6-6319-DE80766E88FD}"/>
              </a:ext>
            </a:extLst>
          </p:cNvPr>
          <p:cNvSpPr txBox="1"/>
          <p:nvPr/>
        </p:nvSpPr>
        <p:spPr>
          <a:xfrm>
            <a:off x="1627826" y="119681"/>
            <a:ext cx="8755729" cy="769441"/>
          </a:xfrm>
          <a:prstGeom prst="rect">
            <a:avLst/>
          </a:prstGeom>
          <a:noFill/>
        </p:spPr>
        <p:txBody>
          <a:bodyPr wrap="square" lIns="91440" tIns="45720" rIns="91440" bIns="45720" rtlCol="0" anchor="t">
            <a:spAutoFit/>
          </a:bodyPr>
          <a:lstStyle/>
          <a:p>
            <a:r>
              <a:rPr lang="en-US" sz="4400" b="1">
                <a:solidFill>
                  <a:schemeClr val="accent4"/>
                </a:solidFill>
                <a:latin typeface="Cooper Black"/>
                <a:ea typeface="Tahoma"/>
                <a:cs typeface="Tahoma"/>
              </a:rPr>
              <a:t>Registration Opportunities</a:t>
            </a:r>
            <a:endParaRPr lang="en-US" err="1">
              <a:solidFill>
                <a:schemeClr val="accent4"/>
              </a:solidFill>
            </a:endParaRPr>
          </a:p>
        </p:txBody>
      </p:sp>
      <p:pic>
        <p:nvPicPr>
          <p:cNvPr id="11" name="Picture 10" descr="A screenshot of a computer&#10;&#10;AI-generated content may be incorrect., Picture">
            <a:extLst>
              <a:ext uri="{FF2B5EF4-FFF2-40B4-BE49-F238E27FC236}">
                <a16:creationId xmlns:a16="http://schemas.microsoft.com/office/drawing/2014/main" id="{BCF95E83-B013-5B0A-213F-221BA44D6896}"/>
              </a:ext>
            </a:extLst>
          </p:cNvPr>
          <p:cNvPicPr>
            <a:picLocks noChangeAspect="1"/>
          </p:cNvPicPr>
          <p:nvPr/>
        </p:nvPicPr>
        <p:blipFill>
          <a:blip r:embed="rId4"/>
          <a:srcRect l="-52" t="23" r="-68" b="2638"/>
          <a:stretch>
            <a:fillRect/>
          </a:stretch>
        </p:blipFill>
        <p:spPr>
          <a:xfrm>
            <a:off x="1054926" y="880363"/>
            <a:ext cx="9909651" cy="5825350"/>
          </a:xfrm>
          <a:prstGeom prst="rect">
            <a:avLst/>
          </a:prstGeom>
        </p:spPr>
      </p:pic>
      <p:sp>
        <p:nvSpPr>
          <p:cNvPr id="14" name="Rectangle 13">
            <a:extLst>
              <a:ext uri="{FF2B5EF4-FFF2-40B4-BE49-F238E27FC236}">
                <a16:creationId xmlns:a16="http://schemas.microsoft.com/office/drawing/2014/main" id="{2F810F38-8C77-1C19-8371-1BA40ACC7826}"/>
              </a:ext>
            </a:extLst>
          </p:cNvPr>
          <p:cNvSpPr/>
          <p:nvPr/>
        </p:nvSpPr>
        <p:spPr>
          <a:xfrm>
            <a:off x="1056451" y="4257047"/>
            <a:ext cx="4637807" cy="1364636"/>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35509774"/>
      </p:ext>
    </p:extLst>
  </p:cSld>
  <p:clrMapOvr>
    <a:masterClrMapping/>
  </p:clrMapOvr>
  <mc:AlternateContent xmlns:mc="http://schemas.openxmlformats.org/markup-compatibility/2006">
    <mc:Choice xmlns:p14="http://schemas.microsoft.com/office/powerpoint/2010/main" Requires="p14">
      <p:transition spd="slow" p14:dur="2000" advTm="56534"/>
    </mc:Choice>
    <mc:Fallback>
      <p:transition spd="slow" advTm="565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33" name="Freeform: Shape 32">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F6947A0-1C63-47C6-BE8C-0F2EE504E143}"/>
              </a:ext>
            </a:extLst>
          </p:cNvPr>
          <p:cNvSpPr txBox="1"/>
          <p:nvPr/>
        </p:nvSpPr>
        <p:spPr>
          <a:xfrm>
            <a:off x="2768352" y="249383"/>
            <a:ext cx="6088729" cy="769441"/>
          </a:xfrm>
          <a:prstGeom prst="rect">
            <a:avLst/>
          </a:prstGeom>
          <a:noFill/>
        </p:spPr>
        <p:txBody>
          <a:bodyPr wrap="square" lIns="91440" tIns="45720" rIns="91440" bIns="45720" rtlCol="0" anchor="t">
            <a:spAutoFit/>
          </a:bodyPr>
          <a:lstStyle/>
          <a:p>
            <a:r>
              <a:rPr lang="en-US" sz="4400" b="1">
                <a:solidFill>
                  <a:schemeClr val="accent4"/>
                </a:solidFill>
                <a:latin typeface="Cooper Black"/>
                <a:ea typeface="Tahoma"/>
                <a:cs typeface="Tahoma"/>
              </a:rPr>
              <a:t>Recurring Events</a:t>
            </a:r>
          </a:p>
        </p:txBody>
      </p:sp>
      <p:pic>
        <p:nvPicPr>
          <p:cNvPr id="2" name="Picture 2" descr="A screenshot of a computer&#10;&#10;AI-generated content may be incorrect.">
            <a:extLst>
              <a:ext uri="{FF2B5EF4-FFF2-40B4-BE49-F238E27FC236}">
                <a16:creationId xmlns:a16="http://schemas.microsoft.com/office/drawing/2014/main" id="{9D589C38-42DF-4CBB-801F-7D7D4548D9C5}"/>
              </a:ext>
            </a:extLst>
          </p:cNvPr>
          <p:cNvPicPr>
            <a:picLocks noChangeAspect="1"/>
          </p:cNvPicPr>
          <p:nvPr/>
        </p:nvPicPr>
        <p:blipFill rotWithShape="1">
          <a:blip r:embed="rId4"/>
          <a:srcRect t="10990" b="10990"/>
          <a:stretch/>
        </p:blipFill>
        <p:spPr>
          <a:xfrm>
            <a:off x="1737360" y="1306104"/>
            <a:ext cx="9387845" cy="4996519"/>
          </a:xfrm>
          <a:prstGeom prst="rect">
            <a:avLst/>
          </a:prstGeom>
        </p:spPr>
      </p:pic>
      <p:cxnSp>
        <p:nvCxnSpPr>
          <p:cNvPr id="11" name="Straight Arrow Connector 10">
            <a:extLst>
              <a:ext uri="{FF2B5EF4-FFF2-40B4-BE49-F238E27FC236}">
                <a16:creationId xmlns:a16="http://schemas.microsoft.com/office/drawing/2014/main" id="{BEED499F-4EC2-462D-B0B2-0DBD652940AD}"/>
              </a:ext>
            </a:extLst>
          </p:cNvPr>
          <p:cNvCxnSpPr>
            <a:cxnSpLocks/>
          </p:cNvCxnSpPr>
          <p:nvPr/>
        </p:nvCxnSpPr>
        <p:spPr>
          <a:xfrm>
            <a:off x="1737360" y="4021282"/>
            <a:ext cx="974667" cy="270163"/>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4732AF4-F0BD-42A1-A7CE-3D7BE10FB711}"/>
              </a:ext>
            </a:extLst>
          </p:cNvPr>
          <p:cNvSpPr/>
          <p:nvPr/>
        </p:nvSpPr>
        <p:spPr>
          <a:xfrm>
            <a:off x="2603534" y="5179663"/>
            <a:ext cx="5563721" cy="1111827"/>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14879093"/>
      </p:ext>
    </p:extLst>
  </p:cSld>
  <p:clrMapOvr>
    <a:masterClrMapping/>
  </p:clrMapOvr>
  <mc:AlternateContent xmlns:mc="http://schemas.openxmlformats.org/markup-compatibility/2006">
    <mc:Choice xmlns:p14="http://schemas.microsoft.com/office/powerpoint/2010/main" Requires="p14">
      <p:transition spd="slow" p14:dur="2000" advTm="56534"/>
    </mc:Choice>
    <mc:Fallback>
      <p:transition spd="slow" advTm="565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screenshot of a computer&#10;&#10;AI-generated content may be incorrect.">
            <a:extLst>
              <a:ext uri="{FF2B5EF4-FFF2-40B4-BE49-F238E27FC236}">
                <a16:creationId xmlns:a16="http://schemas.microsoft.com/office/drawing/2014/main" id="{F2982D59-62D9-49B9-BFE2-15D83BD69B57}"/>
              </a:ext>
            </a:extLst>
          </p:cNvPr>
          <p:cNvPicPr>
            <a:picLocks noChangeAspect="1"/>
          </p:cNvPicPr>
          <p:nvPr/>
        </p:nvPicPr>
        <p:blipFill rotWithShape="1">
          <a:blip r:embed="rId4"/>
          <a:srcRect t="-1004" r="126" b="10241"/>
          <a:stretch>
            <a:fillRect/>
          </a:stretch>
        </p:blipFill>
        <p:spPr>
          <a:xfrm>
            <a:off x="496699" y="867496"/>
            <a:ext cx="5103905" cy="5837701"/>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72E4D18-8E81-48DB-BE95-61FBAB5F524C}"/>
              </a:ext>
            </a:extLst>
          </p:cNvPr>
          <p:cNvSpPr txBox="1"/>
          <p:nvPr/>
        </p:nvSpPr>
        <p:spPr>
          <a:xfrm>
            <a:off x="2847109" y="52771"/>
            <a:ext cx="6356215" cy="769441"/>
          </a:xfrm>
          <a:prstGeom prst="rect">
            <a:avLst/>
          </a:prstGeom>
          <a:noFill/>
        </p:spPr>
        <p:txBody>
          <a:bodyPr wrap="square" lIns="91440" tIns="45720" rIns="91440" bIns="45720" rtlCol="0" anchor="t">
            <a:spAutoFit/>
          </a:bodyPr>
          <a:lstStyle/>
          <a:p>
            <a:r>
              <a:rPr lang="en-US" sz="4400" b="1">
                <a:solidFill>
                  <a:schemeClr val="accent4"/>
                </a:solidFill>
                <a:latin typeface="Cooper Black"/>
                <a:ea typeface="Tahoma"/>
                <a:cs typeface="Tahoma"/>
              </a:rPr>
              <a:t>Open Opportunities</a:t>
            </a:r>
          </a:p>
        </p:txBody>
      </p:sp>
      <p:pic>
        <p:nvPicPr>
          <p:cNvPr id="4" name="Picture 4" descr="A screenshot of a web page&#10;&#10;AI-generated content may be incorrect.">
            <a:extLst>
              <a:ext uri="{FF2B5EF4-FFF2-40B4-BE49-F238E27FC236}">
                <a16:creationId xmlns:a16="http://schemas.microsoft.com/office/drawing/2014/main" id="{C5CF306C-39F9-40B0-BDBE-D97E2037B770}"/>
              </a:ext>
            </a:extLst>
          </p:cNvPr>
          <p:cNvPicPr>
            <a:picLocks noChangeAspect="1"/>
          </p:cNvPicPr>
          <p:nvPr/>
        </p:nvPicPr>
        <p:blipFill>
          <a:blip r:embed="rId5"/>
          <a:stretch>
            <a:fillRect/>
          </a:stretch>
        </p:blipFill>
        <p:spPr>
          <a:xfrm>
            <a:off x="5979498" y="1567832"/>
            <a:ext cx="5205874" cy="4334643"/>
          </a:xfrm>
          <a:prstGeom prst="rect">
            <a:avLst/>
          </a:prstGeom>
        </p:spPr>
      </p:pic>
      <p:sp>
        <p:nvSpPr>
          <p:cNvPr id="5" name="Rectangle 4">
            <a:extLst>
              <a:ext uri="{FF2B5EF4-FFF2-40B4-BE49-F238E27FC236}">
                <a16:creationId xmlns:a16="http://schemas.microsoft.com/office/drawing/2014/main" id="{97B9896A-9768-4AFF-AA28-FF98CD8F0B84}"/>
              </a:ext>
            </a:extLst>
          </p:cNvPr>
          <p:cNvSpPr/>
          <p:nvPr/>
        </p:nvSpPr>
        <p:spPr>
          <a:xfrm>
            <a:off x="4290269" y="1566246"/>
            <a:ext cx="1047625" cy="214008"/>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A18BAC-D9C4-4DEC-956C-77473EE38F0F}"/>
              </a:ext>
            </a:extLst>
          </p:cNvPr>
          <p:cNvSpPr/>
          <p:nvPr/>
        </p:nvSpPr>
        <p:spPr>
          <a:xfrm>
            <a:off x="6001072" y="3547703"/>
            <a:ext cx="5024562" cy="629594"/>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27013986-9832-46F9-A74C-DD2F043FA856}"/>
              </a:ext>
            </a:extLst>
          </p:cNvPr>
          <p:cNvCxnSpPr>
            <a:cxnSpLocks/>
          </p:cNvCxnSpPr>
          <p:nvPr/>
        </p:nvCxnSpPr>
        <p:spPr>
          <a:xfrm>
            <a:off x="3768025" y="3894654"/>
            <a:ext cx="2095500" cy="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85941184"/>
      </p:ext>
    </p:extLst>
  </p:cSld>
  <p:clrMapOvr>
    <a:masterClrMapping/>
  </p:clrMapOvr>
  <mc:AlternateContent xmlns:mc="http://schemas.openxmlformats.org/markup-compatibility/2006">
    <mc:Choice xmlns:p14="http://schemas.microsoft.com/office/powerpoint/2010/main" Requires="p14">
      <p:transition spd="slow" p14:dur="2000" advTm="57427"/>
    </mc:Choice>
    <mc:Fallback>
      <p:transition spd="slow" advTm="574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5" descr="A screenshot of a computer&#10;&#10;AI-generated content may be incorrect.">
            <a:extLst>
              <a:ext uri="{FF2B5EF4-FFF2-40B4-BE49-F238E27FC236}">
                <a16:creationId xmlns:a16="http://schemas.microsoft.com/office/drawing/2014/main" id="{4937C26C-A6BE-4DF8-B4BF-C03BFA2D60F3}"/>
              </a:ext>
            </a:extLst>
          </p:cNvPr>
          <p:cNvPicPr>
            <a:picLocks noChangeAspect="1"/>
          </p:cNvPicPr>
          <p:nvPr/>
        </p:nvPicPr>
        <p:blipFill rotWithShape="1">
          <a:blip r:embed="rId3"/>
          <a:srcRect l="12" t="4844" r="52" b="8214"/>
          <a:stretch>
            <a:fillRect/>
          </a:stretch>
        </p:blipFill>
        <p:spPr>
          <a:xfrm>
            <a:off x="1082877" y="1015010"/>
            <a:ext cx="10019799" cy="4969223"/>
          </a:xfrm>
          <a:prstGeom prst="rect">
            <a:avLst/>
          </a:prstGeom>
        </p:spPr>
      </p:pic>
      <p:sp>
        <p:nvSpPr>
          <p:cNvPr id="2" name="Rectangle 1">
            <a:extLst>
              <a:ext uri="{FF2B5EF4-FFF2-40B4-BE49-F238E27FC236}">
                <a16:creationId xmlns:a16="http://schemas.microsoft.com/office/drawing/2014/main" id="{67B4190B-BA8C-4481-9EF1-21F2A6608281}"/>
              </a:ext>
            </a:extLst>
          </p:cNvPr>
          <p:cNvSpPr/>
          <p:nvPr/>
        </p:nvSpPr>
        <p:spPr>
          <a:xfrm>
            <a:off x="2764921" y="3717832"/>
            <a:ext cx="6350196" cy="2293396"/>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1637109"/>
      </p:ext>
    </p:extLst>
  </p:cSld>
  <p:clrMapOvr>
    <a:masterClrMapping/>
  </p:clrMapOvr>
  <mc:AlternateContent xmlns:mc="http://schemas.openxmlformats.org/markup-compatibility/2006">
    <mc:Choice xmlns:p14="http://schemas.microsoft.com/office/powerpoint/2010/main" Requires="p14">
      <p:transition spd="slow" p14:dur="2000" advTm="27106"/>
    </mc:Choice>
    <mc:Fallback>
      <p:transition spd="slow" advTm="27106"/>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9.7|2.7"/>
</p:tagLst>
</file>

<file path=ppt/tags/tag2.xml><?xml version="1.0" encoding="utf-8"?>
<p:tagLst xmlns:a="http://schemas.openxmlformats.org/drawingml/2006/main" xmlns:r="http://schemas.openxmlformats.org/officeDocument/2006/relationships" xmlns:p="http://schemas.openxmlformats.org/presentationml/2006/main">
  <p:tag name="TIMING" val="|12.4|2.6|2.8|7.3"/>
</p:tagLst>
</file>

<file path=ppt/tags/tag3.xml><?xml version="1.0" encoding="utf-8"?>
<p:tagLst xmlns:a="http://schemas.openxmlformats.org/drawingml/2006/main" xmlns:r="http://schemas.openxmlformats.org/officeDocument/2006/relationships" xmlns:p="http://schemas.openxmlformats.org/presentationml/2006/main">
  <p:tag name="TIMING" val="|3.5|29.2"/>
</p:tagLst>
</file>

<file path=ppt/tags/tag4.xml><?xml version="1.0" encoding="utf-8"?>
<p:tagLst xmlns:a="http://schemas.openxmlformats.org/drawingml/2006/main" xmlns:r="http://schemas.openxmlformats.org/officeDocument/2006/relationships" xmlns:p="http://schemas.openxmlformats.org/presentationml/2006/main">
  <p:tag name="TIMING" val="|3.5|29.2"/>
</p:tagLst>
</file>

<file path=ppt/tags/tag5.xml><?xml version="1.0" encoding="utf-8"?>
<p:tagLst xmlns:a="http://schemas.openxmlformats.org/drawingml/2006/main" xmlns:r="http://schemas.openxmlformats.org/officeDocument/2006/relationships" xmlns:p="http://schemas.openxmlformats.org/presentationml/2006/main">
  <p:tag name="TIMING" val="|3.5|29.2"/>
</p:tagLst>
</file>

<file path=ppt/tags/tag6.xml><?xml version="1.0" encoding="utf-8"?>
<p:tagLst xmlns:a="http://schemas.openxmlformats.org/drawingml/2006/main" xmlns:r="http://schemas.openxmlformats.org/officeDocument/2006/relationships" xmlns:p="http://schemas.openxmlformats.org/presentationml/2006/main">
  <p:tag name="TIMING" val="|10.3|29.9|1.9"/>
</p:tagLst>
</file>

<file path=ppt/tags/tag7.xml><?xml version="1.0" encoding="utf-8"?>
<p:tagLst xmlns:a="http://schemas.openxmlformats.org/drawingml/2006/main" xmlns:r="http://schemas.openxmlformats.org/officeDocument/2006/relationships" xmlns:p="http://schemas.openxmlformats.org/presentationml/2006/main">
  <p:tag name="TIMING" val="|22.7|3.6"/>
</p:tagLst>
</file>

<file path=ppt/tags/tag8.xml><?xml version="1.0" encoding="utf-8"?>
<p:tagLst xmlns:a="http://schemas.openxmlformats.org/drawingml/2006/main" xmlns:r="http://schemas.openxmlformats.org/officeDocument/2006/relationships" xmlns:p="http://schemas.openxmlformats.org/presentationml/2006/main">
  <p:tag name="TIMING" val="|2.4|2.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2088671DAA50840804685450CE8C8EF" ma:contentTypeVersion="18" ma:contentTypeDescription="Create a new document." ma:contentTypeScope="" ma:versionID="d3fcbb79005e1524172d82d02b207982">
  <xsd:schema xmlns:xsd="http://www.w3.org/2001/XMLSchema" xmlns:xs="http://www.w3.org/2001/XMLSchema" xmlns:p="http://schemas.microsoft.com/office/2006/metadata/properties" xmlns:ns2="ce4d549b-33da-49e3-b019-29e65941c378" xmlns:ns3="57d1be24-da37-4e73-852a-12fb3f76b644" targetNamespace="http://schemas.microsoft.com/office/2006/metadata/properties" ma:root="true" ma:fieldsID="c1a1122102dc2fcb168500b788c92ac4" ns2:_="" ns3:_="">
    <xsd:import namespace="ce4d549b-33da-49e3-b019-29e65941c378"/>
    <xsd:import namespace="57d1be24-da37-4e73-852a-12fb3f76b64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4d549b-33da-49e3-b019-29e65941c3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6963a87-7139-4f63-9b27-46f0e2e187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d1be24-da37-4e73-852a-12fb3f76b64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4f910cc-5e7a-4291-937e-0df814172e19}" ma:internalName="TaxCatchAll" ma:showField="CatchAllData" ma:web="57d1be24-da37-4e73-852a-12fb3f76b6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e4d549b-33da-49e3-b019-29e65941c378">
      <Terms xmlns="http://schemas.microsoft.com/office/infopath/2007/PartnerControls"/>
    </lcf76f155ced4ddcb4097134ff3c332f>
    <TaxCatchAll xmlns="57d1be24-da37-4e73-852a-12fb3f76b644" xsi:nil="true"/>
  </documentManagement>
</p:properties>
</file>

<file path=customXml/itemProps1.xml><?xml version="1.0" encoding="utf-8"?>
<ds:datastoreItem xmlns:ds="http://schemas.openxmlformats.org/officeDocument/2006/customXml" ds:itemID="{ED3B4ECA-8CAE-43DF-A246-BE4D49C0A95B}">
  <ds:schemaRefs>
    <ds:schemaRef ds:uri="http://schemas.microsoft.com/sharepoint/v3/contenttype/forms"/>
  </ds:schemaRefs>
</ds:datastoreItem>
</file>

<file path=customXml/itemProps2.xml><?xml version="1.0" encoding="utf-8"?>
<ds:datastoreItem xmlns:ds="http://schemas.openxmlformats.org/officeDocument/2006/customXml" ds:itemID="{5F76748E-1571-431E-8918-1C790F143710}">
  <ds:schemaRefs>
    <ds:schemaRef ds:uri="57d1be24-da37-4e73-852a-12fb3f76b644"/>
    <ds:schemaRef ds:uri="ce4d549b-33da-49e3-b019-29e65941c3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59FBD55-D36D-498C-A6D6-A48CC9308303}">
  <ds:schemaRefs>
    <ds:schemaRef ds:uri="http://purl.org/dc/elements/1.1/"/>
    <ds:schemaRef ds:uri="http://purl.org/dc/dcmitype/"/>
    <ds:schemaRef ds:uri="http://www.w3.org/XML/1998/namespace"/>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57d1be24-da37-4e73-852a-12fb3f76b644"/>
    <ds:schemaRef ds:uri="ce4d549b-33da-49e3-b019-29e65941c378"/>
    <ds:schemaRef ds:uri="http://schemas.microsoft.com/office/2006/metadata/properties"/>
  </ds:schemaRefs>
</ds:datastoreItem>
</file>

<file path=docMetadata/LabelInfo.xml><?xml version="1.0" encoding="utf-8"?>
<clbl:labelList xmlns:clbl="http://schemas.microsoft.com/office/2020/mipLabelMetadata">
  <clbl:label id="{abe32f68-c72d-420d-b5bd-750c63a268e4}" enabled="0" method="" siteId="{abe32f68-c72d-420d-b5bd-750c63a268e4}" removed="1"/>
</clbl:labelList>
</file>

<file path=docProps/app.xml><?xml version="1.0" encoding="utf-8"?>
<Properties xmlns="http://schemas.openxmlformats.org/officeDocument/2006/extended-properties" xmlns:vt="http://schemas.openxmlformats.org/officeDocument/2006/docPropsVTypes">
  <Template/>
  <TotalTime>0</TotalTime>
  <Words>1605</Words>
  <Application>Microsoft Office PowerPoint</Application>
  <PresentationFormat>Widescreen</PresentationFormat>
  <Paragraphs>67</Paragraphs>
  <Slides>17</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ＭＳ Ｐゴシック</vt:lpstr>
      <vt:lpstr>Arial</vt:lpstr>
      <vt:lpstr>Calibri</vt:lpstr>
      <vt:lpstr>Calibri Light</vt:lpstr>
      <vt:lpstr>Cooper Black</vt:lpstr>
      <vt:lpstr>Segoe UI</vt:lpstr>
      <vt:lpstr>Tahoma</vt:lpstr>
      <vt:lpstr>Office Theme</vt:lpstr>
      <vt:lpstr>How to Register on MUEngage</vt:lpstr>
      <vt:lpstr>Logging 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Calendar View</vt:lpstr>
      <vt:lpstr>PowerPoint Presentation</vt:lpstr>
      <vt:lpstr>PowerPoint Presentation</vt:lpstr>
      <vt:lpstr>PowerPoint Presentation</vt:lpstr>
      <vt:lpstr>PowerPoint Presentation</vt:lpstr>
      <vt:lpstr>PowerPoint Presentation</vt:lpstr>
      <vt:lpstr>PowerPoint Presentation</vt:lpstr>
      <vt:lpstr>Need more help? Check out more resources on our website!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Register on MUEngage</dc:title>
  <dc:creator>Lily Regan</dc:creator>
  <cp:lastModifiedBy>Godina, Heriberto</cp:lastModifiedBy>
  <cp:revision>86</cp:revision>
  <dcterms:created xsi:type="dcterms:W3CDTF">2020-07-23T17:58:57Z</dcterms:created>
  <dcterms:modified xsi:type="dcterms:W3CDTF">2025-08-26T21:11:41Z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0x010100A2088671DAA50840804685450CE8C8EF</vt:lpwstr>
  </property>
  <property fmtid="{D5CDD505-2E9C-101B-9397-08002B2CF9AE}" pid="3" name="MediaServiceImageTags">
    <vt:lpwstr/>
  </property>
</Properties>
</file>